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9" r:id="rId4"/>
    <p:sldId id="260" r:id="rId5"/>
    <p:sldId id="262" r:id="rId6"/>
    <p:sldId id="263" r:id="rId7"/>
    <p:sldId id="267" r:id="rId8"/>
    <p:sldId id="268" r:id="rId9"/>
    <p:sldId id="269" r:id="rId10"/>
    <p:sldId id="275" r:id="rId11"/>
    <p:sldId id="276" r:id="rId12"/>
    <p:sldId id="279" r:id="rId13"/>
    <p:sldId id="282" r:id="rId14"/>
    <p:sldId id="285" r:id="rId15"/>
    <p:sldId id="291" r:id="rId16"/>
    <p:sldId id="294" r:id="rId17"/>
    <p:sldId id="295" r:id="rId18"/>
    <p:sldId id="296" r:id="rId19"/>
    <p:sldId id="297" r:id="rId20"/>
    <p:sldId id="298" r:id="rId21"/>
    <p:sldId id="29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7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8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2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62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48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20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22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16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55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8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63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70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34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9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2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6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6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7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1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4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7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8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конф 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16832"/>
            <a:ext cx="7268344" cy="4104456"/>
          </a:xfrm>
        </p:spPr>
        <p:txBody>
          <a:bodyPr anchor="t">
            <a:normAutofit fontScale="90000"/>
          </a:bodyPr>
          <a:lstStyle/>
          <a:p>
            <a:r>
              <a:rPr lang="ru-RU" sz="3200" b="1" dirty="0" smtClean="0"/>
              <a:t>Научно-методическое </a:t>
            </a:r>
            <a:r>
              <a:rPr lang="ru-RU" sz="3200" b="1" dirty="0"/>
              <a:t>сопровождение деятельности </a:t>
            </a:r>
            <a:r>
              <a:rPr lang="ru-RU" sz="3200" b="1" dirty="0" smtClean="0"/>
              <a:t>МО музыкальных руководителей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тема: «</a:t>
            </a:r>
            <a:r>
              <a:rPr lang="ru-RU" sz="3600" b="1" dirty="0" smtClean="0"/>
              <a:t>Оценка </a:t>
            </a:r>
            <a:r>
              <a:rPr lang="ru-RU" sz="3600" b="1" dirty="0"/>
              <a:t>результатов педагогической деятельности музыкального руководителя </a:t>
            </a:r>
            <a:r>
              <a:rPr lang="ru-RU" sz="3600" b="1" dirty="0" smtClean="0"/>
              <a:t>ДОО»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16632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Государственное автономное учреждение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дополнительного профессионального образования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«</a:t>
            </a:r>
            <a:r>
              <a:rPr lang="ru-RU" sz="1600" b="1" dirty="0">
                <a:solidFill>
                  <a:srgbClr val="002060"/>
                </a:solidFill>
              </a:rPr>
              <a:t>Новосибирский институт повышения квалификации и переподготовки работников образования»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3420" y="5445224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Каменская Оксана Александровна,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lang="ru-RU" b="1" dirty="0" smtClean="0">
                <a:solidFill>
                  <a:srgbClr val="002060"/>
                </a:solidFill>
              </a:rPr>
              <a:t>афедра дошкольного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28600"/>
            <a:ext cx="8243888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/>
              <a:t>Восприятие музыки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2400" i="1" dirty="0" smtClean="0"/>
              <a:t>навык сформирован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041400"/>
            <a:ext cx="8229600" cy="445611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b="1" dirty="0" smtClean="0">
                <a:solidFill>
                  <a:srgbClr val="0070C0"/>
                </a:solidFill>
              </a:rPr>
              <a:t>при восприятии отдельных музыкальных произведений различает простейшие жанры (песня, танец, марш), называя их характерные признаки; имеет представление о более сложных жанрах музыки (опера, балет);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6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b="1" dirty="0" smtClean="0">
                <a:solidFill>
                  <a:srgbClr val="0070C0"/>
                </a:solidFill>
              </a:rPr>
              <a:t>адекватно определяет характер музыкального произведения;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6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b="1" dirty="0" smtClean="0">
                <a:solidFill>
                  <a:srgbClr val="0070C0"/>
                </a:solidFill>
              </a:rPr>
              <a:t>выделяет наиболее яркие средства выразительности (темп, динамика, регистры), форму музыкального произведения (запев и припев в песне; вступление, заключение, части в 2-3-частном произведении);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6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b="1" dirty="0" smtClean="0">
                <a:solidFill>
                  <a:srgbClr val="0070C0"/>
                </a:solidFill>
              </a:rPr>
              <a:t>знает, что музыку пишет композитор, может назвать другие музыкальные профессии  (композитор,  музыкант,  исполнитель, певец, солист, дирижер и др.);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6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b="1" dirty="0" smtClean="0">
                <a:solidFill>
                  <a:srgbClr val="0070C0"/>
                </a:solidFill>
              </a:rPr>
              <a:t>называет имена нескольких наиболее известных отечественных и зарубежных композиторов;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6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600" b="1" dirty="0" smtClean="0">
                <a:solidFill>
                  <a:srgbClr val="0070C0"/>
                </a:solidFill>
              </a:rPr>
              <a:t>владеет простейшими музыкальными терминами, использует в речи яркие образные сравнения, высказываясь о характере музыки.</a:t>
            </a:r>
          </a:p>
        </p:txBody>
      </p:sp>
    </p:spTree>
    <p:extLst>
      <p:ext uri="{BB962C8B-B14F-4D97-AF65-F5344CB8AC3E}">
        <p14:creationId xmlns:p14="http://schemas.microsoft.com/office/powerpoint/2010/main" val="27463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243888" cy="946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/>
              <a:t>ПЕНИЕ</a:t>
            </a:r>
            <a:br>
              <a:rPr lang="ru-RU" sz="4000" b="1" dirty="0" smtClean="0"/>
            </a:br>
            <a:r>
              <a:rPr lang="ru-RU" sz="2000" i="1" dirty="0" smtClean="0"/>
              <a:t>навык сформирован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хорошо владеет навыками пения: точно интонирует, вовремя берет дыхание, четко произносит текст песни;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поет  выразительно, используя нюансировку, передаем  характер музыки;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самостоятельно исполняем хорошо знакомую песню с музыкальным сопровождением, несложную попевку - без сопровождения.</a:t>
            </a:r>
          </a:p>
        </p:txBody>
      </p:sp>
    </p:spTree>
    <p:extLst>
      <p:ext uri="{BB962C8B-B14F-4D97-AF65-F5344CB8AC3E}">
        <p14:creationId xmlns:p14="http://schemas.microsoft.com/office/powerpoint/2010/main" val="25702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i="1" dirty="0" smtClean="0">
                <a:latin typeface="Ravie" pitchFamily="82" charset="0"/>
              </a:rPr>
              <a:t>МУЗЫКАЛЬНО-РИТМИЧЕСКАЯ ДЕЯТЕЛЬНОСТЬ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000" i="1" dirty="0" smtClean="0"/>
              <a:t>навык сформирован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56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движения пластичные, ритмичные, выразительные;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двигается под музыку в соответствии с ее характером, средствами выразительности;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двигается под музыку, используя знакомые танцевальные движения в соответствии с ее жанром (плясовая, полька вальс);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ярко, эмоционально, выразительно передает в движении музыкально-игровой образ.</a:t>
            </a:r>
          </a:p>
        </p:txBody>
      </p:sp>
    </p:spTree>
    <p:extLst>
      <p:ext uri="{BB962C8B-B14F-4D97-AF65-F5344CB8AC3E}">
        <p14:creationId xmlns:p14="http://schemas.microsoft.com/office/powerpoint/2010/main" val="29403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i="1" dirty="0" smtClean="0">
                <a:latin typeface="Ravie" pitchFamily="82" charset="0"/>
              </a:rPr>
              <a:t>ИГРА НА ДЕТСКИХ МУЗЫКАЛЬНЫХ ИНСТРУМЕНТАХ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000" i="1" dirty="0" smtClean="0"/>
              <a:t>навык сформирован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имеет элементарные представления о некоторых музы­кальных инструментах, может рассказать об их внешнем виде, характере звучания, способах звукоизвлечения;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различает по тембру звучания детские музыкальные ин­струменты и называет их (бубен, барабан, металлофон, ксилофон, треугольник, маракасы);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владеет простейшими навыками игры на детских музыкальных инструментах (металлофон, ксилофон, треугольник, бубен, маракасы, румба и др.);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различает основные свойства музыкального звука: высоту (высокий, низкий), динамику (громкий, тихий), длительность (долгий, короткий), тембр (окраска звука).</a:t>
            </a:r>
          </a:p>
        </p:txBody>
      </p:sp>
    </p:spTree>
    <p:extLst>
      <p:ext uri="{BB962C8B-B14F-4D97-AF65-F5344CB8AC3E}">
        <p14:creationId xmlns:p14="http://schemas.microsoft.com/office/powerpoint/2010/main" val="2691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 dirty="0" smtClean="0"/>
              <a:t>Развитие творческих способностей</a:t>
            </a:r>
            <a:r>
              <a:rPr lang="ru-RU" sz="4000" dirty="0" smtClean="0"/>
              <a:t>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000" i="1" dirty="0" smtClean="0"/>
              <a:t>навык сформирован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способность к певческой импровизации (сочинение мелодий контрастного характера на предложенный текст);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способность к передаче музыкально-игрового образа на основе самостоятельного подбора адекватных характерных движений;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сочинение танцевальных композиций на основе комбинирования знакомых танцевальных моментов (или придумывания собственных);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способность к импровизации  мелодий  на детских музыкальных инструментах (металлофон).</a:t>
            </a:r>
          </a:p>
        </p:txBody>
      </p:sp>
    </p:spTree>
    <p:extLst>
      <p:ext uri="{BB962C8B-B14F-4D97-AF65-F5344CB8AC3E}">
        <p14:creationId xmlns:p14="http://schemas.microsoft.com/office/powerpoint/2010/main" val="33085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4773612"/>
          </a:xfrm>
        </p:spPr>
        <p:txBody>
          <a:bodyPr/>
          <a:lstStyle/>
          <a:p>
            <a:r>
              <a:rPr lang="ru-RU" dirty="0" smtClean="0"/>
              <a:t>Примерные формы мониторинговых и</a:t>
            </a:r>
            <a:br>
              <a:rPr lang="ru-RU" dirty="0" smtClean="0"/>
            </a:br>
            <a:r>
              <a:rPr lang="ru-RU" dirty="0" smtClean="0"/>
              <a:t>диагностических карт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61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763000" cy="6324600"/>
          </a:xfrm>
        </p:spPr>
      </p:pic>
    </p:spTree>
    <p:extLst>
      <p:ext uri="{BB962C8B-B14F-4D97-AF65-F5344CB8AC3E}">
        <p14:creationId xmlns:p14="http://schemas.microsoft.com/office/powerpoint/2010/main" val="65849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1"/>
            <a:ext cx="8991600" cy="6726382"/>
          </a:xfrm>
        </p:spPr>
      </p:pic>
    </p:spTree>
    <p:extLst>
      <p:ext uri="{BB962C8B-B14F-4D97-AF65-F5344CB8AC3E}">
        <p14:creationId xmlns:p14="http://schemas.microsoft.com/office/powerpoint/2010/main" val="2696821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9/910798/slide_3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9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328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7" b="5949"/>
          <a:stretch/>
        </p:blipFill>
        <p:spPr>
          <a:xfrm>
            <a:off x="0" y="0"/>
            <a:ext cx="9144000" cy="6438107"/>
          </a:xfrm>
        </p:spPr>
      </p:pic>
    </p:spTree>
    <p:extLst>
      <p:ext uri="{BB962C8B-B14F-4D97-AF65-F5344CB8AC3E}">
        <p14:creationId xmlns:p14="http://schemas.microsoft.com/office/powerpoint/2010/main" val="424467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946" y="836712"/>
            <a:ext cx="8141257" cy="1224136"/>
          </a:xfrm>
        </p:spPr>
        <p:txBody>
          <a:bodyPr>
            <a:noAutofit/>
          </a:bodyPr>
          <a:lstStyle/>
          <a:p>
            <a:pPr indent="447675"/>
            <a:r>
              <a:rPr lang="ru-RU" sz="3600" b="1" dirty="0" smtClean="0">
                <a:solidFill>
                  <a:schemeClr val="tx2"/>
                </a:solidFill>
              </a:rPr>
              <a:t>Реализация дорожной карты по 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НМС </a:t>
            </a:r>
            <a:r>
              <a:rPr lang="ru-RU" sz="3600" b="1" dirty="0">
                <a:solidFill>
                  <a:schemeClr val="tx2"/>
                </a:solidFill>
              </a:rPr>
              <a:t>муниципальных методических объединений работников образования </a:t>
            </a:r>
            <a:r>
              <a:rPr lang="ru-RU" sz="3600" b="1" dirty="0" smtClean="0">
                <a:solidFill>
                  <a:schemeClr val="tx2"/>
                </a:solidFill>
              </a:rPr>
              <a:t>НСО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80928"/>
            <a:ext cx="8496944" cy="3744416"/>
          </a:xfrm>
        </p:spPr>
        <p:txBody>
          <a:bodyPr>
            <a:normAutofit fontScale="92500"/>
          </a:bodyPr>
          <a:lstStyle/>
          <a:p>
            <a:pPr marL="0" indent="447675" algn="just">
              <a:lnSpc>
                <a:spcPct val="150000"/>
              </a:lnSpc>
              <a:buNone/>
            </a:pPr>
            <a:r>
              <a:rPr lang="ru-RU" dirty="0"/>
              <a:t>Видеоконференция для руководителей ММО музыкальных руководителей ДОО «Оценка результатов педагогической деятельности музыкального руководителя </a:t>
            </a:r>
            <a:r>
              <a:rPr lang="ru-RU" dirty="0" smtClean="0"/>
              <a:t>ДОО» </a:t>
            </a:r>
          </a:p>
          <a:p>
            <a:pPr marL="0" indent="447675" algn="ctr">
              <a:lnSpc>
                <a:spcPct val="150000"/>
              </a:lnSpc>
              <a:buNone/>
            </a:pPr>
            <a:r>
              <a:rPr lang="ru-RU" dirty="0" smtClean="0"/>
              <a:t>28 апреля 2022 года</a:t>
            </a:r>
            <a:endParaRPr lang="ru-RU" i="1" dirty="0">
              <a:solidFill>
                <a:srgbClr val="002060"/>
              </a:solidFill>
            </a:endParaRPr>
          </a:p>
          <a:p>
            <a:pPr marL="0" indent="447675">
              <a:buNone/>
            </a:pP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1_логотип НИПКиПРО.jpg"/>
          <p:cNvPicPr>
            <a:picLocks noChangeAspect="1"/>
          </p:cNvPicPr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1" y="136570"/>
            <a:ext cx="1177377" cy="8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5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1" y="23020"/>
            <a:ext cx="8739196" cy="26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1" y="2852936"/>
            <a:ext cx="8704133" cy="259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7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Диагностика – </a:t>
            </a:r>
            <a:r>
              <a:rPr lang="ru-RU" dirty="0" smtClean="0"/>
              <a:t>оценка  </a:t>
            </a:r>
            <a:r>
              <a:rPr lang="ru-RU" dirty="0"/>
              <a:t>индивидуального развития детей дошкольного возраста, </a:t>
            </a:r>
            <a:r>
              <a:rPr lang="ru-RU" dirty="0" smtClean="0"/>
              <a:t>связанная </a:t>
            </a:r>
            <a:r>
              <a:rPr lang="ru-RU" dirty="0"/>
              <a:t>с оценкой эффективности педагогических действий и лежащей в основе их дальнейшего </a:t>
            </a:r>
            <a:r>
              <a:rPr lang="ru-RU" dirty="0" smtClean="0"/>
              <a:t>планирования.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118272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1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Н.А. Ветлугина</a:t>
            </a:r>
          </a:p>
          <a:p>
            <a:r>
              <a:rPr lang="ru-RU" dirty="0" smtClean="0"/>
              <a:t>О.П. </a:t>
            </a:r>
            <a:r>
              <a:rPr lang="ru-RU" dirty="0" err="1" smtClean="0"/>
              <a:t>Радынова</a:t>
            </a:r>
            <a:endParaRPr lang="ru-RU" dirty="0" smtClean="0"/>
          </a:p>
          <a:p>
            <a:r>
              <a:rPr lang="ru-RU" dirty="0" smtClean="0"/>
              <a:t>А. Г. Гогоберидзе, В.А. </a:t>
            </a:r>
            <a:r>
              <a:rPr lang="ru-RU" dirty="0" err="1" smtClean="0"/>
              <a:t>Деркунская</a:t>
            </a:r>
            <a:endParaRPr lang="ru-RU" dirty="0" smtClean="0"/>
          </a:p>
          <a:p>
            <a:r>
              <a:rPr lang="ru-RU" dirty="0" smtClean="0"/>
              <a:t>А.И. Буренина</a:t>
            </a:r>
          </a:p>
          <a:p>
            <a:r>
              <a:rPr lang="ru-RU" dirty="0" smtClean="0"/>
              <a:t>Т.Э. </a:t>
            </a:r>
            <a:r>
              <a:rPr lang="ru-RU" dirty="0" err="1" smtClean="0"/>
              <a:t>Тютюнникова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Авторы диагностик музыкальных способностей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57175"/>
            <a:ext cx="8243887" cy="1314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i="1" smtClean="0"/>
              <a:t>Развитие музыкальных способностей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56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/>
              <a:t>чувство лада</a:t>
            </a:r>
            <a:r>
              <a:rPr lang="ru-RU" altLang="ru-RU" sz="2000" smtClean="0"/>
              <a:t> (способность различать характер музыки и эмоционально откликаться на нее, чувствовать законченность мелодии на тонике);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/>
              <a:t>музыкально-слуховые представления</a:t>
            </a:r>
            <a:r>
              <a:rPr lang="ru-RU" altLang="ru-RU" sz="2000" smtClean="0"/>
              <a:t> (узнавание и исполнение хорошо знакомой мелодии песни с музыкальным сопровождением и без него, подбор по слуху хорошо  знакомой мелодии песни, попевки на металлофоне);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/>
              <a:t>чувство ритма</a:t>
            </a:r>
            <a:r>
              <a:rPr lang="ru-RU" altLang="ru-RU" sz="2000" smtClean="0"/>
              <a:t> (воспроизведение ритмического рисунка хорошо знакомой песни, попевки в хлопках, притопах, на ударном музыкальном инструменте; движения под музыку в соответствии с ее ритмом).</a:t>
            </a:r>
          </a:p>
        </p:txBody>
      </p:sp>
    </p:spTree>
    <p:extLst>
      <p:ext uri="{BB962C8B-B14F-4D97-AF65-F5344CB8AC3E}">
        <p14:creationId xmlns:p14="http://schemas.microsoft.com/office/powerpoint/2010/main" val="32966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Критерии развития музыкальных способностей детей дошкольного возраста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по О. П. </a:t>
            </a:r>
            <a:r>
              <a:rPr lang="ru-RU" sz="2400" dirty="0" err="1"/>
              <a:t>Радыновой</a:t>
            </a:r>
            <a:r>
              <a:rPr lang="ru-RU" sz="2400" dirty="0"/>
              <a:t>)</a:t>
            </a:r>
            <a:endParaRPr lang="en-US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24000"/>
          <a:ext cx="8229600" cy="2392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5774511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6782451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47307164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r>
                        <a:rPr lang="ru-RU" dirty="0"/>
                        <a:t>Ладовое чувство</a:t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Музыкально-слуховые представления</a:t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Чувство ритма</a:t>
                      </a:r>
                      <a:br>
                        <a:rPr lang="ru-RU"/>
                      </a:br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09094909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r>
                        <a:rPr lang="ru-RU" sz="1600" dirty="0"/>
                        <a:t>Внимание.</a:t>
                      </a:r>
                      <a:br>
                        <a:rPr lang="ru-RU" sz="1600" dirty="0"/>
                      </a:br>
                      <a:endParaRPr lang="ru-RU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Подпевание знакомой мелодии с сопровождением</a:t>
                      </a:r>
                      <a:br>
                        <a:rPr lang="ru-RU" sz="1600" dirty="0"/>
                      </a:b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Воспроизведение в хлопках </a:t>
                      </a:r>
                      <a:r>
                        <a:rPr lang="ru-RU" sz="1600" dirty="0" smtClean="0"/>
                        <a:t>простейшего </a:t>
                      </a:r>
                      <a:r>
                        <a:rPr lang="ru-RU" sz="1600" dirty="0"/>
                        <a:t>ритмического рисунка мелодии из 3 — 5 звуков.</a:t>
                      </a:r>
                      <a:br>
                        <a:rPr lang="ru-RU" sz="1600" dirty="0"/>
                      </a:b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3873758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57200" y="4267200"/>
          <a:ext cx="8229600" cy="22402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35965503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0846697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07952386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ru-RU" b="0" dirty="0"/>
                        <a:t>Наличие любимых произведений.</a:t>
                      </a:r>
                      <a:br>
                        <a:rPr lang="ru-RU" b="0" dirty="0"/>
                      </a:br>
                      <a:endParaRPr lang="ru-RU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Соответствие движений ритму музыки.</a:t>
                      </a:r>
                      <a:br>
                        <a:rPr lang="ru-RU" b="0" dirty="0"/>
                      </a:b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93517141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r>
                        <a:rPr lang="ru-RU"/>
                        <a:t>Внешние проявления (эмоциональные).</a:t>
                      </a:r>
                      <a:br>
                        <a:rPr lang="ru-RU"/>
                      </a:br>
                      <a:endParaRPr lang="ru-RU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 </a:t>
                      </a:r>
                      <a:r>
                        <a:rPr lang="ru-RU" dirty="0" smtClean="0"/>
                        <a:t> Соответствие эмоциональной окраски движений характеру музыки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78387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354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i="1" smtClean="0"/>
              <a:t>Развитие творческих способностей</a:t>
            </a:r>
            <a:r>
              <a:rPr lang="ru-RU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способность к певческой импровизации (сочинение мелодий контрастного характера на предложенный текст);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способность к передаче музыкально-игрового образа на основе самостоятельного подбора адекватных характерных движений;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сочинение танцевальных композиций на основе комбинирования знакомых танцевальных элементов (или придумывание собственных);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способность к импровизации мелодии на детских музыкальных инструментах (металлофон).</a:t>
            </a:r>
          </a:p>
        </p:txBody>
      </p:sp>
    </p:spTree>
    <p:extLst>
      <p:ext uri="{BB962C8B-B14F-4D97-AF65-F5344CB8AC3E}">
        <p14:creationId xmlns:p14="http://schemas.microsoft.com/office/powerpoint/2010/main" val="38586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7800" y="1371600"/>
            <a:ext cx="6192838" cy="2882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i="1" dirty="0" smtClean="0">
                <a:solidFill>
                  <a:schemeClr val="tx1"/>
                </a:solidFill>
                <a:latin typeface="Ravie" pitchFamily="82" charset="0"/>
              </a:rPr>
              <a:t>ПОКАЗАТЕЛИ УРОВНЕЙ МУЗЫКАЛЬНОГО РАЗВИТИЯ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34139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740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Cambria</vt:lpstr>
      <vt:lpstr>Ravie</vt:lpstr>
      <vt:lpstr>1_Тема Office</vt:lpstr>
      <vt:lpstr>Тема Office</vt:lpstr>
      <vt:lpstr>Научно-методическое сопровождение деятельности МО музыкальных руководителей  тема: «Оценка результатов педагогической деятельности музыкального руководителя ДОО» </vt:lpstr>
      <vt:lpstr>Реализация дорожной карты по  НМС муниципальных методических объединений работников образования НСО</vt:lpstr>
      <vt:lpstr>Презентация PowerPoint</vt:lpstr>
      <vt:lpstr>Презентация PowerPoint</vt:lpstr>
      <vt:lpstr>  Авторы диагностик музыкальных способностей</vt:lpstr>
      <vt:lpstr>Развитие музыкальных способностей</vt:lpstr>
      <vt:lpstr>Критерии развития музыкальных способностей детей дошкольного возраста  (по О. П. Радыновой)</vt:lpstr>
      <vt:lpstr>Развитие творческих способностей </vt:lpstr>
      <vt:lpstr>ПОКАЗАТЕЛИ УРОВНЕЙ МУЗЫКАЛЬНОГО РАЗВИТИЯ ДЕТЕЙ</vt:lpstr>
      <vt:lpstr>Восприятие музыки  навык сформирован</vt:lpstr>
      <vt:lpstr>ПЕНИЕ навык сформирован</vt:lpstr>
      <vt:lpstr>МУЗЫКАЛЬНО-РИТМИЧЕСКАЯ ДЕЯТЕЛЬНОСТЬ навык сформирован</vt:lpstr>
      <vt:lpstr>ИГРА НА ДЕТСКИХ МУЗЫКАЛЬНЫХ ИНСТРУМЕНТАХ навык сформирован</vt:lpstr>
      <vt:lpstr>Развитие творческих способностей  навык сформирован</vt:lpstr>
      <vt:lpstr>Примерные формы мониторинговых и диагностических карт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Стратегическая сессия  для руководителей муниципальных методических объединений воспитателей, воспитателей групп раннего возраста, старших воспитателей, музыкальных руководителей ДОО  25 марта 2022 года</dc:title>
  <dc:creator>Oxana Chechulina</dc:creator>
  <cp:lastModifiedBy>Владимир Каменский</cp:lastModifiedBy>
  <cp:revision>9</cp:revision>
  <dcterms:created xsi:type="dcterms:W3CDTF">2022-03-15T14:02:34Z</dcterms:created>
  <dcterms:modified xsi:type="dcterms:W3CDTF">2022-04-28T09:56:04Z</dcterms:modified>
</cp:coreProperties>
</file>