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312" r:id="rId5"/>
    <p:sldId id="258" r:id="rId6"/>
    <p:sldId id="310" r:id="rId7"/>
    <p:sldId id="313" r:id="rId8"/>
    <p:sldId id="291" r:id="rId9"/>
    <p:sldId id="292" r:id="rId10"/>
    <p:sldId id="314" r:id="rId11"/>
    <p:sldId id="293" r:id="rId12"/>
    <p:sldId id="265" r:id="rId1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FF"/>
    <a:srgbClr val="FFFF00"/>
    <a:srgbClr val="FF0000"/>
    <a:srgbClr val="66FF33"/>
    <a:srgbClr val="FFCC00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84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6B0A4E-5E42-49D3-A400-5101AC713D41}" type="datetimeFigureOut">
              <a:rPr lang="ru-RU"/>
              <a:pPr>
                <a:defRPr/>
              </a:pPr>
              <a:t>20.08.2023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5C824A-4BF4-471B-B4A0-D1C69F4C2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1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474F-E35A-4D7D-8793-342C91EC5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6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64744-C9EC-43D9-9292-1EC4A6F4F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6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3C677-48CA-4323-AE64-54B917F3E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3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 userDrawn="1"/>
        </p:nvSpPr>
        <p:spPr>
          <a:xfrm>
            <a:off x="2786050" y="3696899"/>
            <a:ext cx="3929090" cy="75009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905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Ситуфция</a:t>
            </a:r>
            <a:r>
              <a:rPr lang="ru-RU" sz="3200" b="1" dirty="0">
                <a:ln w="1905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успеха</a:t>
            </a:r>
          </a:p>
        </p:txBody>
      </p:sp>
      <p:sp>
        <p:nvSpPr>
          <p:cNvPr id="4" name="Улыбающееся лицо 3"/>
          <p:cNvSpPr/>
          <p:nvPr userDrawn="1"/>
        </p:nvSpPr>
        <p:spPr>
          <a:xfrm>
            <a:off x="3286125" y="1874838"/>
            <a:ext cx="2857500" cy="20256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79646">
                  <a:lumMod val="50000"/>
                </a:srgbClr>
              </a:solidFill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19130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7106D5-4E2C-41F2-A4F6-DF9170949072}" type="datetime1">
              <a:rPr lang="ru-RU"/>
              <a:pPr>
                <a:defRPr/>
              </a:pPr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4D8AF9-7582-4439-8C42-71139D9F5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46763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4B6D3F0-A982-481E-A0CE-3A450E8A8C3C}" type="datetime1">
              <a:rPr lang="ru-RU"/>
              <a:pPr>
                <a:defRPr/>
              </a:pPr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4748851-2C97-4619-B793-0E85AE15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0120"/>
      </p:ext>
    </p:extLst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075CC12-BE49-40F7-B5AA-844B88DE6D89}" type="datetime1">
              <a:rPr lang="ru-RU"/>
              <a:pPr>
                <a:defRPr/>
              </a:pPr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8BC18C-6F13-402B-82F3-544BF5051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23356"/>
      </p:ext>
    </p:extLst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60E53AB-5C93-444C-8A6C-F4829B432D46}" type="datetime1">
              <a:rPr lang="ru-RU"/>
              <a:pPr>
                <a:defRPr/>
              </a:pPr>
              <a:t>20.08.2023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ACEDA0-3D8D-40B3-9B38-6546CD336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46098"/>
      </p:ext>
    </p:extLst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E879516-5EFE-4BAF-A538-4157127D6B45}" type="datetime1">
              <a:rPr lang="ru-RU"/>
              <a:pPr>
                <a:defRPr/>
              </a:pPr>
              <a:t>20.08.2023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8165B31-D24B-4AD4-B22B-B80846A98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17548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C1E9084-6B5A-4985-9FF6-35AED473E79C}" type="datetime1">
              <a:rPr lang="ru-RU"/>
              <a:pPr>
                <a:defRPr/>
              </a:pPr>
              <a:t>20.08.2023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A6D9F0C-B6E3-4162-8DA3-7EDB607A0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78769"/>
      </p:ext>
    </p:extLst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73D954-A9D7-4196-8193-B4CFF831E469}" type="datetime1">
              <a:rPr lang="ru-RU"/>
              <a:pPr>
                <a:defRPr/>
              </a:pPr>
              <a:t>20.08.2023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875C46C-87C2-4149-AC4E-AEBF77A73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86907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8BB87-0CB7-4AF0-A634-FC490AD7F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25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744EA7C-4D1D-4EDB-842B-1A36CB11126F}" type="datetime1">
              <a:rPr lang="ru-RU"/>
              <a:pPr>
                <a:defRPr/>
              </a:pPr>
              <a:t>20.08.2023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D7AC10-C071-4279-B7BC-0B793C18A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07379"/>
      </p:ext>
    </p:extLst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9BF9F94-12A4-437C-A2E4-EC56AF693280}" type="datetime1">
              <a:rPr lang="ru-RU"/>
              <a:pPr>
                <a:defRPr/>
              </a:pPr>
              <a:t>20.08.2023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6DAFA98-B9F2-4609-ACD4-74D55CC5B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81206"/>
      </p:ext>
    </p:extLst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DC6E2C-4946-4868-AC61-33C15AA6500D}" type="datetime1">
              <a:rPr lang="ru-RU"/>
              <a:pPr>
                <a:defRPr/>
              </a:pPr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B7B0338-245C-44EC-9EC0-283C91DCA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4526"/>
      </p:ext>
    </p:extLst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729F014-D096-4AAD-9385-806499AA1DA7}" type="datetime1">
              <a:rPr lang="ru-RU"/>
              <a:pPr>
                <a:defRPr/>
              </a:pPr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630B24C-3B61-400F-A102-9C57BD941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39023"/>
      </p:ext>
    </p:extLst>
  </p:cSld>
  <p:clrMapOvr>
    <a:masterClrMapping/>
  </p:clrMapOvr>
  <p:transition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pic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D300B36-33BD-4B29-ABC9-F8B6B00C726B}" type="datetime1">
              <a:rPr lang="ru-RU"/>
              <a:pPr>
                <a:defRPr/>
              </a:pPr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62E0019-AA45-48B8-B888-A69DF1EC8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73362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9084E-3545-4CD6-AE9B-B69CFE6A3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3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3E83F-AFA9-4E94-BEBF-E1FFADDCA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DA4A9-924D-48D5-ADB2-A911DB34F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89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957B-F66B-465D-9590-9F98EA134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2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B7CF7-5640-4BE4-ABDA-97AF14CC7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958A6-9DE5-4F7E-9147-A0B2669AF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5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9B398-5A20-4695-AD0A-D5CF7F660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3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4BBF5E94-3D65-445C-9F42-D935E22B8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6E039D9-4A6C-4A96-A469-E1903A842795}" type="datetime1">
              <a:rPr lang="ru-RU"/>
              <a:pPr>
                <a:defRPr/>
              </a:pPr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4D98F6E-1700-4988-A42A-5EE06C45C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  <p:sldLayoutId id="2147484637" r:id="rId13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51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kazka_nso@mail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11188" y="141288"/>
            <a:ext cx="7920037" cy="736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altLang="ru-RU" sz="1600" b="1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Муниципальное бюджетное дошкольное образовательное учреждение                             детский сад № 26 «Сказка» комбинированного вида                                                                      г. Искитима Новосибирской области                                                                                              633205 Новосибирская область, г. Искитим, улица Почтовая, 11                                         телефон (факс) (8-383-43) 2-60-46, </a:t>
            </a:r>
            <a:r>
              <a:rPr lang="en-US" altLang="ru-RU" sz="1600" b="1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e</a:t>
            </a:r>
            <a:r>
              <a:rPr lang="ru-RU" altLang="ru-RU" sz="1600" b="1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-</a:t>
            </a:r>
            <a:r>
              <a:rPr lang="en-US" altLang="ru-RU" sz="1600" b="1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mail</a:t>
            </a:r>
            <a:r>
              <a:rPr lang="ru-RU" altLang="ru-RU" sz="1600" b="1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: </a:t>
            </a:r>
            <a:r>
              <a:rPr lang="en-US" altLang="ru-RU" sz="1600" b="1" u="sng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  <a:hlinkClick r:id="rId2"/>
              </a:rPr>
              <a:t>skazka</a:t>
            </a:r>
            <a:r>
              <a:rPr lang="ru-RU" altLang="ru-RU" sz="1600" b="1" u="sng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  <a:hlinkClick r:id="rId2"/>
              </a:rPr>
              <a:t>_</a:t>
            </a:r>
            <a:r>
              <a:rPr lang="en-US" altLang="ru-RU" sz="1600" b="1" u="sng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  <a:hlinkClick r:id="rId2"/>
              </a:rPr>
              <a:t>nso</a:t>
            </a:r>
            <a:r>
              <a:rPr lang="ru-RU" altLang="ru-RU" sz="1600" b="1" u="sng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  <a:hlinkClick r:id="rId2"/>
              </a:rPr>
              <a:t>@</a:t>
            </a:r>
            <a:r>
              <a:rPr lang="en-US" altLang="ru-RU" sz="1600" b="1" u="sng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  <a:hlinkClick r:id="rId2"/>
              </a:rPr>
              <a:t>mail</a:t>
            </a:r>
            <a:r>
              <a:rPr lang="ru-RU" altLang="ru-RU" sz="1600" b="1" u="sng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  <a:hlinkClick r:id="rId2"/>
              </a:rPr>
              <a:t>.</a:t>
            </a:r>
            <a:r>
              <a:rPr lang="en-US" altLang="ru-RU" sz="1600" b="1" u="sng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  <a:hlinkClick r:id="rId2"/>
              </a:rPr>
              <a:t>ru</a:t>
            </a:r>
            <a:endParaRPr lang="ru-RU" altLang="ru-RU" sz="1600" b="1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организации работы муниципального методического объединения воспитателей групп раннего возраста</a:t>
            </a:r>
            <a:endParaRPr lang="en-US" altLang="ru-RU" sz="2400" b="1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ru-RU" sz="4800" b="1" smtClean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ru-RU" sz="4800" b="1" smtClean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ru-RU" sz="4800" b="1" smtClean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»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779838" y="3057525"/>
            <a:ext cx="5040312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Подготовила: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Н.М. Бахтина – старший воспитатель МБДОУ № 26 «Сказка»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г.Искитима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pic>
        <p:nvPicPr>
          <p:cNvPr id="16388" name="Picture 9" descr="school0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51163"/>
            <a:ext cx="23749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0825"/>
            <a:ext cx="348932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92138"/>
            <a:ext cx="3616325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03475"/>
            <a:ext cx="3389312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2932113"/>
            <a:ext cx="2854325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s://theslide.ru/img/thumbs/3dc9874e5df913ae8ea72e6a071fc361-800x.jpg"/>
          <p:cNvSpPr>
            <a:spLocks noChangeAspect="1" noChangeArrowheads="1"/>
          </p:cNvSpPr>
          <p:nvPr/>
        </p:nvSpPr>
        <p:spPr bwMode="auto">
          <a:xfrm>
            <a:off x="155575" y="-10795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AutoShape 7" descr="https://theslide.ru/img/thumbs/3dc9874e5df913ae8ea72e6a071fc361-800x.jpg"/>
          <p:cNvSpPr>
            <a:spLocks noChangeAspect="1" noChangeArrowheads="1"/>
          </p:cNvSpPr>
          <p:nvPr/>
        </p:nvSpPr>
        <p:spPr bwMode="auto">
          <a:xfrm>
            <a:off x="307975" y="635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AutoShape 9" descr="https://theslide.ru/img/thumbs/3dc9874e5df913ae8ea72e6a071fc361-800x.jpg"/>
          <p:cNvSpPr>
            <a:spLocks noChangeAspect="1" noChangeArrowheads="1"/>
          </p:cNvSpPr>
          <p:nvPr/>
        </p:nvSpPr>
        <p:spPr bwMode="auto">
          <a:xfrm>
            <a:off x="460375" y="12065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11188" y="141288"/>
            <a:ext cx="792003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Одним из Требований ФГОС ДО является требование к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кадровым условиям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образовательной Программы дошкольного образования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3311525"/>
            <a:ext cx="2295525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5275" y="411163"/>
            <a:ext cx="8640763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П.3.2.6 ФГОС ДО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“В целях эффективной реализации Программы должны быть созданы условия для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	профессионального развития педагогических…работников, в том числе их дополнительного профессионального образования,….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	организационно – методического сопровождения процесса реализации Программы…”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627063"/>
            <a:ext cx="84963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Профессионализм воспитателя группы раннего возраста: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глубокое знание особенностей данного возраста,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нестандартное владение умениями, которые необходимы в общении с детьми, 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сильная мотивационно-эмоциональная заряженность на работу с детьми именно этого возраста 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человеческие качества воспитателя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5438" y="950913"/>
            <a:ext cx="85693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b="1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303213"/>
            <a:ext cx="84963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 детьми раннего возраста должны работать самые одаренные воспитатели!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800" b="1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1600200"/>
            <a:ext cx="8569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b="1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02" name="Picture 2" descr="https://lider11.ru/wp-content/uploads/2021/10/grup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32" y="2478711"/>
            <a:ext cx="3464072" cy="2118176"/>
          </a:xfrm>
          <a:prstGeom prst="rect">
            <a:avLst/>
          </a:prstGeom>
          <a:noFill/>
          <a:ln w="57150">
            <a:solidFill>
              <a:srgbClr val="0070C0">
                <a:alpha val="47000"/>
              </a:srgb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303213"/>
            <a:ext cx="8496300" cy="40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методического объединения воспитателей групп раннего возраста:</a:t>
            </a:r>
          </a:p>
          <a:p>
            <a:pPr marL="342900" indent="-342900" algn="ctr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выявление передового педагогического опыта, </a:t>
            </a:r>
          </a:p>
          <a:p>
            <a:pPr marL="342900" indent="-342900" algn="ctr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оказание методической поддержки коллегам, </a:t>
            </a:r>
          </a:p>
          <a:p>
            <a:pPr marL="342900" indent="-342900" algn="ctr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банка педагогических разработок и методических рекомендаций для воспитателей групп раннего возраста.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07950" y="3165475"/>
            <a:ext cx="8569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b="1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323850" y="357188"/>
            <a:ext cx="8064500" cy="9858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95486"/>
            <a:ext cx="786769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Темы ММО воспитателей групп раннего возраста: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1375" y="1336675"/>
            <a:ext cx="74168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предпосылок функциональной грамотности у детей раннего возраста»,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«Педагогические технологии формирования предпосылок функциональной грамотности у детей раннего возраста»,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Cоздание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эффективной личностно – развивающей среды для формирования предпосылок функциональной грамотности у детей раннего возраста»,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 предпосылок познавательно – исследовательской деятельности у детей раннего возраста»,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«Новые подходы к организации взаимодействия с родителями воспитанников в контексте формирования предпосылок функциональной грамотности у детей раннего возраста.»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323850" y="357188"/>
            <a:ext cx="8064500" cy="9858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1" y="195486"/>
            <a:ext cx="8424863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Методическое объединения на тему:                       </a:t>
            </a:r>
            <a:r>
              <a:rPr lang="ru-RU" sz="2800" b="1" dirty="0">
                <a:ln w="1143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Современные педагогические технологии, способствующие развитию навыков речи и коммуникации у детей раннего возраста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74850"/>
            <a:ext cx="8424863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323850" y="357188"/>
            <a:ext cx="8064500" cy="9858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5416" y="158085"/>
            <a:ext cx="7867694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Методическое объединения на тему:  Создание условий по формированию у детей раннего возраста предпосылок  понятия здорового образа жизни и организации </a:t>
            </a:r>
            <a:r>
              <a:rPr lang="ru-RU" sz="2000" b="1" dirty="0">
                <a:ln w="1143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взаимодействия</a:t>
            </a:r>
            <a:r>
              <a:rPr lang="ru-RU" sz="2400" b="1" dirty="0">
                <a:ln w="1143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родителями по вопросам здорового образа жизни, развития крупной моторики у ребенка до 3-х лет                      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9809">
            <a:off x="660400" y="2951163"/>
            <a:ext cx="3084513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70200"/>
            <a:ext cx="2174875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7861</TotalTime>
  <Words>324</Words>
  <Application>Microsoft Office PowerPoint</Application>
  <PresentationFormat>Экран (16:9)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Georgia</vt:lpstr>
      <vt:lpstr>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Ch50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Oxana Chechulina</cp:lastModifiedBy>
  <cp:revision>66</cp:revision>
  <dcterms:created xsi:type="dcterms:W3CDTF">2011-10-21T05:43:20Z</dcterms:created>
  <dcterms:modified xsi:type="dcterms:W3CDTF">2023-08-20T10:27:07Z</dcterms:modified>
</cp:coreProperties>
</file>