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1" d="100"/>
          <a:sy n="111" d="100"/>
        </p:scale>
        <p:origin x="-1530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0014" y="141808"/>
            <a:ext cx="66471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0133" y="207010"/>
            <a:ext cx="5983732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550363"/>
            <a:ext cx="8025130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microsoft.com/office/2007/relationships/hdphoto" Target="../media/hdphoto16.wdp"/><Relationship Id="rId4" Type="http://schemas.openxmlformats.org/officeDocument/2006/relationships/image" Target="../media/image19.jpeg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microsoft.com/office/2007/relationships/hdphoto" Target="../media/hdphoto20.wdp"/><Relationship Id="rId2" Type="http://schemas.openxmlformats.org/officeDocument/2006/relationships/hyperlink" Target="http://www.niso54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/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microsoft.com/office/2007/relationships/hdphoto" Target="../media/hdphoto10.wdp"/><Relationship Id="rId4" Type="http://schemas.openxmlformats.org/officeDocument/2006/relationships/image" Target="../media/image11.jpe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ipkipro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5.jpe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371600"/>
            <a:ext cx="76200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Опыт организации работы ММО старших воспитателей города Новосибирска по актуальным направлениям развития дошкольного образования</a:t>
            </a:r>
            <a:br>
              <a:rPr lang="ru-RU" sz="2400" dirty="0" smtClean="0"/>
            </a:b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401" y="4973573"/>
            <a:ext cx="4423408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255" indent="1100455" algn="r">
              <a:lnSpc>
                <a:spcPct val="100000"/>
              </a:lnSpc>
              <a:spcBef>
                <a:spcPts val="90"/>
              </a:spcBef>
            </a:pPr>
            <a:r>
              <a:rPr sz="1400" b="1" i="1" spc="-40" dirty="0">
                <a:latin typeface="Times New Roman"/>
                <a:cs typeface="Times New Roman"/>
              </a:rPr>
              <a:t>Татаурова</a:t>
            </a:r>
            <a:r>
              <a:rPr sz="1400" b="1" i="1" spc="5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Маргарита</a:t>
            </a:r>
            <a:r>
              <a:rPr sz="1400" b="1" i="1" spc="-60" dirty="0">
                <a:latin typeface="Times New Roman"/>
                <a:cs typeface="Times New Roman"/>
              </a:rPr>
              <a:t> </a:t>
            </a:r>
            <a:r>
              <a:rPr sz="1400" b="1" i="1" spc="-40" dirty="0">
                <a:latin typeface="Times New Roman"/>
                <a:cs typeface="Times New Roman"/>
              </a:rPr>
              <a:t>Николаевна 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старший </a:t>
            </a:r>
            <a:r>
              <a:rPr sz="1400" i="1" spc="-10" dirty="0">
                <a:latin typeface="Times New Roman"/>
                <a:cs typeface="Times New Roman"/>
              </a:rPr>
              <a:t>воспитатель </a:t>
            </a:r>
            <a:r>
              <a:rPr sz="1400" i="1" spc="-40" dirty="0">
                <a:latin typeface="Times New Roman"/>
                <a:cs typeface="Times New Roman"/>
              </a:rPr>
              <a:t>МАДОУ </a:t>
            </a:r>
            <a:r>
              <a:rPr sz="1400" i="1" spc="-10" dirty="0">
                <a:latin typeface="Times New Roman"/>
                <a:cs typeface="Times New Roman"/>
              </a:rPr>
              <a:t>д/с №</a:t>
            </a:r>
            <a:r>
              <a:rPr sz="1400" i="1" spc="7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429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ЦО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45" dirty="0">
                <a:latin typeface="Times New Roman"/>
                <a:cs typeface="Times New Roman"/>
              </a:rPr>
              <a:t>руководитель  </a:t>
            </a:r>
            <a:r>
              <a:rPr sz="1400" i="1" spc="-30" dirty="0">
                <a:latin typeface="Times New Roman"/>
                <a:cs typeface="Times New Roman"/>
              </a:rPr>
              <a:t>ММО </a:t>
            </a:r>
            <a:r>
              <a:rPr lang="ru-RU" sz="1400" i="1" spc="-5" dirty="0" smtClean="0">
                <a:latin typeface="Times New Roman"/>
                <a:cs typeface="Times New Roman"/>
              </a:rPr>
              <a:t>старших</a:t>
            </a:r>
            <a:r>
              <a:rPr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воспитателей</a:t>
            </a:r>
            <a:r>
              <a:rPr sz="1400" i="1" spc="305" dirty="0" smtClean="0">
                <a:latin typeface="Times New Roman"/>
                <a:cs typeface="Times New Roman"/>
              </a:rPr>
              <a:t> </a:t>
            </a:r>
            <a:r>
              <a:rPr sz="1400" i="1" spc="-5" dirty="0" smtClean="0">
                <a:latin typeface="Times New Roman"/>
                <a:cs typeface="Times New Roman"/>
              </a:rPr>
              <a:t>ДОО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710" y="4116119"/>
            <a:ext cx="2746395" cy="1530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9428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  <a:tabLst>
                <a:tab pos="2677160" algn="l"/>
              </a:tabLst>
            </a:pPr>
            <a:r>
              <a:rPr sz="2400" spc="-5" dirty="0"/>
              <a:t>VI</a:t>
            </a:r>
            <a:r>
              <a:rPr sz="2400" spc="25" dirty="0"/>
              <a:t> </a:t>
            </a:r>
            <a:r>
              <a:rPr sz="2400" dirty="0" err="1"/>
              <a:t>заседание</a:t>
            </a:r>
            <a:r>
              <a:rPr sz="2400" spc="-90" dirty="0"/>
              <a:t> </a:t>
            </a:r>
            <a:r>
              <a:rPr lang="ru-RU" sz="2400" spc="-45" dirty="0" smtClean="0"/>
              <a:t>М</a:t>
            </a:r>
            <a:r>
              <a:rPr sz="2400" spc="-45" dirty="0" smtClean="0"/>
              <a:t>МО</a:t>
            </a:r>
            <a:r>
              <a:rPr sz="2400" spc="-45" dirty="0"/>
              <a:t>	</a:t>
            </a:r>
            <a:r>
              <a:rPr sz="2400" spc="-25" dirty="0"/>
              <a:t>19.04.2023</a:t>
            </a:r>
            <a:endParaRPr sz="2400" dirty="0"/>
          </a:p>
          <a:p>
            <a:pPr marL="12700" marR="5080" algn="ctr">
              <a:lnSpc>
                <a:spcPct val="100000"/>
              </a:lnSpc>
            </a:pPr>
            <a:r>
              <a:rPr sz="2400" spc="-5" dirty="0"/>
              <a:t>«Современные модели </a:t>
            </a:r>
            <a:r>
              <a:rPr sz="2400" dirty="0"/>
              <a:t>и технологии наставничества</a:t>
            </a:r>
            <a:r>
              <a:rPr sz="2400" spc="-65" dirty="0"/>
              <a:t> </a:t>
            </a:r>
            <a:r>
              <a:rPr sz="2400" dirty="0"/>
              <a:t>в  </a:t>
            </a:r>
            <a:r>
              <a:rPr sz="2400" spc="-5" dirty="0"/>
              <a:t>педагогической </a:t>
            </a:r>
            <a:r>
              <a:rPr sz="2400" dirty="0"/>
              <a:t>практике» </a:t>
            </a:r>
            <a:r>
              <a:rPr i="1" spc="-5" dirty="0">
                <a:latin typeface="Times New Roman"/>
                <a:cs typeface="Times New Roman"/>
              </a:rPr>
              <a:t>(дистанционный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формат)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71600"/>
            <a:ext cx="3962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308" y="2895715"/>
            <a:ext cx="1679729" cy="152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членов ММО в конкурсах профессионального мастерства в качестве членов жюри </a:t>
            </a:r>
            <a:endParaRPr lang="ru-RU" dirty="0"/>
          </a:p>
        </p:txBody>
      </p:sp>
      <p:pic>
        <p:nvPicPr>
          <p:cNvPr id="1026" name="Picture 2" descr="C:\Users\Пользователь\Desktop\Выступление 22.08.23\16_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657600" cy="24384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Выступление 22.08.23\Photo_108_29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657600" cy="243840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Выступление 22.08.23\Photo_005_13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581400" cy="23876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Выступление 22.08.23\Photo_109_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VII заседание </a:t>
            </a:r>
            <a:r>
              <a:rPr spc="15" dirty="0"/>
              <a:t>ММО</a:t>
            </a:r>
            <a:r>
              <a:rPr spc="440" dirty="0"/>
              <a:t> </a:t>
            </a:r>
            <a:r>
              <a:rPr dirty="0"/>
              <a:t>16.05.2023</a:t>
            </a:r>
          </a:p>
          <a:p>
            <a:pPr marL="5715" marR="5080" indent="1270" algn="ctr">
              <a:lnSpc>
                <a:spcPct val="100000"/>
              </a:lnSpc>
            </a:pPr>
            <a:r>
              <a:rPr spc="-5" dirty="0"/>
              <a:t>Подведение </a:t>
            </a:r>
            <a:r>
              <a:rPr spc="5" dirty="0"/>
              <a:t>итогов деятельности </a:t>
            </a:r>
            <a:r>
              <a:rPr spc="15" dirty="0"/>
              <a:t>ММО </a:t>
            </a:r>
            <a:r>
              <a:rPr dirty="0"/>
              <a:t>старших  воспитателей </a:t>
            </a:r>
            <a:r>
              <a:rPr spc="-5" dirty="0"/>
              <a:t>ДОУ. Планирование </a:t>
            </a:r>
            <a:r>
              <a:rPr spc="5" dirty="0"/>
              <a:t>деятельности</a:t>
            </a:r>
            <a:r>
              <a:rPr spc="-185" dirty="0"/>
              <a:t> </a:t>
            </a:r>
            <a:r>
              <a:rPr spc="-10" dirty="0"/>
              <a:t>на  </a:t>
            </a:r>
            <a:r>
              <a:rPr dirty="0"/>
              <a:t>2023/24 </a:t>
            </a:r>
            <a:r>
              <a:rPr spc="-5" dirty="0"/>
              <a:t>учебный</a:t>
            </a:r>
            <a:r>
              <a:rPr spc="-55" dirty="0"/>
              <a:t> </a:t>
            </a:r>
            <a:r>
              <a:rPr dirty="0"/>
              <a:t>год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38757"/>
            <a:ext cx="8135620" cy="444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Актуальные </a:t>
            </a:r>
            <a:r>
              <a:rPr sz="2000" b="1" spc="-10" dirty="0">
                <a:latin typeface="Times New Roman"/>
                <a:cs typeface="Times New Roman"/>
              </a:rPr>
              <a:t>направления </a:t>
            </a:r>
            <a:r>
              <a:rPr sz="2000" b="1" spc="5" dirty="0">
                <a:latin typeface="Times New Roman"/>
                <a:cs typeface="Times New Roman"/>
              </a:rPr>
              <a:t>деятельности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spc="15" dirty="0">
                <a:latin typeface="Times New Roman"/>
                <a:cs typeface="Times New Roman"/>
              </a:rPr>
              <a:t>ММО</a:t>
            </a:r>
            <a:endParaRPr sz="2000" dirty="0">
              <a:latin typeface="Times New Roman"/>
              <a:cs typeface="Times New Roman"/>
            </a:endParaRPr>
          </a:p>
          <a:p>
            <a:pPr marL="847090" algn="ctr">
              <a:lnSpc>
                <a:spcPts val="2390"/>
              </a:lnSpc>
              <a:spcBef>
                <a:spcPts val="25"/>
              </a:spcBef>
            </a:pPr>
            <a:r>
              <a:rPr sz="2000" b="1" spc="-5" dirty="0">
                <a:latin typeface="Times New Roman"/>
                <a:cs typeface="Times New Roman"/>
              </a:rPr>
              <a:t>в </a:t>
            </a:r>
            <a:r>
              <a:rPr sz="2000" b="1" dirty="0">
                <a:latin typeface="Times New Roman"/>
                <a:cs typeface="Times New Roman"/>
              </a:rPr>
              <a:t>2023-2024 </a:t>
            </a:r>
            <a:r>
              <a:rPr sz="2000" b="1" spc="-10" dirty="0">
                <a:latin typeface="Times New Roman"/>
                <a:cs typeface="Times New Roman"/>
              </a:rPr>
              <a:t>учебном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году</a:t>
            </a:r>
            <a:endParaRPr sz="2000" dirty="0">
              <a:latin typeface="Times New Roman"/>
              <a:cs typeface="Times New Roman"/>
            </a:endParaRPr>
          </a:p>
          <a:p>
            <a:pPr marL="450850" marR="130175" indent="-450850">
              <a:lnSpc>
                <a:spcPts val="2150"/>
              </a:lnSpc>
              <a:buFont typeface="Wingdings"/>
              <a:buChar char=""/>
              <a:tabLst>
                <a:tab pos="450850" algn="l"/>
                <a:tab pos="464184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Внедрение </a:t>
            </a:r>
            <a:r>
              <a:rPr sz="1800" dirty="0">
                <a:latin typeface="Times New Roman"/>
                <a:cs typeface="Times New Roman"/>
              </a:rPr>
              <a:t>ФОП </a:t>
            </a:r>
            <a:r>
              <a:rPr sz="1800" spc="-10" dirty="0">
                <a:latin typeface="Times New Roman"/>
                <a:cs typeface="Times New Roman"/>
              </a:rPr>
              <a:t>ДО: </a:t>
            </a:r>
            <a:r>
              <a:rPr sz="1800" spc="-15" dirty="0">
                <a:latin typeface="Times New Roman"/>
                <a:cs typeface="Times New Roman"/>
              </a:rPr>
              <a:t>задачи, </a:t>
            </a:r>
            <a:r>
              <a:rPr sz="1800" spc="-10" dirty="0">
                <a:latin typeface="Times New Roman"/>
                <a:cs typeface="Times New Roman"/>
              </a:rPr>
              <a:t>целевые </a:t>
            </a:r>
            <a:r>
              <a:rPr sz="1800" spc="-5" dirty="0">
                <a:latin typeface="Times New Roman"/>
                <a:cs typeface="Times New Roman"/>
              </a:rPr>
              <a:t>ориентиры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планируемые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результаты,</a:t>
            </a:r>
            <a:endParaRPr sz="1800" dirty="0">
              <a:latin typeface="Times New Roman"/>
              <a:cs typeface="Times New Roman"/>
            </a:endParaRPr>
          </a:p>
          <a:p>
            <a:pPr marR="4464685" algn="ctr">
              <a:lnSpc>
                <a:spcPct val="100000"/>
              </a:lnSpc>
              <a:spcBef>
                <a:spcPts val="25"/>
              </a:spcBef>
            </a:pPr>
            <a:r>
              <a:rPr sz="1800" spc="-15" dirty="0">
                <a:latin typeface="Times New Roman"/>
                <a:cs typeface="Times New Roman"/>
              </a:rPr>
              <a:t>методы, </a:t>
            </a:r>
            <a:r>
              <a:rPr sz="1800" spc="-5" dirty="0">
                <a:latin typeface="Times New Roman"/>
                <a:cs typeface="Times New Roman"/>
              </a:rPr>
              <a:t>формы,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технологии</a:t>
            </a:r>
            <a:r>
              <a:rPr lang="ru-RU" sz="1800" spc="-1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463550" indent="-451484">
              <a:lnSpc>
                <a:spcPts val="215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Совершенствование </a:t>
            </a:r>
            <a:r>
              <a:rPr sz="1800" spc="-10" dirty="0" err="1">
                <a:latin typeface="Times New Roman"/>
                <a:cs typeface="Times New Roman"/>
              </a:rPr>
              <a:t>инфраструктуры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ДОО</a:t>
            </a:r>
            <a:r>
              <a:rPr lang="ru-RU" sz="1800" spc="-5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463550" indent="-451484">
              <a:lnSpc>
                <a:spcPts val="215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1800" spc="-10" dirty="0">
                <a:latin typeface="Times New Roman"/>
                <a:cs typeface="Times New Roman"/>
              </a:rPr>
              <a:t>Формирование </a:t>
            </a:r>
            <a:r>
              <a:rPr sz="1800" spc="-5" dirty="0">
                <a:latin typeface="Times New Roman"/>
                <a:cs typeface="Times New Roman"/>
              </a:rPr>
              <a:t>предпосылок </a:t>
            </a:r>
            <a:r>
              <a:rPr sz="1800" spc="-10" dirty="0">
                <a:latin typeface="Times New Roman"/>
                <a:cs typeface="Times New Roman"/>
              </a:rPr>
              <a:t>функциональной </a:t>
            </a:r>
            <a:r>
              <a:rPr sz="1800" dirty="0">
                <a:latin typeface="Times New Roman"/>
                <a:cs typeface="Times New Roman"/>
              </a:rPr>
              <a:t>грамотности у </a:t>
            </a:r>
            <a:r>
              <a:rPr sz="1800" spc="-25" dirty="0">
                <a:latin typeface="Times New Roman"/>
                <a:cs typeface="Times New Roman"/>
              </a:rPr>
              <a:t>дошкольников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</a:p>
          <a:p>
            <a:pPr marL="463550">
              <a:lnSpc>
                <a:spcPts val="2150"/>
              </a:lnSpc>
              <a:spcBef>
                <a:spcPts val="25"/>
              </a:spcBef>
            </a:pPr>
            <a:r>
              <a:rPr lang="ru-RU" sz="1800" spc="-20" dirty="0" smtClean="0">
                <a:latin typeface="Times New Roman"/>
                <a:cs typeface="Times New Roman"/>
              </a:rPr>
              <a:t>к</a:t>
            </a:r>
            <a:r>
              <a:rPr sz="1800" spc="-20" dirty="0" err="1" smtClean="0">
                <a:latin typeface="Times New Roman"/>
                <a:cs typeface="Times New Roman"/>
              </a:rPr>
              <a:t>онтексте</a:t>
            </a:r>
            <a:r>
              <a:rPr sz="1800" spc="-2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ФОП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ДО</a:t>
            </a:r>
            <a:r>
              <a:rPr lang="ru-RU" sz="1800" spc="-5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463550" indent="-451484">
              <a:lnSpc>
                <a:spcPts val="215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1800" spc="-5" dirty="0">
                <a:latin typeface="Times New Roman"/>
                <a:cs typeface="Times New Roman"/>
              </a:rPr>
              <a:t>Реализация </a:t>
            </a:r>
            <a:r>
              <a:rPr sz="1800" spc="-45" dirty="0">
                <a:latin typeface="Times New Roman"/>
                <a:cs typeface="Times New Roman"/>
              </a:rPr>
              <a:t>Указа </a:t>
            </a:r>
            <a:r>
              <a:rPr sz="1800" dirty="0">
                <a:latin typeface="Times New Roman"/>
                <a:cs typeface="Times New Roman"/>
              </a:rPr>
              <a:t>Президента РФ о </a:t>
            </a:r>
            <a:r>
              <a:rPr sz="1800" spc="-10" dirty="0">
                <a:latin typeface="Times New Roman"/>
                <a:cs typeface="Times New Roman"/>
              </a:rPr>
              <a:t>сохранении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укреплении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традиционных</a:t>
            </a:r>
            <a:endParaRPr sz="1800" dirty="0">
              <a:latin typeface="Times New Roman"/>
              <a:cs typeface="Times New Roman"/>
            </a:endParaRPr>
          </a:p>
          <a:p>
            <a:pPr marL="4635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Российских </a:t>
            </a:r>
            <a:r>
              <a:rPr sz="1800" spc="-10" dirty="0" err="1">
                <a:latin typeface="Times New Roman"/>
                <a:cs typeface="Times New Roman"/>
              </a:rPr>
              <a:t>духовно-нравственных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ценностей</a:t>
            </a:r>
            <a:r>
              <a:rPr lang="ru-RU" sz="180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Обязательная </a:t>
            </a:r>
            <a:r>
              <a:rPr sz="2000" b="1" spc="5" dirty="0">
                <a:latin typeface="Times New Roman"/>
                <a:cs typeface="Times New Roman"/>
              </a:rPr>
              <a:t>часть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плана</a:t>
            </a:r>
            <a:endParaRPr sz="2000" dirty="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Организация </a:t>
            </a:r>
            <a:r>
              <a:rPr sz="2000" spc="-5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проведение </a:t>
            </a:r>
            <a:r>
              <a:rPr sz="2000" spc="-10" dirty="0" err="1">
                <a:latin typeface="Times New Roman"/>
                <a:cs typeface="Times New Roman"/>
              </a:rPr>
              <a:t>заседаний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ММО</a:t>
            </a:r>
            <a:r>
              <a:rPr lang="ru-RU" sz="2000" spc="-1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Вариативная </a:t>
            </a:r>
            <a:r>
              <a:rPr sz="2000" b="1" spc="5" dirty="0">
                <a:latin typeface="Times New Roman"/>
                <a:cs typeface="Times New Roman"/>
              </a:rPr>
              <a:t>часть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плана</a:t>
            </a:r>
            <a:endParaRPr sz="2000" dirty="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  <a:spcBef>
                <a:spcPts val="25"/>
              </a:spcBef>
            </a:pPr>
            <a:r>
              <a:rPr sz="2000" spc="-25" dirty="0">
                <a:latin typeface="Times New Roman"/>
                <a:cs typeface="Times New Roman"/>
              </a:rPr>
              <a:t>Подготовка </a:t>
            </a:r>
            <a:r>
              <a:rPr sz="2000" spc="-5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проведение </a:t>
            </a:r>
            <a:r>
              <a:rPr sz="2000" spc="-5" dirty="0">
                <a:latin typeface="Times New Roman"/>
                <a:cs typeface="Times New Roman"/>
              </a:rPr>
              <a:t>открытых </a:t>
            </a:r>
            <a:r>
              <a:rPr sz="2000" spc="-15" dirty="0" err="1">
                <a:latin typeface="Times New Roman"/>
                <a:cs typeface="Times New Roman"/>
              </a:rPr>
              <a:t>образовательных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мероприятий</a:t>
            </a:r>
            <a:r>
              <a:rPr lang="ru-RU" sz="2000" spc="-1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892" y="425907"/>
            <a:ext cx="7847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Размещение </a:t>
            </a:r>
            <a:r>
              <a:rPr sz="2400" spc="-5" dirty="0"/>
              <a:t>информации </a:t>
            </a:r>
            <a:r>
              <a:rPr sz="2400" dirty="0"/>
              <a:t>о </a:t>
            </a:r>
            <a:r>
              <a:rPr sz="2400" spc="-15" dirty="0"/>
              <a:t>ММO </a:t>
            </a:r>
            <a:r>
              <a:rPr sz="2400" dirty="0"/>
              <a:t>на сайте</a:t>
            </a:r>
            <a:r>
              <a:rPr sz="2400" spc="-15" dirty="0"/>
              <a:t> </a:t>
            </a:r>
            <a:r>
              <a:rPr sz="2400" b="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www.niso54.</a:t>
            </a:r>
            <a:r>
              <a:rPr sz="2400" spc="-30" dirty="0">
                <a:hlinkClick r:id="rId2"/>
              </a:rPr>
              <a:t>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7010400" y="4495800"/>
            <a:ext cx="1377501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49" b="12912"/>
          <a:stretch/>
        </p:blipFill>
        <p:spPr bwMode="auto">
          <a:xfrm>
            <a:off x="4572000" y="1142999"/>
            <a:ext cx="4423708" cy="283558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54825"/>
            <a:ext cx="3352800" cy="273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 bwMode="auto">
          <a:xfrm>
            <a:off x="304800" y="1143001"/>
            <a:ext cx="4015312" cy="283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4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Муниципальное </a:t>
            </a:r>
            <a:r>
              <a:rPr spc="-5" dirty="0"/>
              <a:t>методическое</a:t>
            </a:r>
            <a:r>
              <a:rPr spc="-260" dirty="0"/>
              <a:t> </a:t>
            </a:r>
            <a:r>
              <a:rPr spc="-10" dirty="0"/>
              <a:t>объединение</a:t>
            </a:r>
          </a:p>
          <a:p>
            <a:pPr marL="2540" algn="ctr">
              <a:lnSpc>
                <a:spcPct val="100000"/>
              </a:lnSpc>
            </a:pPr>
            <a:r>
              <a:rPr dirty="0"/>
              <a:t>старших </a:t>
            </a:r>
            <a:r>
              <a:rPr spc="-5" dirty="0"/>
              <a:t>воспитателей</a:t>
            </a:r>
            <a:r>
              <a:rPr spc="-204" dirty="0"/>
              <a:t> </a:t>
            </a:r>
            <a:r>
              <a:rPr spc="-5" dirty="0"/>
              <a:t>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137665"/>
            <a:ext cx="8174355" cy="52444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00" b="1" i="1" spc="-35" dirty="0">
                <a:latin typeface="Times New Roman"/>
                <a:cs typeface="Times New Roman"/>
              </a:rPr>
              <a:t>Руководитель</a:t>
            </a:r>
            <a:r>
              <a:rPr sz="1800" b="1" i="1" spc="-80" dirty="0">
                <a:latin typeface="Times New Roman"/>
                <a:cs typeface="Times New Roman"/>
              </a:rPr>
              <a:t> </a:t>
            </a:r>
            <a:r>
              <a:rPr sz="1800" b="1" i="1" spc="-30" dirty="0">
                <a:latin typeface="Times New Roman"/>
                <a:cs typeface="Times New Roman"/>
              </a:rPr>
              <a:t>ММО: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Татаурова </a:t>
            </a:r>
            <a:r>
              <a:rPr sz="1800" b="1" i="1" spc="-5" dirty="0">
                <a:latin typeface="Times New Roman"/>
                <a:cs typeface="Times New Roman"/>
              </a:rPr>
              <a:t>Маргарита</a:t>
            </a:r>
            <a:r>
              <a:rPr sz="1800" b="1" i="1" spc="-27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Николаевна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i="1" spc="5" dirty="0">
                <a:latin typeface="Times New Roman"/>
                <a:cs typeface="Times New Roman"/>
              </a:rPr>
              <a:t>старший </a:t>
            </a:r>
            <a:r>
              <a:rPr sz="1800" i="1" spc="-5" dirty="0">
                <a:latin typeface="Times New Roman"/>
                <a:cs typeface="Times New Roman"/>
              </a:rPr>
              <a:t>воспитатель </a:t>
            </a:r>
            <a:r>
              <a:rPr sz="1800" i="1" spc="-40" dirty="0">
                <a:latin typeface="Times New Roman"/>
                <a:cs typeface="Times New Roman"/>
              </a:rPr>
              <a:t>МАДОУ </a:t>
            </a:r>
            <a:r>
              <a:rPr sz="1800" i="1" dirty="0">
                <a:latin typeface="Times New Roman"/>
                <a:cs typeface="Times New Roman"/>
              </a:rPr>
              <a:t>д/с № </a:t>
            </a:r>
            <a:r>
              <a:rPr sz="1800" i="1" spc="5" dirty="0">
                <a:latin typeface="Times New Roman"/>
                <a:cs typeface="Times New Roman"/>
              </a:rPr>
              <a:t>429 </a:t>
            </a:r>
            <a:r>
              <a:rPr sz="1800" i="1" spc="-5" dirty="0">
                <a:latin typeface="Times New Roman"/>
                <a:cs typeface="Times New Roman"/>
              </a:rPr>
              <a:t>Центрального округа </a:t>
            </a:r>
            <a:r>
              <a:rPr sz="1800" i="1" spc="-30" dirty="0">
                <a:latin typeface="Times New Roman"/>
                <a:cs typeface="Times New Roman"/>
              </a:rPr>
              <a:t>г.</a:t>
            </a:r>
            <a:r>
              <a:rPr sz="1800" i="1" spc="-7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Новосибирска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i="1" spc="-15" dirty="0">
                <a:latin typeface="Times New Roman"/>
                <a:cs typeface="Times New Roman"/>
              </a:rPr>
              <a:t>Куратор</a:t>
            </a:r>
            <a:r>
              <a:rPr sz="1600" b="1" i="1" spc="-15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ММО: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Курбасова </a:t>
            </a:r>
            <a:r>
              <a:rPr sz="1800" b="1" i="1" spc="-5" dirty="0">
                <a:latin typeface="Times New Roman"/>
                <a:cs typeface="Times New Roman"/>
              </a:rPr>
              <a:t>Татьяна</a:t>
            </a:r>
            <a:r>
              <a:rPr sz="1800" b="1" i="1" spc="-2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Павловна</a:t>
            </a:r>
            <a:endParaRPr sz="1800">
              <a:latin typeface="Times New Roman"/>
              <a:cs typeface="Times New Roman"/>
            </a:endParaRPr>
          </a:p>
          <a:p>
            <a:pPr marL="12700" marR="984250">
              <a:lnSpc>
                <a:spcPct val="100000"/>
              </a:lnSpc>
              <a:spcBef>
                <a:spcPts val="420"/>
              </a:spcBef>
            </a:pPr>
            <a:r>
              <a:rPr sz="1600" i="1" spc="10" dirty="0">
                <a:latin typeface="Times New Roman"/>
                <a:cs typeface="Times New Roman"/>
              </a:rPr>
              <a:t>старший </a:t>
            </a:r>
            <a:r>
              <a:rPr sz="1600" i="1" dirty="0">
                <a:latin typeface="Times New Roman"/>
                <a:cs typeface="Times New Roman"/>
              </a:rPr>
              <a:t>методист отдела профессионального </a:t>
            </a:r>
            <a:r>
              <a:rPr sz="1600" i="1" spc="5" dirty="0">
                <a:latin typeface="Times New Roman"/>
                <a:cs typeface="Times New Roman"/>
              </a:rPr>
              <a:t>роста</a:t>
            </a:r>
            <a:r>
              <a:rPr sz="1600" i="1" spc="-2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педагогов и </a:t>
            </a:r>
            <a:r>
              <a:rPr sz="1600" i="1" spc="-10" dirty="0">
                <a:latin typeface="Times New Roman"/>
                <a:cs typeface="Times New Roman"/>
              </a:rPr>
              <a:t>руководителей  </a:t>
            </a:r>
            <a:r>
              <a:rPr sz="1600" i="1" spc="-5" dirty="0">
                <a:latin typeface="Times New Roman"/>
                <a:cs typeface="Times New Roman"/>
              </a:rPr>
              <a:t>образовательных </a:t>
            </a:r>
            <a:r>
              <a:rPr sz="1600" i="1" spc="5" dirty="0">
                <a:latin typeface="Times New Roman"/>
                <a:cs typeface="Times New Roman"/>
              </a:rPr>
              <a:t>организаций </a:t>
            </a:r>
            <a:r>
              <a:rPr sz="1600" i="1" spc="-30" dirty="0">
                <a:latin typeface="Times New Roman"/>
                <a:cs typeface="Times New Roman"/>
              </a:rPr>
              <a:t>МАУ </a:t>
            </a:r>
            <a:r>
              <a:rPr sz="1600" i="1" dirty="0">
                <a:latin typeface="Times New Roman"/>
                <a:cs typeface="Times New Roman"/>
              </a:rPr>
              <a:t>ДПО</a:t>
            </a:r>
            <a:r>
              <a:rPr sz="1600" i="1" spc="2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«НИСО»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i="1" spc="15" dirty="0">
                <a:latin typeface="Times New Roman"/>
                <a:cs typeface="Times New Roman"/>
              </a:rPr>
              <a:t>Состав</a:t>
            </a:r>
            <a:r>
              <a:rPr sz="1600" b="1" i="1" spc="-140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ММО: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10" dirty="0">
                <a:latin typeface="Times New Roman"/>
                <a:cs typeface="Times New Roman"/>
              </a:rPr>
              <a:t>Захарченко</a:t>
            </a:r>
            <a:r>
              <a:rPr sz="1600" b="1" i="1" spc="-16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Елена </a:t>
            </a:r>
            <a:r>
              <a:rPr sz="1600" b="1" i="1" spc="5" dirty="0">
                <a:latin typeface="Times New Roman"/>
                <a:cs typeface="Times New Roman"/>
              </a:rPr>
              <a:t>Петровна</a:t>
            </a:r>
            <a:r>
              <a:rPr sz="1600" b="1" i="1" spc="-17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старший</a:t>
            </a:r>
            <a:r>
              <a:rPr sz="1600" i="1" spc="-8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воспитатель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МКДОУ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д/с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№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481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Ленинского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р-на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spc="-5" dirty="0">
                <a:latin typeface="Times New Roman"/>
                <a:cs typeface="Times New Roman"/>
              </a:rPr>
              <a:t>Запрудская</a:t>
            </a:r>
            <a:r>
              <a:rPr sz="1600" b="1" i="1" spc="-13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Елена</a:t>
            </a:r>
            <a:r>
              <a:rPr sz="1600" b="1" i="1" spc="-5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Алексеевна</a:t>
            </a:r>
            <a:r>
              <a:rPr sz="1600" b="1" i="1" spc="-114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старший</a:t>
            </a:r>
            <a:r>
              <a:rPr sz="1600" i="1" spc="-10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воспитатель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МАДОУ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д/с </a:t>
            </a:r>
            <a:r>
              <a:rPr sz="1600" i="1" spc="5" dirty="0">
                <a:latin typeface="Times New Roman"/>
                <a:cs typeface="Times New Roman"/>
              </a:rPr>
              <a:t>№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35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Первомайского</a:t>
            </a:r>
            <a:r>
              <a:rPr sz="1600" i="1" spc="-1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р-на</a:t>
            </a:r>
            <a:endParaRPr sz="1600">
              <a:latin typeface="Times New Roman"/>
              <a:cs typeface="Times New Roman"/>
            </a:endParaRPr>
          </a:p>
          <a:p>
            <a:pPr marL="12700" marR="10160">
              <a:lnSpc>
                <a:spcPts val="2300"/>
              </a:lnSpc>
              <a:spcBef>
                <a:spcPts val="140"/>
              </a:spcBef>
            </a:pPr>
            <a:r>
              <a:rPr sz="1600" b="1" i="1" spc="5" dirty="0">
                <a:latin typeface="Times New Roman"/>
                <a:cs typeface="Times New Roman"/>
              </a:rPr>
              <a:t>Зонова </a:t>
            </a:r>
            <a:r>
              <a:rPr sz="1600" b="1" i="1" spc="-5" dirty="0">
                <a:latin typeface="Times New Roman"/>
                <a:cs typeface="Times New Roman"/>
              </a:rPr>
              <a:t>Надежда </a:t>
            </a:r>
            <a:r>
              <a:rPr sz="1600" b="1" i="1" spc="-15" dirty="0">
                <a:latin typeface="Times New Roman"/>
                <a:cs typeface="Times New Roman"/>
              </a:rPr>
              <a:t>Николаевна </a:t>
            </a:r>
            <a:r>
              <a:rPr sz="1600" i="1" spc="10" dirty="0">
                <a:latin typeface="Times New Roman"/>
                <a:cs typeface="Times New Roman"/>
              </a:rPr>
              <a:t>старший </a:t>
            </a:r>
            <a:r>
              <a:rPr sz="1600" i="1" dirty="0">
                <a:latin typeface="Times New Roman"/>
                <a:cs typeface="Times New Roman"/>
              </a:rPr>
              <a:t>воспитатель </a:t>
            </a:r>
            <a:r>
              <a:rPr sz="1600" i="1" spc="-30" dirty="0">
                <a:latin typeface="Times New Roman"/>
                <a:cs typeface="Times New Roman"/>
              </a:rPr>
              <a:t>МБДОУ </a:t>
            </a:r>
            <a:r>
              <a:rPr sz="1600" i="1" spc="5" dirty="0">
                <a:latin typeface="Times New Roman"/>
                <a:cs typeface="Times New Roman"/>
              </a:rPr>
              <a:t>д/с № </a:t>
            </a:r>
            <a:r>
              <a:rPr sz="1600" i="1" spc="10" dirty="0">
                <a:latin typeface="Times New Roman"/>
                <a:cs typeface="Times New Roman"/>
              </a:rPr>
              <a:t>234 </a:t>
            </a:r>
            <a:r>
              <a:rPr sz="1600" i="1" spc="-10" dirty="0">
                <a:latin typeface="Times New Roman"/>
                <a:cs typeface="Times New Roman"/>
              </a:rPr>
              <a:t>Октябрьского </a:t>
            </a:r>
            <a:r>
              <a:rPr sz="1600" i="1" spc="-20" dirty="0">
                <a:latin typeface="Times New Roman"/>
                <a:cs typeface="Times New Roman"/>
              </a:rPr>
              <a:t>р-на  </a:t>
            </a:r>
            <a:r>
              <a:rPr sz="1600" b="1" i="1" spc="-5" dirty="0">
                <a:latin typeface="Times New Roman"/>
                <a:cs typeface="Times New Roman"/>
              </a:rPr>
              <a:t>Галкина</a:t>
            </a:r>
            <a:r>
              <a:rPr sz="1600" b="1" i="1" dirty="0">
                <a:latin typeface="Times New Roman"/>
                <a:cs typeface="Times New Roman"/>
              </a:rPr>
              <a:t> Людмила </a:t>
            </a:r>
            <a:r>
              <a:rPr sz="1600" b="1" i="1" spc="-10" dirty="0">
                <a:latin typeface="Times New Roman"/>
                <a:cs typeface="Times New Roman"/>
              </a:rPr>
              <a:t>Николаевна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старший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воспитатель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МАДОУ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д/с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№ </a:t>
            </a:r>
            <a:r>
              <a:rPr sz="1600" i="1" spc="10" dirty="0">
                <a:latin typeface="Times New Roman"/>
                <a:cs typeface="Times New Roman"/>
              </a:rPr>
              <a:t>439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Дзержинского</a:t>
            </a:r>
            <a:r>
              <a:rPr sz="1600" i="1" spc="-114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р-на  </a:t>
            </a:r>
            <a:r>
              <a:rPr sz="1600" b="1" i="1" dirty="0">
                <a:latin typeface="Times New Roman"/>
                <a:cs typeface="Times New Roman"/>
              </a:rPr>
              <a:t>Калягина</a:t>
            </a:r>
            <a:r>
              <a:rPr sz="1600" b="1" i="1" spc="-6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Юлия</a:t>
            </a:r>
            <a:r>
              <a:rPr sz="1600" b="1" i="1" spc="-30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Николаевна</a:t>
            </a:r>
            <a:r>
              <a:rPr sz="1600" b="1" i="1" spc="-14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старший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воспитатель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МБДОУ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д/с </a:t>
            </a:r>
            <a:r>
              <a:rPr sz="1600" i="1" spc="5" dirty="0">
                <a:latin typeface="Times New Roman"/>
                <a:cs typeface="Times New Roman"/>
              </a:rPr>
              <a:t>№ </a:t>
            </a:r>
            <a:r>
              <a:rPr sz="1600" i="1" spc="10" dirty="0">
                <a:latin typeface="Times New Roman"/>
                <a:cs typeface="Times New Roman"/>
              </a:rPr>
              <a:t>426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Советского</a:t>
            </a:r>
            <a:r>
              <a:rPr sz="1600" i="1" spc="-14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р-на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1" i="1" spc="5" dirty="0">
                <a:latin typeface="Times New Roman"/>
                <a:cs typeface="Times New Roman"/>
              </a:rPr>
              <a:t>Панюшкина</a:t>
            </a:r>
            <a:r>
              <a:rPr sz="1600" b="1" i="1" spc="-7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Марина</a:t>
            </a:r>
            <a:r>
              <a:rPr sz="1600" b="1" i="1" spc="-10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Михайловна</a:t>
            </a:r>
            <a:r>
              <a:rPr sz="1600" b="1" i="1" spc="-12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старший</a:t>
            </a:r>
            <a:r>
              <a:rPr sz="1600" i="1" spc="-1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воспитатель</a:t>
            </a:r>
            <a:r>
              <a:rPr sz="1600" i="1" spc="-165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МБДОУ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д/с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№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460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ЦО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b="1" i="1" dirty="0">
                <a:latin typeface="Times New Roman"/>
                <a:cs typeface="Times New Roman"/>
              </a:rPr>
              <a:t>Ракитянская</a:t>
            </a:r>
            <a:r>
              <a:rPr sz="1600" b="1" i="1" spc="-165" dirty="0">
                <a:latin typeface="Times New Roman"/>
                <a:cs typeface="Times New Roman"/>
              </a:rPr>
              <a:t> </a:t>
            </a:r>
            <a:r>
              <a:rPr sz="1600" b="1" i="1" spc="-40" dirty="0">
                <a:latin typeface="Times New Roman"/>
                <a:cs typeface="Times New Roman"/>
              </a:rPr>
              <a:t>Оксана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Геннадьевна</a:t>
            </a:r>
            <a:r>
              <a:rPr sz="1600" b="1" i="1" spc="-14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старший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воспитатель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МКДОУ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д/с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№</a:t>
            </a:r>
            <a:r>
              <a:rPr sz="1600" i="1" spc="10" dirty="0">
                <a:latin typeface="Times New Roman"/>
                <a:cs typeface="Times New Roman"/>
              </a:rPr>
              <a:t> 494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Кировского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р-на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b="1" i="1" spc="-40" dirty="0">
                <a:latin typeface="Times New Roman"/>
                <a:cs typeface="Times New Roman"/>
              </a:rPr>
              <a:t>Колбина</a:t>
            </a:r>
            <a:r>
              <a:rPr sz="1600" b="1" i="1" spc="40" dirty="0">
                <a:latin typeface="Times New Roman"/>
                <a:cs typeface="Times New Roman"/>
              </a:rPr>
              <a:t> </a:t>
            </a:r>
            <a:r>
              <a:rPr sz="1600" b="1" i="1" spc="5" dirty="0">
                <a:latin typeface="Times New Roman"/>
                <a:cs typeface="Times New Roman"/>
              </a:rPr>
              <a:t>Эльвира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Владимировна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старший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воспитатель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МКДОУ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д/с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№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77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Калининского</a:t>
            </a:r>
            <a:r>
              <a:rPr sz="1600" i="1" spc="-1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р-на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4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Муниципальное </a:t>
            </a:r>
            <a:r>
              <a:rPr spc="-5" dirty="0"/>
              <a:t>методическое</a:t>
            </a:r>
            <a:r>
              <a:rPr spc="-275" dirty="0"/>
              <a:t> </a:t>
            </a:r>
            <a:r>
              <a:rPr spc="-10" dirty="0"/>
              <a:t>объединение</a:t>
            </a:r>
          </a:p>
          <a:p>
            <a:pPr algn="ctr">
              <a:lnSpc>
                <a:spcPct val="100000"/>
              </a:lnSpc>
            </a:pPr>
            <a:r>
              <a:rPr dirty="0"/>
              <a:t>старших </a:t>
            </a:r>
            <a:r>
              <a:rPr spc="-5" dirty="0"/>
              <a:t>воспитателей</a:t>
            </a:r>
            <a:r>
              <a:rPr spc="-204" dirty="0"/>
              <a:t> </a:t>
            </a:r>
            <a:r>
              <a:rPr spc="-5" dirty="0"/>
              <a:t>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5559"/>
            <a:ext cx="7954009" cy="9531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00" b="1" spc="-35" dirty="0">
                <a:latin typeface="Times New Roman"/>
                <a:cs typeface="Times New Roman"/>
              </a:rPr>
              <a:t>Методическая тема</a:t>
            </a:r>
            <a:r>
              <a:rPr sz="1800" b="1" spc="-180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ММО: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spc="-5" dirty="0">
                <a:latin typeface="Times New Roman"/>
                <a:cs typeface="Times New Roman"/>
              </a:rPr>
              <a:t>Повышение </a:t>
            </a:r>
            <a:r>
              <a:rPr sz="1800" spc="-35" dirty="0">
                <a:latin typeface="Times New Roman"/>
                <a:cs typeface="Times New Roman"/>
              </a:rPr>
              <a:t>качества </a:t>
            </a:r>
            <a:r>
              <a:rPr sz="1800" spc="-40" dirty="0">
                <a:latin typeface="Times New Roman"/>
                <a:cs typeface="Times New Roman"/>
              </a:rPr>
              <a:t>дошкольного </a:t>
            </a:r>
            <a:r>
              <a:rPr sz="1800" spc="-10" dirty="0">
                <a:latin typeface="Times New Roman"/>
                <a:cs typeface="Times New Roman"/>
              </a:rPr>
              <a:t>образования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90" dirty="0">
                <a:latin typeface="Times New Roman"/>
                <a:cs typeface="Times New Roman"/>
              </a:rPr>
              <a:t>ДОУ, </a:t>
            </a:r>
            <a:r>
              <a:rPr sz="1800" spc="-10" dirty="0">
                <a:latin typeface="Times New Roman"/>
                <a:cs typeface="Times New Roman"/>
              </a:rPr>
              <a:t>обновление содержания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педагогических технологий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условиях </a:t>
            </a:r>
            <a:r>
              <a:rPr sz="1800" spc="-5" dirty="0">
                <a:latin typeface="Times New Roman"/>
                <a:cs typeface="Times New Roman"/>
              </a:rPr>
              <a:t>реализации </a:t>
            </a:r>
            <a:r>
              <a:rPr sz="1800" spc="-30" dirty="0">
                <a:latin typeface="Times New Roman"/>
                <a:cs typeface="Times New Roman"/>
              </a:rPr>
              <a:t>ФГОС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ДО</a:t>
            </a:r>
            <a:r>
              <a:rPr lang="ru-RU" sz="1800" spc="-5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01723"/>
            <a:ext cx="4009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260413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Цель:	</a:t>
            </a:r>
            <a:r>
              <a:rPr sz="1800" spc="-5" dirty="0">
                <a:latin typeface="Times New Roman"/>
                <a:cs typeface="Times New Roman"/>
              </a:rPr>
              <a:t>Организация	</a:t>
            </a:r>
            <a:r>
              <a:rPr sz="1800" spc="-40" dirty="0">
                <a:latin typeface="Times New Roman"/>
                <a:cs typeface="Times New Roman"/>
              </a:rPr>
              <a:t>методического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01723"/>
            <a:ext cx="6249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сопровождения,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25675" algn="l"/>
                <a:tab pos="4311650" algn="l"/>
                <a:tab pos="611378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ве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60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о</a:t>
            </a:r>
            <a:r>
              <a:rPr sz="1800" spc="-6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ю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ро</a:t>
            </a:r>
            <a:r>
              <a:rPr sz="1800" spc="5" dirty="0">
                <a:latin typeface="Times New Roman"/>
                <a:cs typeface="Times New Roman"/>
              </a:rPr>
              <a:t>ф</a:t>
            </a:r>
            <a:r>
              <a:rPr sz="1800" spc="6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сс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	</a:t>
            </a:r>
            <a:r>
              <a:rPr sz="1800" spc="-229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ом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и	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3521" y="2001723"/>
            <a:ext cx="1746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10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35" dirty="0">
                <a:latin typeface="Times New Roman"/>
                <a:cs typeface="Times New Roman"/>
              </a:rPr>
              <a:t>в</a:t>
            </a:r>
            <a:r>
              <a:rPr sz="1800" spc="-9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9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R="10795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5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-35" dirty="0">
                <a:latin typeface="Times New Roman"/>
                <a:cs typeface="Times New Roman"/>
              </a:rPr>
              <a:t>а</a:t>
            </a:r>
            <a:r>
              <a:rPr sz="1800" spc="-95" dirty="0">
                <a:latin typeface="Times New Roman"/>
                <a:cs typeface="Times New Roman"/>
              </a:rPr>
              <a:t>г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8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229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9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6970" algn="l"/>
              </a:tabLst>
            </a:pPr>
            <a:r>
              <a:rPr spc="-10" dirty="0"/>
              <a:t>мастерства  </a:t>
            </a:r>
            <a:r>
              <a:rPr dirty="0"/>
              <a:t>старших </a:t>
            </a:r>
            <a:r>
              <a:rPr spc="65" dirty="0"/>
              <a:t> </a:t>
            </a:r>
            <a:r>
              <a:rPr spc="-5" dirty="0"/>
              <a:t>воспитателей, </a:t>
            </a:r>
            <a:r>
              <a:rPr spc="20" dirty="0"/>
              <a:t> </a:t>
            </a:r>
            <a:r>
              <a:rPr spc="-35" dirty="0"/>
              <a:t>объединение	</a:t>
            </a:r>
            <a:r>
              <a:rPr spc="-5" dirty="0"/>
              <a:t>их творческих </a:t>
            </a:r>
            <a:r>
              <a:rPr spc="-10" dirty="0"/>
              <a:t>инициатив</a:t>
            </a:r>
            <a:r>
              <a:rPr spc="375" dirty="0"/>
              <a:t> </a:t>
            </a:r>
            <a:r>
              <a:rPr spc="-10" dirty="0"/>
              <a:t>для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повышения </a:t>
            </a:r>
            <a:r>
              <a:rPr spc="-40" dirty="0"/>
              <a:t>качества дошкольного </a:t>
            </a:r>
            <a:r>
              <a:rPr spc="-5" dirty="0"/>
              <a:t>образования </a:t>
            </a:r>
            <a:r>
              <a:rPr dirty="0"/>
              <a:t>в </a:t>
            </a:r>
            <a:r>
              <a:rPr spc="-30" dirty="0" err="1"/>
              <a:t>городе</a:t>
            </a:r>
            <a:r>
              <a:rPr spc="65" dirty="0"/>
              <a:t> </a:t>
            </a:r>
            <a:r>
              <a:rPr spc="-10" dirty="0" err="1" smtClean="0"/>
              <a:t>Новосибирске</a:t>
            </a:r>
            <a:r>
              <a:rPr lang="ru-RU" spc="-10" dirty="0" smtClean="0"/>
              <a:t>.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b="1" spc="-40" dirty="0">
                <a:latin typeface="Times New Roman"/>
                <a:cs typeface="Times New Roman"/>
              </a:rPr>
              <a:t>Задачи:</a:t>
            </a:r>
          </a:p>
          <a:p>
            <a:pPr marL="356870" marR="810895" indent="-34480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5" dirty="0"/>
              <a:t>организовать информационно-методическую поддержку </a:t>
            </a:r>
            <a:r>
              <a:rPr dirty="0"/>
              <a:t>и </a:t>
            </a:r>
            <a:r>
              <a:rPr spc="-15" dirty="0"/>
              <a:t>обсуждение  </a:t>
            </a:r>
            <a:r>
              <a:rPr spc="-35" dirty="0"/>
              <a:t>актуальных </a:t>
            </a:r>
            <a:r>
              <a:rPr dirty="0"/>
              <a:t>вопросов </a:t>
            </a:r>
            <a:r>
              <a:rPr spc="-40" dirty="0"/>
              <a:t>дошкольного </a:t>
            </a:r>
            <a:r>
              <a:rPr spc="-5" dirty="0"/>
              <a:t>образования </a:t>
            </a:r>
            <a:r>
              <a:rPr dirty="0"/>
              <a:t>в </a:t>
            </a:r>
            <a:r>
              <a:rPr spc="-45" dirty="0"/>
              <a:t>контексте </a:t>
            </a:r>
            <a:r>
              <a:rPr spc="-5" dirty="0"/>
              <a:t>новых  </a:t>
            </a:r>
            <a:r>
              <a:rPr spc="-40" dirty="0"/>
              <a:t>законодательных </a:t>
            </a:r>
            <a:r>
              <a:rPr dirty="0"/>
              <a:t>и </a:t>
            </a:r>
            <a:r>
              <a:rPr spc="-5" dirty="0" err="1"/>
              <a:t>программных</a:t>
            </a:r>
            <a:r>
              <a:rPr spc="75" dirty="0"/>
              <a:t> </a:t>
            </a:r>
            <a:r>
              <a:rPr spc="-35" dirty="0" err="1" smtClean="0"/>
              <a:t>документов</a:t>
            </a:r>
            <a:r>
              <a:rPr lang="ru-RU" spc="-35" dirty="0" smtClean="0"/>
              <a:t>;</a:t>
            </a:r>
            <a:endParaRPr spc="-35" dirty="0"/>
          </a:p>
          <a:p>
            <a:pPr marL="356870" marR="414020" indent="-34480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35" dirty="0"/>
              <a:t>создавать </a:t>
            </a:r>
            <a:r>
              <a:rPr spc="-10" dirty="0"/>
              <a:t>условия </a:t>
            </a:r>
            <a:r>
              <a:rPr spc="-5" dirty="0"/>
              <a:t>для профессионального </a:t>
            </a:r>
            <a:r>
              <a:rPr dirty="0"/>
              <a:t>и </a:t>
            </a:r>
            <a:r>
              <a:rPr spc="-40" dirty="0"/>
              <a:t>творческого </a:t>
            </a:r>
            <a:r>
              <a:rPr spc="30" dirty="0"/>
              <a:t>роста </a:t>
            </a:r>
            <a:r>
              <a:rPr spc="-40" dirty="0"/>
              <a:t>педагогов </a:t>
            </a:r>
            <a:r>
              <a:rPr dirty="0"/>
              <a:t>в  </a:t>
            </a:r>
            <a:r>
              <a:rPr spc="-5" dirty="0"/>
              <a:t>целях </a:t>
            </a:r>
            <a:r>
              <a:rPr spc="-35" dirty="0"/>
              <a:t>успешного </a:t>
            </a:r>
            <a:r>
              <a:rPr dirty="0"/>
              <a:t>освоения </a:t>
            </a:r>
            <a:r>
              <a:rPr spc="-35" dirty="0"/>
              <a:t>нового </a:t>
            </a:r>
            <a:r>
              <a:rPr spc="-15" dirty="0"/>
              <a:t>содержания, </a:t>
            </a:r>
            <a:r>
              <a:rPr spc="-10" dirty="0"/>
              <a:t>технологий </a:t>
            </a:r>
            <a:r>
              <a:rPr dirty="0"/>
              <a:t>и </a:t>
            </a:r>
            <a:r>
              <a:rPr spc="-35" dirty="0"/>
              <a:t>методов  педагогической </a:t>
            </a:r>
            <a:r>
              <a:rPr dirty="0"/>
              <a:t>деятельности в </a:t>
            </a:r>
            <a:r>
              <a:rPr spc="-10" dirty="0"/>
              <a:t>рамках </a:t>
            </a:r>
            <a:r>
              <a:rPr spc="-5" dirty="0"/>
              <a:t>реализации </a:t>
            </a:r>
            <a:r>
              <a:rPr spc="-15" dirty="0"/>
              <a:t>Федерального  </a:t>
            </a:r>
            <a:r>
              <a:rPr spc="-40" dirty="0"/>
              <a:t>государственного </a:t>
            </a:r>
            <a:r>
              <a:rPr spc="-20" dirty="0"/>
              <a:t>образовательного </a:t>
            </a:r>
            <a:r>
              <a:rPr dirty="0"/>
              <a:t>стандарта </a:t>
            </a:r>
            <a:r>
              <a:rPr spc="-40" dirty="0"/>
              <a:t>дошкольного </a:t>
            </a:r>
            <a:r>
              <a:rPr spc="-5" dirty="0"/>
              <a:t>образования </a:t>
            </a:r>
            <a:r>
              <a:rPr dirty="0"/>
              <a:t>и  </a:t>
            </a:r>
            <a:r>
              <a:rPr spc="-5" dirty="0"/>
              <a:t>профессионального </a:t>
            </a:r>
            <a:r>
              <a:rPr spc="-5" dirty="0" err="1"/>
              <a:t>стандарта</a:t>
            </a:r>
            <a:r>
              <a:rPr spc="-80" dirty="0"/>
              <a:t> </a:t>
            </a:r>
            <a:r>
              <a:rPr spc="-15" dirty="0" err="1" smtClean="0"/>
              <a:t>педагога</a:t>
            </a:r>
            <a:r>
              <a:rPr lang="ru-RU" spc="-15" dirty="0" smtClean="0"/>
              <a:t>;</a:t>
            </a:r>
            <a:endParaRPr spc="-15" dirty="0"/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0" dirty="0"/>
              <a:t>выявлять, обобщать </a:t>
            </a:r>
            <a:r>
              <a:rPr dirty="0"/>
              <a:t>и распространять </a:t>
            </a:r>
            <a:r>
              <a:rPr spc="-10" dirty="0"/>
              <a:t>передовой педагогический</a:t>
            </a:r>
            <a:r>
              <a:rPr spc="-190" dirty="0"/>
              <a:t> </a:t>
            </a:r>
            <a:r>
              <a:rPr spc="-5" dirty="0" err="1" smtClean="0"/>
              <a:t>опыт</a:t>
            </a:r>
            <a:r>
              <a:rPr lang="ru-RU" spc="-5" dirty="0" smtClean="0"/>
              <a:t>.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660" y="147065"/>
            <a:ext cx="48298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Заседания </a:t>
            </a:r>
            <a:r>
              <a:rPr spc="5" dirty="0"/>
              <a:t>ММО </a:t>
            </a:r>
            <a:r>
              <a:rPr spc="-5" dirty="0"/>
              <a:t>в </a:t>
            </a:r>
            <a:r>
              <a:rPr dirty="0"/>
              <a:t>2022/2023 </a:t>
            </a:r>
            <a:r>
              <a:rPr spc="-5" dirty="0"/>
              <a:t>учебном</a:t>
            </a:r>
            <a:r>
              <a:rPr spc="-330" dirty="0"/>
              <a:t> </a:t>
            </a:r>
            <a:r>
              <a:rPr spc="-20" dirty="0"/>
              <a:t>году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60769"/>
              </p:ext>
            </p:extLst>
          </p:nvPr>
        </p:nvGraphicFramePr>
        <p:xfrm>
          <a:off x="298450" y="1295146"/>
          <a:ext cx="8457565" cy="4613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990"/>
                <a:gridCol w="984250"/>
                <a:gridCol w="7045325"/>
              </a:tblGrid>
              <a:tr h="69507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№</a:t>
                      </a: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Тема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706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9.09.2022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Митап-сессия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профессиональных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объединений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педагогов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руководителей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образовательных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города</a:t>
                      </a:r>
                      <a:r>
                        <a:rPr sz="1600" b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Новосибирска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705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.11.2022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1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«Организация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образовательного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процесса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группе ДОО: от</a:t>
                      </a:r>
                      <a:r>
                        <a:rPr sz="1600" b="1" spc="-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постановки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цели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выбору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методов,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приемов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видов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общения»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508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20.12.2022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90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«Качество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документирования образовательной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ДОО»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4792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27.02.2023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«Организация системы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наставничества в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дошкольном</a:t>
                      </a:r>
                      <a:r>
                        <a:rPr sz="1600" b="1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образовательном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ts val="188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учреждении»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903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30.03.2023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258445" algn="ctr">
                        <a:lnSpc>
                          <a:spcPct val="99400"/>
                        </a:lnSpc>
                        <a:spcBef>
                          <a:spcPts val="2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Стратегическая</a:t>
                      </a:r>
                      <a:r>
                        <a:rPr sz="16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сессия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согласованию</a:t>
                      </a:r>
                      <a:r>
                        <a:rPr sz="16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стратегических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ориентиров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планированию развития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методической работы в  муниципалитетах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2023-24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600" b="1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4919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19.04.2023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«Современные</a:t>
                      </a:r>
                      <a:r>
                        <a:rPr sz="16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модели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наставничества</a:t>
                      </a:r>
                      <a:r>
                        <a:rPr sz="16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педагогической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87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практике»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3440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16.05.2023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«Подведение</a:t>
                      </a:r>
                      <a:r>
                        <a:rPr sz="16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итогов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ММО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старших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воспитателей</a:t>
                      </a:r>
                      <a:r>
                        <a:rPr sz="16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ДОУ.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Планирование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на 2023/24 учебный</a:t>
                      </a:r>
                      <a:r>
                        <a:rPr sz="16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год»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26414" y="622088"/>
            <a:ext cx="6642734" cy="575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131060">
              <a:lnSpc>
                <a:spcPct val="100000"/>
              </a:lnSpc>
              <a:spcBef>
                <a:spcPts val="340"/>
              </a:spcBef>
            </a:pPr>
            <a:r>
              <a:rPr sz="1600" b="1" spc="10" dirty="0">
                <a:latin typeface="Times New Roman"/>
                <a:cs typeface="Times New Roman"/>
              </a:rPr>
              <a:t>Единая </a:t>
            </a:r>
            <a:r>
              <a:rPr sz="1600" b="1" dirty="0">
                <a:latin typeface="Times New Roman"/>
                <a:cs typeface="Times New Roman"/>
              </a:rPr>
              <a:t>методическая </a:t>
            </a:r>
            <a:r>
              <a:rPr sz="1600" b="1" spc="5" dirty="0">
                <a:latin typeface="Times New Roman"/>
                <a:cs typeface="Times New Roman"/>
              </a:rPr>
              <a:t>тема</a:t>
            </a:r>
            <a:r>
              <a:rPr sz="1600" b="1" spc="1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ММО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600" b="1" spc="-5" dirty="0">
                <a:latin typeface="Times New Roman"/>
                <a:cs typeface="Times New Roman"/>
              </a:rPr>
              <a:t>«Формирование </a:t>
            </a:r>
            <a:r>
              <a:rPr sz="1600" b="1" dirty="0">
                <a:latin typeface="Times New Roman"/>
                <a:cs typeface="Times New Roman"/>
              </a:rPr>
              <a:t>и </a:t>
            </a:r>
            <a:r>
              <a:rPr sz="1600" b="1" spc="5" dirty="0">
                <a:latin typeface="Times New Roman"/>
                <a:cs typeface="Times New Roman"/>
              </a:rPr>
              <a:t>оценка </a:t>
            </a:r>
            <a:r>
              <a:rPr sz="1600" b="1" dirty="0">
                <a:latin typeface="Times New Roman"/>
                <a:cs typeface="Times New Roman"/>
              </a:rPr>
              <a:t>функциональной грамотности</a:t>
            </a:r>
            <a:r>
              <a:rPr sz="1600" b="1" spc="-29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обучающихся»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701" y="377393"/>
            <a:ext cx="3842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 </a:t>
            </a:r>
            <a:r>
              <a:rPr sz="2400" spc="-5" dirty="0"/>
              <a:t>заседание </a:t>
            </a:r>
            <a:r>
              <a:rPr sz="2400" spc="-20" dirty="0"/>
              <a:t>ММО</a:t>
            </a:r>
            <a:r>
              <a:rPr sz="2400" spc="-175" dirty="0"/>
              <a:t> </a:t>
            </a:r>
            <a:r>
              <a:rPr lang="ru-RU" sz="2400" spc="-30" dirty="0" smtClean="0"/>
              <a:t>0</a:t>
            </a:r>
            <a:r>
              <a:rPr sz="2400" spc="-30" dirty="0" smtClean="0"/>
              <a:t>9.09.2022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366266" y="938910"/>
            <a:ext cx="65595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Митап-сессия </a:t>
            </a:r>
            <a:r>
              <a:rPr sz="2400" b="1" spc="-5" dirty="0">
                <a:latin typeface="Times New Roman"/>
                <a:cs typeface="Times New Roman"/>
              </a:rPr>
              <a:t>профессиональных </a:t>
            </a:r>
            <a:r>
              <a:rPr sz="2400" b="1" spc="-10" dirty="0">
                <a:latin typeface="Times New Roman"/>
                <a:cs typeface="Times New Roman"/>
              </a:rPr>
              <a:t>объединений  </a:t>
            </a:r>
            <a:r>
              <a:rPr sz="2400" b="1" spc="-30" dirty="0">
                <a:latin typeface="Times New Roman"/>
                <a:cs typeface="Times New Roman"/>
              </a:rPr>
              <a:t>педагогов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20" dirty="0">
                <a:latin typeface="Times New Roman"/>
                <a:cs typeface="Times New Roman"/>
              </a:rPr>
              <a:t>руководителей </a:t>
            </a:r>
            <a:r>
              <a:rPr sz="2400" b="1" spc="-15" dirty="0">
                <a:latin typeface="Times New Roman"/>
                <a:cs typeface="Times New Roman"/>
              </a:rPr>
              <a:t>образовательных  </a:t>
            </a:r>
            <a:r>
              <a:rPr sz="2400" b="1" dirty="0">
                <a:latin typeface="Times New Roman"/>
                <a:cs typeface="Times New Roman"/>
              </a:rPr>
              <a:t>организаций </a:t>
            </a:r>
            <a:r>
              <a:rPr sz="2400" b="1" spc="-25" dirty="0">
                <a:latin typeface="Times New Roman"/>
                <a:cs typeface="Times New Roman"/>
              </a:rPr>
              <a:t>города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Новосибирска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8948" y="2133600"/>
            <a:ext cx="3753051" cy="2490216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133600"/>
            <a:ext cx="3733800" cy="249021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044" y="4826889"/>
            <a:ext cx="8154670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just">
              <a:spcBef>
                <a:spcPts val="100"/>
              </a:spcBef>
              <a:tabLst>
                <a:tab pos="6515734" algn="l"/>
              </a:tabLst>
            </a:pPr>
            <a:r>
              <a:rPr sz="1800" spc="-5" dirty="0" err="1" smtClean="0">
                <a:latin typeface="Times New Roman"/>
                <a:cs typeface="Times New Roman"/>
              </a:rPr>
              <a:t>Участники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мероприятия собрались, чтобы сверить основные </a:t>
            </a:r>
            <a:r>
              <a:rPr sz="1800" spc="-10" dirty="0">
                <a:latin typeface="Times New Roman"/>
                <a:cs typeface="Times New Roman"/>
              </a:rPr>
              <a:t>направления  </a:t>
            </a:r>
            <a:r>
              <a:rPr sz="1800" dirty="0">
                <a:latin typeface="Times New Roman"/>
                <a:cs typeface="Times New Roman"/>
              </a:rPr>
              <a:t>деятельности, посмотреть, </a:t>
            </a:r>
            <a:r>
              <a:rPr sz="1800" spc="-5" dirty="0">
                <a:latin typeface="Times New Roman"/>
                <a:cs typeface="Times New Roman"/>
              </a:rPr>
              <a:t>что изменилось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методической </a:t>
            </a:r>
            <a:r>
              <a:rPr sz="1800" spc="-10" dirty="0">
                <a:latin typeface="Times New Roman"/>
                <a:cs typeface="Times New Roman"/>
              </a:rPr>
              <a:t>системе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spc="-45" dirty="0">
                <a:latin typeface="Times New Roman"/>
                <a:cs typeface="Times New Roman"/>
              </a:rPr>
              <a:t>будет  </a:t>
            </a:r>
            <a:r>
              <a:rPr sz="1800" dirty="0">
                <a:latin typeface="Times New Roman"/>
                <a:cs typeface="Times New Roman"/>
              </a:rPr>
              <a:t>строиться </a:t>
            </a:r>
            <a:r>
              <a:rPr sz="1800" spc="-5" dirty="0">
                <a:latin typeface="Times New Roman"/>
                <a:cs typeface="Times New Roman"/>
              </a:rPr>
              <a:t>работа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консолидации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НИПКиПРО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течение </a:t>
            </a:r>
            <a:r>
              <a:rPr sz="1800" spc="-15" dirty="0">
                <a:latin typeface="Times New Roman"/>
                <a:cs typeface="Times New Roman"/>
              </a:rPr>
              <a:t>этого учебного </a:t>
            </a:r>
            <a:r>
              <a:rPr sz="1800" spc="-25" dirty="0">
                <a:latin typeface="Times New Roman"/>
                <a:cs typeface="Times New Roman"/>
              </a:rPr>
              <a:t>года. </a:t>
            </a:r>
            <a:r>
              <a:rPr sz="1800" dirty="0">
                <a:latin typeface="Times New Roman"/>
                <a:cs typeface="Times New Roman"/>
              </a:rPr>
              <a:t>В  </a:t>
            </a:r>
            <a:r>
              <a:rPr sz="1800" spc="-5" dirty="0">
                <a:latin typeface="Times New Roman"/>
                <a:cs typeface="Times New Roman"/>
              </a:rPr>
              <a:t>завершение мероприятия </a:t>
            </a:r>
            <a:r>
              <a:rPr sz="1800" spc="-10" dirty="0">
                <a:latin typeface="Times New Roman"/>
                <a:cs typeface="Times New Roman"/>
              </a:rPr>
              <a:t>состоялась </a:t>
            </a:r>
            <a:r>
              <a:rPr sz="1800" dirty="0">
                <a:latin typeface="Times New Roman"/>
                <a:cs typeface="Times New Roman"/>
              </a:rPr>
              <a:t>работа </a:t>
            </a:r>
            <a:r>
              <a:rPr sz="1800" spc="-20" dirty="0">
                <a:latin typeface="Times New Roman"/>
                <a:cs typeface="Times New Roman"/>
              </a:rPr>
              <a:t>участников </a:t>
            </a:r>
            <a:r>
              <a:rPr sz="1800" dirty="0">
                <a:latin typeface="Times New Roman"/>
                <a:cs typeface="Times New Roman"/>
              </a:rPr>
              <a:t>митап-сессии </a:t>
            </a:r>
            <a:r>
              <a:rPr sz="1800" spc="-5" dirty="0">
                <a:latin typeface="Times New Roman"/>
                <a:cs typeface="Times New Roman"/>
              </a:rPr>
              <a:t>по своим  </a:t>
            </a:r>
            <a:r>
              <a:rPr sz="1800" spc="-10" dirty="0" err="1">
                <a:latin typeface="Times New Roman"/>
                <a:cs typeface="Times New Roman"/>
              </a:rPr>
              <a:t>методическим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объединениям</a:t>
            </a:r>
            <a:r>
              <a:rPr lang="ru-RU" b="1" spc="-5" dirty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0" marR="5080" indent="176530" algn="just">
              <a:spcBef>
                <a:spcPts val="100"/>
              </a:spcBef>
              <a:tabLst>
                <a:tab pos="6515734" algn="l"/>
              </a:tabLst>
            </a:pPr>
            <a:r>
              <a:rPr sz="1800" spc="-10" dirty="0">
                <a:latin typeface="Times New Roman"/>
                <a:cs typeface="Times New Roman"/>
              </a:rPr>
              <a:t>	</a:t>
            </a:r>
            <a:r>
              <a:rPr sz="1800" i="1" spc="-40" dirty="0" smtClean="0">
                <a:latin typeface="Times New Roman"/>
                <a:cs typeface="Times New Roman"/>
                <a:hlinkClick r:id="rId6"/>
              </a:rPr>
              <a:t>www</a:t>
            </a:r>
            <a:r>
              <a:rPr lang="en-US" sz="1800" i="1" spc="-40" dirty="0" smtClean="0">
                <a:latin typeface="Times New Roman"/>
                <a:cs typeface="Times New Roman"/>
                <a:hlinkClick r:id="rId6"/>
              </a:rPr>
              <a:t>.</a:t>
            </a:r>
            <a:r>
              <a:rPr lang="en-US" i="1" spc="-40" dirty="0" smtClean="0">
                <a:latin typeface="Times New Roman"/>
                <a:cs typeface="Times New Roman"/>
                <a:hlinkClick r:id="rId6"/>
              </a:rPr>
              <a:t>nios.ru</a:t>
            </a:r>
            <a:endParaRPr lang="en-US" i="1" spc="-40" dirty="0">
              <a:latin typeface="Times New Roman"/>
              <a:cs typeface="Times New Roman"/>
              <a:hlinkClick r:id="rId6"/>
            </a:endParaRPr>
          </a:p>
          <a:p>
            <a:pPr marL="12700" marR="5080" indent="176530" algn="just">
              <a:lnSpc>
                <a:spcPct val="100000"/>
              </a:lnSpc>
              <a:spcBef>
                <a:spcPts val="100"/>
              </a:spcBef>
              <a:tabLst>
                <a:tab pos="6515734" algn="l"/>
              </a:tabLst>
            </a:pPr>
            <a:r>
              <a:rPr sz="1800" i="1" spc="-40" dirty="0" smtClean="0">
                <a:latin typeface="Times New Roman"/>
                <a:cs typeface="Times New Roman"/>
                <a:hlinkClick r:id="rId6"/>
              </a:rPr>
              <a:t>. </a:t>
            </a:r>
            <a:endParaRPr i="1" spc="-4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II </a:t>
            </a:r>
            <a:r>
              <a:rPr spc="15" dirty="0"/>
              <a:t>ММО</a:t>
            </a:r>
            <a:r>
              <a:rPr spc="-110" dirty="0"/>
              <a:t> </a:t>
            </a:r>
            <a:r>
              <a:rPr spc="-5" dirty="0" smtClean="0"/>
              <a:t>1</a:t>
            </a:r>
            <a:r>
              <a:rPr lang="ru-RU" spc="-5" dirty="0" smtClean="0"/>
              <a:t>6</a:t>
            </a:r>
            <a:r>
              <a:rPr spc="-5" dirty="0" smtClean="0"/>
              <a:t>.11.2022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spc="-5" dirty="0"/>
              <a:t>«Организация </a:t>
            </a:r>
            <a:r>
              <a:rPr dirty="0"/>
              <a:t>образовательного </a:t>
            </a:r>
            <a:r>
              <a:rPr spc="-5" dirty="0"/>
              <a:t>процесса в группе</a:t>
            </a:r>
            <a:r>
              <a:rPr spc="-95" dirty="0"/>
              <a:t> </a:t>
            </a:r>
            <a:r>
              <a:rPr spc="-5" dirty="0"/>
              <a:t>ДОО: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132" y="752094"/>
            <a:ext cx="7864475" cy="605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от постановки </a:t>
            </a:r>
            <a:r>
              <a:rPr sz="2000" b="1" spc="-5" dirty="0">
                <a:latin typeface="Times New Roman"/>
                <a:cs typeface="Times New Roman"/>
              </a:rPr>
              <a:t>цели – к выбору </a:t>
            </a:r>
            <a:r>
              <a:rPr sz="2000" b="1" spc="5" dirty="0">
                <a:latin typeface="Times New Roman"/>
                <a:cs typeface="Times New Roman"/>
              </a:rPr>
              <a:t>методов, </a:t>
            </a:r>
            <a:r>
              <a:rPr sz="2000" b="1" spc="-5" dirty="0">
                <a:latin typeface="Times New Roman"/>
                <a:cs typeface="Times New Roman"/>
              </a:rPr>
              <a:t>приемов и видов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общения»</a:t>
            </a:r>
            <a:endParaRPr sz="2000" dirty="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10"/>
              </a:spcBef>
            </a:pPr>
            <a:r>
              <a:rPr sz="1800" b="1" i="1" dirty="0">
                <a:latin typeface="Times New Roman"/>
                <a:cs typeface="Times New Roman"/>
              </a:rPr>
              <a:t>(дистанционный формат по </a:t>
            </a:r>
            <a:r>
              <a:rPr sz="1800" b="1" i="1" spc="5" dirty="0" err="1">
                <a:latin typeface="Times New Roman"/>
                <a:cs typeface="Times New Roman"/>
              </a:rPr>
              <a:t>итогам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latin typeface="Times New Roman"/>
                <a:cs typeface="Times New Roman"/>
              </a:rPr>
              <a:t>проектировочной</a:t>
            </a:r>
            <a:r>
              <a:rPr sz="1800" b="1" i="1" dirty="0" smtClean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сессии</a:t>
            </a:r>
            <a:r>
              <a:rPr sz="1800" b="1" i="1" spc="-1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НИПКиПРО)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323460"/>
            <a:ext cx="2895600" cy="1929384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828800"/>
            <a:ext cx="2895600" cy="1981200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1" y="1371600"/>
            <a:ext cx="3962400" cy="5334000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48" y="299465"/>
            <a:ext cx="806259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Times New Roman"/>
                <a:cs typeface="Times New Roman"/>
              </a:rPr>
              <a:t>III </a:t>
            </a:r>
            <a:r>
              <a:rPr sz="2000" b="1" spc="-5" dirty="0">
                <a:latin typeface="Times New Roman"/>
                <a:cs typeface="Times New Roman"/>
              </a:rPr>
              <a:t>заседание </a:t>
            </a:r>
            <a:r>
              <a:rPr sz="2000" b="1" spc="15" dirty="0">
                <a:latin typeface="Times New Roman"/>
                <a:cs typeface="Times New Roman"/>
              </a:rPr>
              <a:t>ММО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20.12.2022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«Качество </a:t>
            </a:r>
            <a:r>
              <a:rPr sz="2000" b="1" spc="-5" dirty="0">
                <a:latin typeface="Times New Roman"/>
                <a:cs typeface="Times New Roman"/>
              </a:rPr>
              <a:t>документирования </a:t>
            </a:r>
            <a:r>
              <a:rPr sz="2000" b="1" dirty="0">
                <a:latin typeface="Times New Roman"/>
                <a:cs typeface="Times New Roman"/>
              </a:rPr>
              <a:t>образовательной </a:t>
            </a:r>
            <a:r>
              <a:rPr sz="2000" b="1" spc="5" dirty="0">
                <a:latin typeface="Times New Roman"/>
                <a:cs typeface="Times New Roman"/>
              </a:rPr>
              <a:t>деятельности </a:t>
            </a:r>
            <a:r>
              <a:rPr sz="2000" b="1" spc="-5" dirty="0">
                <a:latin typeface="Times New Roman"/>
                <a:cs typeface="Times New Roman"/>
              </a:rPr>
              <a:t>в</a:t>
            </a:r>
            <a:r>
              <a:rPr sz="2000" b="1" spc="-229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ДОО»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066800"/>
            <a:ext cx="4419600" cy="54863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1524000"/>
            <a:ext cx="3048000" cy="1975103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Пользователь\Desktop\Выступление 22.08.23\IMG-20230516-WA000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564" y="184150"/>
            <a:ext cx="761047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IV </a:t>
            </a:r>
            <a:r>
              <a:rPr sz="2400" b="1" dirty="0">
                <a:latin typeface="Times New Roman"/>
                <a:cs typeface="Times New Roman"/>
              </a:rPr>
              <a:t>заседание </a:t>
            </a:r>
            <a:r>
              <a:rPr sz="2400" b="1" spc="-10" dirty="0">
                <a:latin typeface="Times New Roman"/>
                <a:cs typeface="Times New Roman"/>
              </a:rPr>
              <a:t>ММО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27.02.2023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845"/>
              </a:lnSpc>
            </a:pPr>
            <a:r>
              <a:rPr sz="2400" b="1" dirty="0">
                <a:latin typeface="Times New Roman"/>
                <a:cs typeface="Times New Roman"/>
              </a:rPr>
              <a:t>«Организация </a:t>
            </a:r>
            <a:r>
              <a:rPr sz="2400" b="1" spc="-5" dirty="0">
                <a:latin typeface="Times New Roman"/>
                <a:cs typeface="Times New Roman"/>
              </a:rPr>
              <a:t>системы </a:t>
            </a:r>
            <a:r>
              <a:rPr sz="2400" b="1" dirty="0">
                <a:latin typeface="Times New Roman"/>
                <a:cs typeface="Times New Roman"/>
              </a:rPr>
              <a:t>наставничества в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дошкольном</a:t>
            </a:r>
            <a:endParaRPr sz="2400" dirty="0">
              <a:latin typeface="Times New Roman"/>
              <a:cs typeface="Times New Roman"/>
            </a:endParaRPr>
          </a:p>
          <a:p>
            <a:pPr marR="67945" algn="ctr">
              <a:lnSpc>
                <a:spcPts val="2845"/>
              </a:lnSpc>
            </a:pPr>
            <a:r>
              <a:rPr sz="2400" b="1" dirty="0">
                <a:latin typeface="Times New Roman"/>
                <a:cs typeface="Times New Roman"/>
              </a:rPr>
              <a:t>образовательном</a:t>
            </a:r>
            <a:r>
              <a:rPr sz="2400" b="1" spc="-5" dirty="0">
                <a:latin typeface="Times New Roman"/>
                <a:cs typeface="Times New Roman"/>
              </a:rPr>
              <a:t> учреждении»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886200"/>
            <a:ext cx="3276600" cy="2456688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371600"/>
            <a:ext cx="3124200" cy="2343912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2500" y="3886200"/>
            <a:ext cx="3352800" cy="2514600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1371600"/>
            <a:ext cx="3200400" cy="2343912"/>
          </a:xfrm>
          <a:prstGeom prst="rect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004" y="101345"/>
            <a:ext cx="8168640" cy="1240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V </a:t>
            </a:r>
            <a:r>
              <a:rPr spc="-5" dirty="0"/>
              <a:t>заседание </a:t>
            </a:r>
            <a:r>
              <a:rPr spc="15" dirty="0"/>
              <a:t>ММО</a:t>
            </a:r>
            <a:r>
              <a:rPr spc="375" dirty="0"/>
              <a:t> </a:t>
            </a:r>
            <a:r>
              <a:rPr dirty="0"/>
              <a:t>30.03.2023</a:t>
            </a:r>
          </a:p>
          <a:p>
            <a:pPr marL="12700" marR="5080" algn="ctr">
              <a:lnSpc>
                <a:spcPct val="99500"/>
              </a:lnSpc>
              <a:spcBef>
                <a:spcPts val="10"/>
              </a:spcBef>
            </a:pPr>
            <a:r>
              <a:rPr dirty="0"/>
              <a:t>Стратегическая </a:t>
            </a:r>
            <a:r>
              <a:rPr spc="-5" dirty="0"/>
              <a:t>сессия </a:t>
            </a:r>
            <a:r>
              <a:rPr spc="-10" dirty="0"/>
              <a:t>по </a:t>
            </a:r>
            <a:r>
              <a:rPr spc="-5" dirty="0"/>
              <a:t>согласованию </a:t>
            </a:r>
            <a:r>
              <a:rPr dirty="0"/>
              <a:t>стратегических ориентиров</a:t>
            </a:r>
            <a:r>
              <a:rPr spc="-155" dirty="0"/>
              <a:t> </a:t>
            </a:r>
            <a:r>
              <a:rPr spc="-5" dirty="0"/>
              <a:t>и  планированию </a:t>
            </a:r>
            <a:r>
              <a:rPr dirty="0"/>
              <a:t>развития </a:t>
            </a:r>
            <a:r>
              <a:rPr spc="5" dirty="0"/>
              <a:t>системы </a:t>
            </a:r>
            <a:r>
              <a:rPr dirty="0"/>
              <a:t>методической </a:t>
            </a:r>
            <a:r>
              <a:rPr spc="5" dirty="0"/>
              <a:t>работы </a:t>
            </a:r>
            <a:r>
              <a:rPr spc="-5" dirty="0"/>
              <a:t>в  </a:t>
            </a:r>
            <a:r>
              <a:rPr dirty="0"/>
              <a:t>муниципалитетах </a:t>
            </a:r>
            <a:r>
              <a:rPr spc="-5" dirty="0"/>
              <a:t>на </a:t>
            </a:r>
            <a:r>
              <a:rPr dirty="0"/>
              <a:t>2023-24 </a:t>
            </a:r>
            <a:r>
              <a:rPr spc="-5" dirty="0"/>
              <a:t>учебный</a:t>
            </a:r>
            <a:r>
              <a:rPr spc="-114" dirty="0"/>
              <a:t> </a:t>
            </a:r>
            <a:r>
              <a:rPr dirty="0"/>
              <a:t>год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44" y="4750689"/>
            <a:ext cx="20637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8210" algn="l"/>
              </a:tabLst>
            </a:pPr>
            <a:r>
              <a:rPr sz="1600" spc="-10" dirty="0">
                <a:latin typeface="Times New Roman"/>
                <a:cs typeface="Times New Roman"/>
              </a:rPr>
              <a:t>Кафедра	</a:t>
            </a:r>
            <a:r>
              <a:rPr sz="1600" spc="-20" dirty="0">
                <a:latin typeface="Times New Roman"/>
                <a:cs typeface="Times New Roman"/>
              </a:rPr>
              <a:t>дошкольного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4332" y="4750689"/>
            <a:ext cx="1100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образования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8297" y="4750689"/>
            <a:ext cx="11195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НИПКиПРО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4582" y="4750689"/>
            <a:ext cx="7137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spc="10" dirty="0">
                <a:latin typeface="Times New Roman"/>
                <a:cs typeface="Times New Roman"/>
              </a:rPr>
              <a:t>р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4373" y="4750689"/>
            <a:ext cx="11226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</a:tabLst>
            </a:pPr>
            <a:r>
              <a:rPr sz="1600" spc="25" dirty="0">
                <a:latin typeface="Times New Roman"/>
                <a:cs typeface="Times New Roman"/>
              </a:rPr>
              <a:t>се</a:t>
            </a:r>
            <a:r>
              <a:rPr sz="1600" spc="5" dirty="0">
                <a:latin typeface="Times New Roman"/>
                <a:cs typeface="Times New Roman"/>
              </a:rPr>
              <a:t>сс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ю</a:t>
            </a:r>
            <a:r>
              <a:rPr sz="1600" dirty="0">
                <a:latin typeface="Times New Roman"/>
                <a:cs typeface="Times New Roman"/>
              </a:rPr>
              <a:t>	д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044" y="4994529"/>
            <a:ext cx="28702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2085" algn="l"/>
              </a:tabLst>
            </a:pPr>
            <a:r>
              <a:rPr sz="1600" spc="-15" dirty="0">
                <a:latin typeface="Times New Roman"/>
                <a:cs typeface="Times New Roman"/>
              </a:rPr>
              <a:t>руководителей	</a:t>
            </a:r>
            <a:r>
              <a:rPr sz="1600" dirty="0">
                <a:latin typeface="Times New Roman"/>
                <a:cs typeface="Times New Roman"/>
              </a:rPr>
              <a:t>муниципальных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0241" y="4994529"/>
            <a:ext cx="12395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методических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2350" y="4994529"/>
            <a:ext cx="11557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Times New Roman"/>
                <a:cs typeface="Times New Roman"/>
              </a:rPr>
              <a:t>объединений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1451" y="4750689"/>
            <a:ext cx="1399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5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spc="-1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ю  </a:t>
            </a:r>
            <a:r>
              <a:rPr sz="1600" spc="-5" dirty="0">
                <a:latin typeface="Times New Roman"/>
                <a:cs typeface="Times New Roman"/>
              </a:rPr>
              <a:t>воспитателей,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1221" y="4994529"/>
            <a:ext cx="11918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воспитателей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" y="5238064"/>
            <a:ext cx="68789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Times New Roman"/>
                <a:cs typeface="Times New Roman"/>
              </a:rPr>
              <a:t>групп раннего </a:t>
            </a:r>
            <a:r>
              <a:rPr sz="1600" dirty="0">
                <a:latin typeface="Times New Roman"/>
                <a:cs typeface="Times New Roman"/>
              </a:rPr>
              <a:t>возраста, </a:t>
            </a:r>
            <a:r>
              <a:rPr sz="1600" spc="5" dirty="0">
                <a:latin typeface="Times New Roman"/>
                <a:cs typeface="Times New Roman"/>
              </a:rPr>
              <a:t>старших </a:t>
            </a:r>
            <a:r>
              <a:rPr sz="1600" spc="-5" dirty="0">
                <a:latin typeface="Times New Roman"/>
                <a:cs typeface="Times New Roman"/>
              </a:rPr>
              <a:t>воспитателей </a:t>
            </a:r>
            <a:r>
              <a:rPr sz="1600" spc="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музыкальных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руководителей.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044" y="5482539"/>
            <a:ext cx="385317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3050" algn="l"/>
                <a:tab pos="2292985" algn="l"/>
                <a:tab pos="2902585" algn="l"/>
              </a:tabLst>
            </a:pPr>
            <a:r>
              <a:rPr sz="1600" spc="-5" dirty="0">
                <a:latin typeface="Times New Roman"/>
                <a:cs typeface="Times New Roman"/>
              </a:rPr>
              <a:t>Стратегическая	</a:t>
            </a:r>
            <a:r>
              <a:rPr sz="1600" spc="5" dirty="0">
                <a:latin typeface="Times New Roman"/>
                <a:cs typeface="Times New Roman"/>
              </a:rPr>
              <a:t>сессия	</a:t>
            </a:r>
            <a:r>
              <a:rPr sz="1600" dirty="0">
                <a:latin typeface="Times New Roman"/>
                <a:cs typeface="Times New Roman"/>
              </a:rPr>
              <a:t>была	</a:t>
            </a:r>
            <a:r>
              <a:rPr sz="1600" spc="-5" dirty="0">
                <a:latin typeface="Times New Roman"/>
                <a:cs typeface="Times New Roman"/>
              </a:rPr>
              <a:t>посвящена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66335" y="5482539"/>
            <a:ext cx="42208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7000" algn="l"/>
                <a:tab pos="2912110" algn="l"/>
                <a:tab pos="4098290" algn="l"/>
              </a:tabLst>
            </a:pP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о</a:t>
            </a:r>
            <a:r>
              <a:rPr sz="1600" spc="-8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5" dirty="0">
                <a:latin typeface="Times New Roman"/>
                <a:cs typeface="Times New Roman"/>
              </a:rPr>
              <a:t>ас</a:t>
            </a:r>
            <a:r>
              <a:rPr sz="1600" spc="-15" dirty="0">
                <a:latin typeface="Times New Roman"/>
                <a:cs typeface="Times New Roman"/>
              </a:rPr>
              <a:t>ов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5" dirty="0">
                <a:latin typeface="Times New Roman"/>
                <a:cs typeface="Times New Roman"/>
              </a:rPr>
              <a:t>ию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5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spc="-1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ск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х	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10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нти</a:t>
            </a:r>
            <a:r>
              <a:rPr sz="1600" spc="10" dirty="0">
                <a:latin typeface="Times New Roman"/>
                <a:cs typeface="Times New Roman"/>
              </a:rPr>
              <a:t>р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в	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044" y="5726379"/>
            <a:ext cx="823087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6845" algn="l"/>
                <a:tab pos="2332355" algn="l"/>
                <a:tab pos="3204845" algn="l"/>
                <a:tab pos="4540250" algn="l"/>
                <a:tab pos="5293360" algn="l"/>
                <a:tab pos="5525135" algn="l"/>
                <a:tab pos="7202170" algn="l"/>
                <a:tab pos="753745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планированию	развития	системы	</a:t>
            </a:r>
            <a:r>
              <a:rPr sz="1600" spc="-15" dirty="0">
                <a:latin typeface="Times New Roman"/>
                <a:cs typeface="Times New Roman"/>
              </a:rPr>
              <a:t>методической	</a:t>
            </a:r>
            <a:r>
              <a:rPr sz="1600" spc="-10" dirty="0">
                <a:latin typeface="Times New Roman"/>
                <a:cs typeface="Times New Roman"/>
              </a:rPr>
              <a:t>работы	</a:t>
            </a:r>
            <a:r>
              <a:rPr sz="1600" dirty="0">
                <a:latin typeface="Times New Roman"/>
                <a:cs typeface="Times New Roman"/>
              </a:rPr>
              <a:t>в	муниципалитетах	на	</a:t>
            </a:r>
            <a:r>
              <a:rPr sz="1600" spc="-5" dirty="0">
                <a:latin typeface="Times New Roman"/>
                <a:cs typeface="Times New Roman"/>
              </a:rPr>
              <a:t>2023-24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83045" algn="l"/>
              </a:tabLst>
            </a:pPr>
            <a:r>
              <a:rPr sz="1600" spc="-5" dirty="0">
                <a:latin typeface="Times New Roman"/>
                <a:cs typeface="Times New Roman"/>
              </a:rPr>
              <a:t>учебный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год.	</a:t>
            </a:r>
            <a:r>
              <a:rPr sz="1600" i="1" spc="-10" dirty="0">
                <a:latin typeface="Times New Roman"/>
                <a:cs typeface="Times New Roman"/>
                <a:hlinkClick r:id="rId2"/>
              </a:rPr>
              <a:t>www.nipkipro.ru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1600200"/>
            <a:ext cx="3886200" cy="291388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0" y="1600200"/>
            <a:ext cx="3962400" cy="2971800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602</Words>
  <Application>Microsoft Office PowerPoint</Application>
  <PresentationFormat>Экран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Опыт организации работы ММО старших воспитателей города Новосибирска по актуальным направлениям развития дошкольного образования </vt:lpstr>
      <vt:lpstr>Муниципальное методическое объединение старших воспитателей ДОУ</vt:lpstr>
      <vt:lpstr>Муниципальное методическое объединение старших воспитателей ДОУ</vt:lpstr>
      <vt:lpstr>Заседания ММО в 2022/2023 учебном году</vt:lpstr>
      <vt:lpstr>I заседание ММО 09.09.2022</vt:lpstr>
      <vt:lpstr>II ММО 16.11.2022 «Организация образовательного процесса в группе ДОО:</vt:lpstr>
      <vt:lpstr>Презентация PowerPoint</vt:lpstr>
      <vt:lpstr>Презентация PowerPoint</vt:lpstr>
      <vt:lpstr>V заседание ММО 30.03.2023 Стратегическая сессия по согласованию стратегических ориентиров и  планированию развития системы методической работы в  муниципалитетах на 2023-24 учебный год</vt:lpstr>
      <vt:lpstr>VI заседание ММО 19.04.2023 «Современные модели и технологии наставничества в  педагогической практике» (дистанционный формат)</vt:lpstr>
      <vt:lpstr>Участие членов ММО в конкурсах профессионального мастерства в качестве членов жюри </vt:lpstr>
      <vt:lpstr>VII заседание ММО 16.05.2023 Подведение итогов деятельности ММО старших  воспитателей ДОУ. Планирование деятельности на  2023/24 учебный год</vt:lpstr>
      <vt:lpstr>Размещение информации о ММO на сайте www.niso54.ru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Опыт организации работы ММО старших воспитателей города Новосибирска по актуальным направлениям развития дошкольного образования </dc:title>
  <cp:lastModifiedBy>Oxana Chechulina</cp:lastModifiedBy>
  <cp:revision>16</cp:revision>
  <dcterms:created xsi:type="dcterms:W3CDTF">2023-05-15T00:43:37Z</dcterms:created>
  <dcterms:modified xsi:type="dcterms:W3CDTF">2023-08-22T02:36:52Z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2023-05-15T00:00:00Z</vt:filetime>
  </property>
</Properties>
</file>