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89" r:id="rId2"/>
    <p:sldId id="272" r:id="rId3"/>
    <p:sldId id="273" r:id="rId4"/>
    <p:sldId id="274" r:id="rId5"/>
    <p:sldId id="281" r:id="rId6"/>
    <p:sldId id="275" r:id="rId7"/>
    <p:sldId id="280" r:id="rId8"/>
    <p:sldId id="278" r:id="rId9"/>
    <p:sldId id="277" r:id="rId10"/>
    <p:sldId id="276" r:id="rId11"/>
    <p:sldId id="279" r:id="rId12"/>
    <p:sldId id="287" r:id="rId13"/>
    <p:sldId id="282" r:id="rId14"/>
    <p:sldId id="283" r:id="rId15"/>
    <p:sldId id="284" r:id="rId16"/>
    <p:sldId id="285" r:id="rId17"/>
    <p:sldId id="286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95" autoAdjust="0"/>
  </p:normalViewPr>
  <p:slideViewPr>
    <p:cSldViewPr>
      <p:cViewPr>
        <p:scale>
          <a:sx n="100" d="100"/>
          <a:sy n="100" d="100"/>
        </p:scale>
        <p:origin x="-1860" y="-7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8440B-BFE2-40CF-972C-5953B0CC3D12}" type="doc">
      <dgm:prSet loTypeId="urn:microsoft.com/office/officeart/2005/8/layout/arrow6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EDD6E0C-BB69-48D9-92D5-7D8EE7326CE8}">
      <dgm:prSet phldrT="[Текст]" custT="1"/>
      <dgm:spPr/>
      <dgm:t>
        <a:bodyPr/>
        <a:lstStyle/>
        <a:p>
          <a:pPr algn="l"/>
          <a:r>
            <a:rPr lang="ru-RU" altLang="ru-RU" sz="1400" b="1" i="0" dirty="0" smtClean="0">
              <a:latin typeface="+mn-lt"/>
            </a:rPr>
            <a:t>Главное – воспроизведение знаний</a:t>
          </a:r>
        </a:p>
        <a:p>
          <a:pPr algn="l"/>
          <a:r>
            <a:rPr lang="ru-RU" altLang="ru-RU" sz="1400" b="1" i="0" dirty="0" smtClean="0">
              <a:latin typeface="+mn-lt"/>
            </a:rPr>
            <a:t>Знания – цель  образования</a:t>
          </a:r>
          <a:endParaRPr lang="ru-RU" sz="1400" dirty="0">
            <a:latin typeface="+mn-lt"/>
          </a:endParaRPr>
        </a:p>
      </dgm:t>
    </dgm:pt>
    <dgm:pt modelId="{24BDB659-7F7C-41F4-9306-DFF23CD9CD6B}" type="parTrans" cxnId="{EC129D00-53BB-420A-9ACD-7213926E08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995EB0-52C0-4370-80E1-1FC0029AAA8E}" type="sibTrans" cxnId="{EC129D00-53BB-420A-9ACD-7213926E08D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412D43-F43F-4EB8-A1B9-CC4E8E37D99C}">
      <dgm:prSet phldrT="[Текст]" custT="1"/>
      <dgm:spPr/>
      <dgm:t>
        <a:bodyPr/>
        <a:lstStyle/>
        <a:p>
          <a:pPr algn="l"/>
          <a:r>
            <a:rPr lang="ru-RU" altLang="ru-RU" sz="1400" b="1" i="0" dirty="0" smtClean="0">
              <a:latin typeface="+mn-lt"/>
            </a:rPr>
            <a:t>Главное – освоение и применение способов действий, познания</a:t>
          </a:r>
        </a:p>
        <a:p>
          <a:pPr algn="l"/>
          <a:r>
            <a:rPr lang="ru-RU" altLang="ru-RU" sz="1400" b="1" i="0" dirty="0" smtClean="0">
              <a:latin typeface="+mn-lt"/>
            </a:rPr>
            <a:t>Знания – средство решения познавательных и практических задач</a:t>
          </a:r>
          <a:endParaRPr lang="ru-RU" sz="1400" dirty="0">
            <a:latin typeface="+mn-lt"/>
          </a:endParaRPr>
        </a:p>
      </dgm:t>
    </dgm:pt>
    <dgm:pt modelId="{99DF65BB-82C0-43B1-9EE0-09D13B3C64C1}" type="parTrans" cxnId="{9B9DA7BB-C4BC-469B-9319-4122C2F45A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DB3103-5FA7-4598-94B6-9D6D15ED4096}" type="sibTrans" cxnId="{9B9DA7BB-C4BC-469B-9319-4122C2F45A7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385D607-8D43-4EE4-9B83-57B7B95A7923}" type="pres">
      <dgm:prSet presAssocID="{CE18440B-BFE2-40CF-972C-5953B0CC3D1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3DB0E6-90B8-4271-B024-43F97C7E668F}" type="pres">
      <dgm:prSet presAssocID="{CE18440B-BFE2-40CF-972C-5953B0CC3D12}" presName="ribbon" presStyleLbl="node1" presStyleIdx="0" presStyleCnt="1" custScaleX="125405" custScaleY="96060" custLinFactNeighborY="14246"/>
      <dgm:spPr/>
      <dgm:t>
        <a:bodyPr/>
        <a:lstStyle/>
        <a:p>
          <a:endParaRPr lang="ru-RU"/>
        </a:p>
      </dgm:t>
    </dgm:pt>
    <dgm:pt modelId="{80644617-1254-418F-9F2D-8BA3F938D3EC}" type="pres">
      <dgm:prSet presAssocID="{CE18440B-BFE2-40CF-972C-5953B0CC3D12}" presName="leftArrowText" presStyleLbl="node1" presStyleIdx="0" presStyleCnt="1" custScaleX="147777" custScaleY="86475" custLinFactX="32488" custLinFactNeighborX="100000" custLinFactNeighborY="402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BC7F6C-FF2F-42F0-8908-CFD0AEB9E0AF}" type="pres">
      <dgm:prSet presAssocID="{CE18440B-BFE2-40CF-972C-5953B0CC3D12}" presName="rightArrowText" presStyleLbl="node1" presStyleIdx="0" presStyleCnt="1" custScaleY="62470" custLinFactX="-21968" custLinFactNeighborX="-100000" custLinFactNeighborY="-319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77B825-8B16-41A2-A13A-3DD173F2D260}" type="presOf" srcId="{CE18440B-BFE2-40CF-972C-5953B0CC3D12}" destId="{1385D607-8D43-4EE4-9B83-57B7B95A7923}" srcOrd="0" destOrd="0" presId="urn:microsoft.com/office/officeart/2005/8/layout/arrow6"/>
    <dgm:cxn modelId="{3A798644-75BF-4D0A-886B-4D949AB2DEFB}" type="presOf" srcId="{8EDD6E0C-BB69-48D9-92D5-7D8EE7326CE8}" destId="{0EBC7F6C-FF2F-42F0-8908-CFD0AEB9E0AF}" srcOrd="0" destOrd="0" presId="urn:microsoft.com/office/officeart/2005/8/layout/arrow6"/>
    <dgm:cxn modelId="{9B9DA7BB-C4BC-469B-9319-4122C2F45A7C}" srcId="{CE18440B-BFE2-40CF-972C-5953B0CC3D12}" destId="{07412D43-F43F-4EB8-A1B9-CC4E8E37D99C}" srcOrd="0" destOrd="0" parTransId="{99DF65BB-82C0-43B1-9EE0-09D13B3C64C1}" sibTransId="{C1DB3103-5FA7-4598-94B6-9D6D15ED4096}"/>
    <dgm:cxn modelId="{EAF7934A-A513-4F63-B720-CB6A79521DF8}" type="presOf" srcId="{07412D43-F43F-4EB8-A1B9-CC4E8E37D99C}" destId="{80644617-1254-418F-9F2D-8BA3F938D3EC}" srcOrd="0" destOrd="0" presId="urn:microsoft.com/office/officeart/2005/8/layout/arrow6"/>
    <dgm:cxn modelId="{EC129D00-53BB-420A-9ACD-7213926E08DD}" srcId="{CE18440B-BFE2-40CF-972C-5953B0CC3D12}" destId="{8EDD6E0C-BB69-48D9-92D5-7D8EE7326CE8}" srcOrd="1" destOrd="0" parTransId="{24BDB659-7F7C-41F4-9306-DFF23CD9CD6B}" sibTransId="{20995EB0-52C0-4370-80E1-1FC0029AAA8E}"/>
    <dgm:cxn modelId="{ED99F045-0080-48E8-BCFC-DB9979AACCB9}" type="presParOf" srcId="{1385D607-8D43-4EE4-9B83-57B7B95A7923}" destId="{F83DB0E6-90B8-4271-B024-43F97C7E668F}" srcOrd="0" destOrd="0" presId="urn:microsoft.com/office/officeart/2005/8/layout/arrow6"/>
    <dgm:cxn modelId="{E98B4DE8-183F-493F-8BFA-52EE1E03EABD}" type="presParOf" srcId="{1385D607-8D43-4EE4-9B83-57B7B95A7923}" destId="{80644617-1254-418F-9F2D-8BA3F938D3EC}" srcOrd="1" destOrd="0" presId="urn:microsoft.com/office/officeart/2005/8/layout/arrow6"/>
    <dgm:cxn modelId="{22938529-A487-448F-98F9-441E7380A562}" type="presParOf" srcId="{1385D607-8D43-4EE4-9B83-57B7B95A7923}" destId="{0EBC7F6C-FF2F-42F0-8908-CFD0AEB9E0AF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DB0E6-90B8-4271-B024-43F97C7E668F}">
      <dsp:nvSpPr>
        <dsp:cNvPr id="0" name=""/>
        <dsp:cNvSpPr/>
      </dsp:nvSpPr>
      <dsp:spPr>
        <a:xfrm>
          <a:off x="216037" y="104973"/>
          <a:ext cx="8352900" cy="2559322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644617-1254-418F-9F2D-8BA3F938D3EC}">
      <dsp:nvSpPr>
        <dsp:cNvPr id="0" name=""/>
        <dsp:cNvSpPr/>
      </dsp:nvSpPr>
      <dsp:spPr>
        <a:xfrm>
          <a:off x="4248471" y="1080119"/>
          <a:ext cx="3248203" cy="1128935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0" kern="1200" dirty="0" smtClean="0">
              <a:latin typeface="+mn-lt"/>
            </a:rPr>
            <a:t>Главное – освоение и применение способов действий, познания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0" kern="1200" dirty="0" smtClean="0">
              <a:latin typeface="+mn-lt"/>
            </a:rPr>
            <a:t>Знания – средство решения познавательных и практических задач</a:t>
          </a:r>
          <a:endParaRPr lang="ru-RU" sz="1400" kern="1200" dirty="0">
            <a:latin typeface="+mn-lt"/>
          </a:endParaRPr>
        </a:p>
      </dsp:txBody>
      <dsp:txXfrm>
        <a:off x="4248471" y="1080119"/>
        <a:ext cx="3248203" cy="1128935"/>
      </dsp:txXfrm>
    </dsp:sp>
    <dsp:sp modelId="{0EBC7F6C-FF2F-42F0-8908-CFD0AEB9E0AF}">
      <dsp:nvSpPr>
        <dsp:cNvPr id="0" name=""/>
        <dsp:cNvSpPr/>
      </dsp:nvSpPr>
      <dsp:spPr>
        <a:xfrm>
          <a:off x="1224139" y="720081"/>
          <a:ext cx="2597688" cy="815548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0" kern="1200" dirty="0" smtClean="0">
              <a:latin typeface="+mn-lt"/>
            </a:rPr>
            <a:t>Главное – воспроизведение знаний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1" i="0" kern="1200" dirty="0" smtClean="0">
              <a:latin typeface="+mn-lt"/>
            </a:rPr>
            <a:t>Знания – цель  образования</a:t>
          </a:r>
          <a:endParaRPr lang="ru-RU" sz="1400" kern="1200" dirty="0">
            <a:latin typeface="+mn-lt"/>
          </a:endParaRPr>
        </a:p>
      </dsp:txBody>
      <dsp:txXfrm>
        <a:off x="1224139" y="720081"/>
        <a:ext cx="2597688" cy="81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DB69F-6F03-4FC6-A405-9133C8C9C2F2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73CE-A662-469B-98C6-357EDCCBFB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873CE-A662-469B-98C6-357EDCCBFB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8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Социальный интеллект — это совокупность способностей, определяющая успешность социального взаимодействия. Включает в себя способность понимать поведение другого человека, своё собственное поведение, а также способность действовать сообразно в ситуации.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873CE-A662-469B-98C6-357EDCCBFB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873CE-A662-469B-98C6-357EDCCBFB5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4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4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9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8600"/>
            <a:fld id="{7D9F169E-1069-412E-89DD-4391C4BF3C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28600"/>
              <a:t>21.08.2023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86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228600"/>
            <a:fld id="{B20F07B8-A6EE-4AF2-B841-B2B66C99ED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2286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84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1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886700" cy="641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 </a:t>
            </a:r>
            <a:r>
              <a:rPr lang="ru-RU" sz="2400" b="1" dirty="0">
                <a:solidFill>
                  <a:srgbClr val="C00000"/>
                </a:solidFill>
              </a:rPr>
              <a:t>в содержании дошкольного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образования: элементы функциональной грамотности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557891"/>
              </p:ext>
            </p:extLst>
          </p:nvPr>
        </p:nvGraphicFramePr>
        <p:xfrm>
          <a:off x="26331" y="1059582"/>
          <a:ext cx="9144000" cy="3947160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развитие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социального и эмоционального интеллекта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формирование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основ социальной навигации как ориентации в социуме и соблюдению правил безопасности в реальном и цифровом взаимодействии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формирование представлений о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цифровых средствах познания окружающего мира, способах их безопасного использования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овладение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речью как средством коммуникации, познания и самовыражения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формирование 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осмысленного восприятия литературных произведений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реализация художественно-творческих способностей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ребенка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в повседневной жизни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и различных видах досуговой деятельности (праздники, развлечения и др.);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формирование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элементов финансовой грамотности и культуры потребления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732" y="123478"/>
            <a:ext cx="7886700" cy="641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планируемых результатах</a:t>
            </a:r>
            <a:r>
              <a:rPr lang="ru-RU" sz="2400" b="1" dirty="0">
                <a:solidFill>
                  <a:srgbClr val="C00000"/>
                </a:solidFill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элементы </a:t>
            </a:r>
            <a:r>
              <a:rPr lang="ru-RU" sz="2400" b="1" dirty="0">
                <a:solidFill>
                  <a:srgbClr val="C00000"/>
                </a:solidFill>
              </a:rPr>
              <a:t>функциональной грамотности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415592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880">
              <a:spcAft>
                <a:spcPts val="600"/>
              </a:spcAft>
            </a:pP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519122"/>
              </p:ext>
            </p:extLst>
          </p:nvPr>
        </p:nvGraphicFramePr>
        <p:xfrm>
          <a:off x="107504" y="861328"/>
          <a:ext cx="9036496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6544"/>
                <a:gridCol w="4139952"/>
              </a:tblGrid>
              <a:tr h="519832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способен к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осуществлению социальной навигации и соблюдению правил безопасности 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реальном и цифровом взаимодействии;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 ребенка выражено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стремление заниматься социально значимой деятельностью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способен предложить собственный замысел и воплотить его в различных деятельностях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владеет речью как средством коммуникации, познания и творческого самовыражения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 знает и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осмысленно воспринимает литературные произведения различных жанров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способен …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применять накопленный опыт для осуществления различных видов детской деятельности, принимать собственные решения и проявлять инициативу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</a:t>
                      </a:r>
                      <a:r>
                        <a:rPr lang="ru-RU" sz="1700" b="1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способен планировать свои действия, направленные на достижение конкретной цели</a:t>
                      </a:r>
                      <a:r>
                        <a:rPr lang="ru-RU" sz="170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700" dirty="0" smtClean="0">
                        <a:solidFill>
                          <a:srgbClr val="00206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способен </a:t>
                      </a:r>
                      <a:r>
                        <a:rPr lang="ru-RU" sz="17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планировать свои действия</a:t>
                      </a:r>
                      <a:r>
                        <a:rPr lang="ru-RU" sz="17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направленные на достижение конкретной цели.</a:t>
                      </a:r>
                      <a:endParaRPr lang="ru-RU" sz="17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9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6"/>
          <a:stretch/>
        </p:blipFill>
        <p:spPr bwMode="auto">
          <a:xfrm>
            <a:off x="467544" y="142709"/>
            <a:ext cx="3384376" cy="4739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5"/>
          <a:stretch/>
        </p:blipFill>
        <p:spPr bwMode="auto">
          <a:xfrm>
            <a:off x="5148064" y="159061"/>
            <a:ext cx="3456384" cy="47041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8640960" cy="2736304"/>
          </a:xfrm>
        </p:spPr>
        <p:txBody>
          <a:bodyPr>
            <a:normAutofit/>
          </a:bodyPr>
          <a:lstStyle/>
          <a:p>
            <a:pPr indent="361950">
              <a:lnSpc>
                <a:spcPct val="100000"/>
              </a:lnSpc>
            </a:pP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Одна из основных задач ММО в 2023 – 2024 учебном году: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latin typeface="+mn-lt"/>
              </a:rPr>
              <a:t>оказывать методическую помощь педагогам ДОУ по внедрению федеральной образовательной программы дошкольного образования в образовательный процесс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720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73420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Роль </a:t>
            </a:r>
            <a:r>
              <a:rPr lang="ru-RU" sz="2400" b="1" dirty="0">
                <a:solidFill>
                  <a:srgbClr val="C00000"/>
                </a:solidFill>
              </a:rPr>
              <a:t>кафедры дошкольного </a:t>
            </a:r>
            <a:r>
              <a:rPr lang="ru-RU" sz="2400" b="1" dirty="0" smtClean="0">
                <a:solidFill>
                  <a:srgbClr val="C00000"/>
                </a:solidFill>
              </a:rPr>
              <a:t>образования НИПКиПРО: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280920" cy="3263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Обеспечение руководителей ММО методическими материалами по внедрению ФОП ДО.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Научно-методическое консультирование и повышение квалификации руководителей и членов ММО по вопросам внедрения и реализации ФОП ДО и другим актуальным проблемам.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Организация методических мероприятий для руководителей ММО, в </a:t>
            </a:r>
            <a:r>
              <a:rPr lang="ru-RU" sz="2400" dirty="0" err="1" smtClean="0">
                <a:solidFill>
                  <a:srgbClr val="002060"/>
                </a:solidFill>
              </a:rPr>
              <a:t>т.ч</a:t>
            </a:r>
            <a:r>
              <a:rPr lang="ru-RU" sz="2400" dirty="0" smtClean="0">
                <a:solidFill>
                  <a:srgbClr val="002060"/>
                </a:solidFill>
              </a:rPr>
              <a:t>. по их запросам.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3478"/>
            <a:ext cx="7886700" cy="5040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Методические материалы </a:t>
            </a:r>
            <a:r>
              <a:rPr lang="ru-RU" sz="2400" b="1" dirty="0">
                <a:solidFill>
                  <a:srgbClr val="C00000"/>
                </a:solidFill>
              </a:rPr>
              <a:t>по внедрению ФОП ДО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/>
        </p:blipFill>
        <p:spPr bwMode="auto">
          <a:xfrm>
            <a:off x="2771800" y="656657"/>
            <a:ext cx="5872783" cy="44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499742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https://cloud.mail.ru/public/Hw4T/dctRkwcw3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3479"/>
            <a:ext cx="7886700" cy="50405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Методические материалы </a:t>
            </a:r>
            <a:r>
              <a:rPr lang="ru-RU" sz="2400" b="1" dirty="0">
                <a:solidFill>
                  <a:srgbClr val="C00000"/>
                </a:solidFill>
              </a:rPr>
              <a:t>по внедрению ФОП ДО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2186"/>
            <a:ext cx="6912768" cy="38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5556"/>
            <a:ext cx="7815950" cy="60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3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6"/>
          <a:stretch/>
        </p:blipFill>
        <p:spPr bwMode="auto">
          <a:xfrm>
            <a:off x="107504" y="39046"/>
            <a:ext cx="4568648" cy="2924751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23478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https://do.nipkipro.ru</a:t>
            </a:r>
            <a:r>
              <a:rPr lang="en-US" dirty="0">
                <a:solidFill>
                  <a:srgbClr val="0070C0"/>
                </a:solidFill>
              </a:rPr>
              <a:t>/course/index.php?categoryid=26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1188"/>
            <a:ext cx="5002941" cy="32623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0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6B5262FA-55B5-4915-8786-900A5758930A}"/>
              </a:ext>
            </a:extLst>
          </p:cNvPr>
          <p:cNvSpPr txBox="1"/>
          <p:nvPr/>
        </p:nvSpPr>
        <p:spPr>
          <a:xfrm>
            <a:off x="1151858" y="596054"/>
            <a:ext cx="6840760" cy="2609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</a:rPr>
              <a:t>Методическая сессия 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  <a:ea typeface="Roboto" pitchFamily="2" charset="0"/>
                <a:cs typeface="DIN Pro Black" panose="020B0A04020101010102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Формирование предпосылок функциональной грамотности дошкольников как условие реализации требований </a:t>
            </a:r>
            <a:endParaRPr lang="ru-RU" sz="2800" b="1" dirty="0" smtClean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ФГОС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ДО и ФОП ДО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ea typeface="Roboto" pitchFamily="2" charset="0"/>
                <a:cs typeface="DIN Pro Black" panose="020B0A04020101010102" pitchFamily="34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+mj-lt"/>
              <a:ea typeface="Roboto" pitchFamily="2" charset="0"/>
              <a:cs typeface="DIN Pro Black" panose="020B0A040201010101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D2FB262-7B5E-4FC0-B0FB-41D33534BFCD}"/>
              </a:ext>
            </a:extLst>
          </p:cNvPr>
          <p:cNvSpPr txBox="1"/>
          <p:nvPr/>
        </p:nvSpPr>
        <p:spPr>
          <a:xfrm>
            <a:off x="1619673" y="3723878"/>
            <a:ext cx="7336820" cy="969496"/>
          </a:xfrm>
          <a:prstGeom prst="rect">
            <a:avLst/>
          </a:prstGeom>
          <a:noFill/>
        </p:spPr>
        <p:txBody>
          <a:bodyPr wrap="square" lIns="45720" tIns="22860" rIns="45720" bIns="22860">
            <a:spAutoFit/>
          </a:bodyPr>
          <a:lstStyle/>
          <a:p>
            <a:pPr algn="r" defTabSz="228600"/>
            <a:r>
              <a:rPr lang="ru-RU" sz="20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Модератор: Чечулина Оксана Геннадьевна, </a:t>
            </a:r>
          </a:p>
          <a:p>
            <a:pPr algn="r" defTabSz="228600"/>
            <a:r>
              <a:rPr lang="ru-RU" sz="20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заведующий кафедрой </a:t>
            </a:r>
            <a:r>
              <a:rPr lang="ru-RU" sz="2000" b="1" dirty="0" smtClean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дошкольного </a:t>
            </a:r>
            <a:r>
              <a:rPr lang="ru-RU" sz="20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образования </a:t>
            </a:r>
            <a:endParaRPr lang="ru-RU" sz="2000" b="1" dirty="0" smtClean="0">
              <a:solidFill>
                <a:srgbClr val="283655"/>
              </a:solidFill>
              <a:ea typeface="Roboto" pitchFamily="2" charset="0"/>
              <a:cs typeface="DIN Pro Cond Bold" panose="020B0806020101010102" pitchFamily="34" charset="-52"/>
            </a:endParaRPr>
          </a:p>
          <a:p>
            <a:pPr algn="r" defTabSz="228600"/>
            <a:r>
              <a:rPr lang="ru-RU" sz="2000" b="1" dirty="0" smtClean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ГАУ </a:t>
            </a:r>
            <a:r>
              <a:rPr lang="ru-RU" sz="20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ДПО НСО НИПКиПРО, канд. </a:t>
            </a:r>
            <a:r>
              <a:rPr lang="ru-RU" sz="2000" b="1" dirty="0" err="1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пед</a:t>
            </a:r>
            <a:r>
              <a:rPr lang="ru-RU" sz="2000" b="1" dirty="0">
                <a:solidFill>
                  <a:srgbClr val="283655"/>
                </a:solidFill>
                <a:ea typeface="Roboto" pitchFamily="2" charset="0"/>
                <a:cs typeface="DIN Pro Cond Bold" panose="020B0806020101010102" pitchFamily="34" charset="-52"/>
              </a:rPr>
              <a:t>. наук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F66BEAD-9C07-4DF0-A9CE-57036218D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4" y="176107"/>
            <a:ext cx="690325" cy="839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76" y="123478"/>
            <a:ext cx="1133017" cy="7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1024338"/>
            <a:ext cx="2972745" cy="392573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2015"/>
          <a:stretch/>
        </p:blipFill>
        <p:spPr bwMode="auto">
          <a:xfrm>
            <a:off x="107504" y="1053961"/>
            <a:ext cx="2748015" cy="391598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28840"/>
            <a:ext cx="2870033" cy="392383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9548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Изменение нормативных основ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83518"/>
            <a:ext cx="8784976" cy="3312368"/>
          </a:xfrm>
          <a:prstGeom prst="roundRect">
            <a:avLst/>
          </a:prstGeom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Основные направления изменений: </a:t>
            </a:r>
            <a:r>
              <a:rPr lang="ru-RU" sz="2800" b="1" dirty="0" smtClean="0">
                <a:solidFill>
                  <a:srgbClr val="002060"/>
                </a:solidFill>
              </a:rPr>
              <a:t>уточнение </a:t>
            </a:r>
            <a:r>
              <a:rPr lang="ru-RU" sz="2800" b="1" dirty="0">
                <a:solidFill>
                  <a:srgbClr val="002060"/>
                </a:solidFill>
              </a:rPr>
              <a:t>и расширение содержания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 и </a:t>
            </a:r>
            <a:r>
              <a:rPr lang="ru-RU" sz="2800" b="1" dirty="0">
                <a:solidFill>
                  <a:srgbClr val="002060"/>
                </a:solidFill>
              </a:rPr>
              <a:t>планируемых результатов (целевых ориентиров) освоения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образовательной </a:t>
            </a:r>
            <a:r>
              <a:rPr lang="ru-RU" sz="2800" b="1" dirty="0">
                <a:solidFill>
                  <a:srgbClr val="002060"/>
                </a:solidFill>
              </a:rPr>
              <a:t>программы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707654"/>
            <a:ext cx="7886700" cy="994173"/>
          </a:xfrm>
          <a:prstGeom prst="rect">
            <a:avLst/>
          </a:prstGeom>
        </p:spPr>
        <p:txBody>
          <a:bodyPr vert="horz" lIns="45720" tIns="22860" rIns="45720" bIns="2286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78"/>
            <a:ext cx="7886700" cy="42569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Содержание дошкольного 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9582"/>
            <a:ext cx="6094766" cy="32623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3000" y="843558"/>
            <a:ext cx="2196752" cy="281850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6213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</a:t>
            </a:r>
          </a:p>
          <a:p>
            <a:pPr lvl="0" indent="176213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Обобщенное описание содержания образовательных областей без указания на возраст воспитанников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65889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ФЕДЕРАЛЬНАЯ ОБРАЗОВАТЕЛЬНАЯ ПРОГРАММА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"/>
            <a:ext cx="7886700" cy="6417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Новое </a:t>
            </a:r>
            <a:r>
              <a:rPr lang="ru-RU" sz="2400" b="1" dirty="0">
                <a:solidFill>
                  <a:srgbClr val="C00000"/>
                </a:solidFill>
              </a:rPr>
              <a:t>в содержании дошкольного образования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889751"/>
              </p:ext>
            </p:extLst>
          </p:nvPr>
        </p:nvGraphicFramePr>
        <p:xfrm>
          <a:off x="21240" y="618191"/>
          <a:ext cx="9036496" cy="4130040"/>
        </p:xfrm>
        <a:graphic>
          <a:graphicData uri="http://schemas.openxmlformats.org/drawingml/2006/table">
            <a:tbl>
              <a:tblPr/>
              <a:tblGrid>
                <a:gridCol w="4518248"/>
                <a:gridCol w="4518248"/>
              </a:tblGrid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основ гражданственности и патриотизма, в </a:t>
                      </a:r>
                      <a:r>
                        <a:rPr lang="ru-RU" sz="1750" b="0" dirty="0" err="1" smtClean="0">
                          <a:solidFill>
                            <a:srgbClr val="002060"/>
                          </a:solidFill>
                        </a:rPr>
                        <a:t>т.ч</a:t>
                      </a: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. на основе ознакомления с малой родиной;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развитие социального и эмоционального интеллекта;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основ социальной навигации и безопасного поведения в быту и природе, социуме и </a:t>
                      </a:r>
                      <a:r>
                        <a:rPr lang="ru-RU" sz="1750" b="0" dirty="0" err="1" smtClean="0">
                          <a:solidFill>
                            <a:srgbClr val="002060"/>
                          </a:solidFill>
                        </a:rPr>
                        <a:t>медиапространстве</a:t>
                      </a: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 (цифровой среде);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представлений о цифровых средствах познания окружающего мира, способах их безопасного использования; </a:t>
                      </a:r>
                    </a:p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основ экологической культуры;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 осмысленного восприятия литературных произведений;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реализация художественно-творческих способностей ребенка в повседневной жизни и различных видах досуговой деятельности (праздники, развлечения и др.);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формирование элементов финансовой грамотности и культуры потребления;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750" b="0" dirty="0" smtClean="0">
                          <a:solidFill>
                            <a:srgbClr val="002060"/>
                          </a:solidFill>
                        </a:rPr>
                        <a:t>воспитание интереса к различным видам спорта и чувства гордости за выдающиеся достижения российских спортсменов.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8275" y="44342"/>
            <a:ext cx="6632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Планируемые результаты (целевые ориентиры)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630" y="91221"/>
            <a:ext cx="1891454" cy="476327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76213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ДО: </a:t>
            </a:r>
          </a:p>
          <a:p>
            <a:pPr lvl="0" indent="176213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образования в младенческом возрасте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ориентиры образования в раннем возрасте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ориентиры на этапе завершения дошкольного образования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75" y="459584"/>
            <a:ext cx="6912768" cy="457225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"/>
            <a:ext cx="7886700" cy="6417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 </a:t>
            </a:r>
            <a:r>
              <a:rPr lang="ru-RU" sz="2400" b="1" dirty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планируемых результатах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80528" y="4155926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880">
              <a:spcAft>
                <a:spcPts val="600"/>
              </a:spcAft>
            </a:pPr>
            <a:endParaRPr lang="ru-RU" sz="1600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8359"/>
              </p:ext>
            </p:extLst>
          </p:nvPr>
        </p:nvGraphicFramePr>
        <p:xfrm>
          <a:off x="0" y="627534"/>
          <a:ext cx="9144000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519832">
                <a:tc>
                  <a:txBody>
                    <a:bodyPr/>
                    <a:lstStyle/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способен к осуществлению социальной навигации и соблюдению правил безопасности в реальном и цифровом взаимодействии;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 ребенка выражено стремление заниматься социально значимой деятельностью; 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ребенок способен предложить собственный замысел и воплотить его в различных деятельностях; 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</a:endParaRP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владеет речью как средством коммуникации, познания и творческого самовыражения; знает и осмысленно воспринимает литературные произведения различных жанров;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ребенок способен решать адекватные возрасту интеллектуальные, творческие и личностные задачи; применять накопленный опыт для осуществления различных видов детской деятельности, принимать собственные решения и проявлять инициативу;</a:t>
                      </a:r>
                    </a:p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обучению.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87696D-0387-46E9-A420-AD2392161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931790"/>
            <a:ext cx="8712968" cy="2156619"/>
          </a:xfrm>
          <a:prstGeom prst="roundRect">
            <a:avLst/>
          </a:prstGeom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indent="361950">
              <a:lnSpc>
                <a:spcPct val="150000"/>
              </a:lnSpc>
              <a:buNone/>
            </a:pP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Функционально </a:t>
            </a:r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грамотный человек </a:t>
            </a:r>
            <a:r>
              <a:rPr lang="ru-RU" sz="1600" dirty="0">
                <a:solidFill>
                  <a:srgbClr val="002060"/>
                </a:solidFill>
                <a:cs typeface="Arial" panose="020B0604020202020204" pitchFamily="34" charset="0"/>
              </a:rPr>
              <a:t>– это человек, который способен использовать все постоянно приобретаемые в течение жизни знания, умения и навыки для решения широкого диапазона жизненных задач в различных сферах человеческой деятельности, общения и социальных отношений. </a:t>
            </a:r>
            <a:endParaRPr lang="ru-RU" sz="1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1600" b="1" i="1" dirty="0" smtClean="0">
                <a:solidFill>
                  <a:srgbClr val="002060"/>
                </a:solidFill>
                <a:cs typeface="Arial" panose="020B0604020202020204" pitchFamily="34" charset="0"/>
              </a:rPr>
              <a:t>А.А</a:t>
            </a:r>
            <a:r>
              <a:rPr lang="ru-RU" sz="1600" b="1" i="1" dirty="0">
                <a:solidFill>
                  <a:srgbClr val="002060"/>
                </a:solidFill>
                <a:cs typeface="Arial" panose="020B0604020202020204" pitchFamily="34" charset="0"/>
              </a:rPr>
              <a:t>. Леонтьев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51847278"/>
              </p:ext>
            </p:extLst>
          </p:nvPr>
        </p:nvGraphicFramePr>
        <p:xfrm>
          <a:off x="179512" y="308144"/>
          <a:ext cx="878497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123478"/>
            <a:ext cx="562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Изменение в целях дошкольного образования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707</Words>
  <Application>Microsoft Office PowerPoint</Application>
  <PresentationFormat>Экран (16:9)</PresentationFormat>
  <Paragraphs>72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5_Тема Office</vt:lpstr>
      <vt:lpstr>Презентация PowerPoint</vt:lpstr>
      <vt:lpstr>Презентация PowerPoint</vt:lpstr>
      <vt:lpstr>Презентация PowerPoint</vt:lpstr>
      <vt:lpstr>Основные направления изменений: уточнение и расширение содержания образования и планируемых результатов (целевых ориентиров) освоения образовательной программы </vt:lpstr>
      <vt:lpstr>Содержание дошкольного образования</vt:lpstr>
      <vt:lpstr>Новое в содержании дошкольного образования</vt:lpstr>
      <vt:lpstr>Презентация PowerPoint</vt:lpstr>
      <vt:lpstr>Новое в планируемых результатах</vt:lpstr>
      <vt:lpstr>Презентация PowerPoint</vt:lpstr>
      <vt:lpstr>Новое в содержании дошкольного образования: элементы функциональной грамотности</vt:lpstr>
      <vt:lpstr>Новое в планируемых результатах:  элементы функциональной грамотности</vt:lpstr>
      <vt:lpstr>Презентация PowerPoint</vt:lpstr>
      <vt:lpstr>Одна из основных задач ММО в 2023 – 2024 учебном году: оказывать методическую помощь педагогам ДОУ по внедрению федеральной образовательной программы дошкольного образования в образовательный процесс</vt:lpstr>
      <vt:lpstr>Роль кафедры дошкольного образования НИПКиПРО:</vt:lpstr>
      <vt:lpstr>Методические материалы по внедрению ФОП ДО</vt:lpstr>
      <vt:lpstr>Методические материалы по внедрению ФОП ДО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 Chechulina</dc:creator>
  <cp:lastModifiedBy>Oxana Chechulina</cp:lastModifiedBy>
  <cp:revision>60</cp:revision>
  <dcterms:created xsi:type="dcterms:W3CDTF">2021-08-19T07:49:41Z</dcterms:created>
  <dcterms:modified xsi:type="dcterms:W3CDTF">2023-08-21T11:34:06Z</dcterms:modified>
</cp:coreProperties>
</file>