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-78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/>
              <a:t>Среднее значение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09674832312628"/>
          <c:y val="0.10180404813662167"/>
          <c:w val="0.91454669728783899"/>
          <c:h val="0.483889460144190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значение</c:v>
                </c:pt>
              </c:strCache>
            </c:strRef>
          </c:tx>
          <c:invertIfNegative val="0"/>
          <c:cat>
            <c:strRef>
              <c:f>Лист1!$A$2:$A$12</c:f>
              <c:strCache>
                <c:ptCount val="11"/>
                <c:pt idx="0">
                  <c:v>1. Участие в методических событиях регионального уровня</c:v>
                </c:pt>
                <c:pt idx="1">
                  <c:v>2. Участие в экспертной деятельности на муниципальном уровне</c:v>
                </c:pt>
                <c:pt idx="2">
                  <c:v>3. Участие в экспертной деятельности на региональном уровне</c:v>
                </c:pt>
                <c:pt idx="3">
                  <c:v>4. Трансляция результатов инновационной пед.деятельности на  муниципальном уровне</c:v>
                </c:pt>
                <c:pt idx="4">
                  <c:v>5. Трансляция результатов инновационной пед.деятельности на  региональном уровне</c:v>
                </c:pt>
                <c:pt idx="5">
                  <c:v>6. Участие в горизонтальном методическом взаимодействии на муниципальном уровне</c:v>
                </c:pt>
                <c:pt idx="6">
                  <c:v>7. Участие в наставничестве</c:v>
                </c:pt>
                <c:pt idx="7">
                  <c:v>8. Участие в диагностике профессиональных дефицитов</c:v>
                </c:pt>
                <c:pt idx="8">
                  <c:v>9. Повышение квалификации на курирующей ММО кафедре НИПКиПРО</c:v>
                </c:pt>
                <c:pt idx="9">
                  <c:v>10. Участие в конкурсах профессионального мастерства, педагогических олимпиадах</c:v>
                </c:pt>
                <c:pt idx="10">
                  <c:v>11. Участие в проведении диагностики финансовой грамотности у воспитанников старшего дошкольного возраста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35</c:v>
                </c:pt>
                <c:pt idx="1">
                  <c:v>21</c:v>
                </c:pt>
                <c:pt idx="2">
                  <c:v>6</c:v>
                </c:pt>
                <c:pt idx="3">
                  <c:v>46</c:v>
                </c:pt>
                <c:pt idx="4">
                  <c:v>11</c:v>
                </c:pt>
                <c:pt idx="5">
                  <c:v>42</c:v>
                </c:pt>
                <c:pt idx="6">
                  <c:v>15</c:v>
                </c:pt>
                <c:pt idx="7">
                  <c:v>42</c:v>
                </c:pt>
                <c:pt idx="8">
                  <c:v>16</c:v>
                </c:pt>
                <c:pt idx="9">
                  <c:v>46</c:v>
                </c:pt>
                <c:pt idx="10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17638272"/>
        <c:axId val="117639808"/>
        <c:axId val="0"/>
      </c:bar3DChart>
      <c:catAx>
        <c:axId val="1176382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7639808"/>
        <c:crosses val="autoZero"/>
        <c:auto val="1"/>
        <c:lblAlgn val="ctr"/>
        <c:lblOffset val="100"/>
        <c:noMultiLvlLbl val="0"/>
      </c:catAx>
      <c:valAx>
        <c:axId val="1176398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7638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solidFill>
            <a:srgbClr val="00206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828753115888959"/>
          <c:y val="0.14471243375798995"/>
          <c:w val="0.83171244861682037"/>
          <c:h val="0.43380759219678044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ММО воспитателей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1. Участие в методических событиях регионального уровня</c:v>
                </c:pt>
                <c:pt idx="1">
                  <c:v>2. Участие в экспертной деятельности на муниципальном уровне</c:v>
                </c:pt>
                <c:pt idx="2">
                  <c:v>3. Участие в экспертной деятельности на региональном уровне</c:v>
                </c:pt>
                <c:pt idx="3">
                  <c:v>4. Трансляция результатов инновационной пед.деятельности на  муниципальном уровне</c:v>
                </c:pt>
                <c:pt idx="4">
                  <c:v>5. Трансляция результатов инновационной пед.деятельности на  региональном уровне</c:v>
                </c:pt>
                <c:pt idx="5">
                  <c:v>6. Участие в горизонтальном методическом взаимодействии на муниципальном уровне</c:v>
                </c:pt>
                <c:pt idx="6">
                  <c:v>7. Участие в наставничестве</c:v>
                </c:pt>
                <c:pt idx="7">
                  <c:v>8. Участие в диагностике профессиональных дефицитов</c:v>
                </c:pt>
                <c:pt idx="8">
                  <c:v>9. Повышение квалификации на курирующей ММО кафедре НИПКиПРО</c:v>
                </c:pt>
                <c:pt idx="9">
                  <c:v>10. Участие в конкурсах профессионального мастерства, педагогических олимпиадах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41</c:v>
                </c:pt>
                <c:pt idx="1">
                  <c:v>17</c:v>
                </c:pt>
                <c:pt idx="2">
                  <c:v>4</c:v>
                </c:pt>
                <c:pt idx="3">
                  <c:v>38</c:v>
                </c:pt>
                <c:pt idx="4">
                  <c:v>12</c:v>
                </c:pt>
                <c:pt idx="5">
                  <c:v>39</c:v>
                </c:pt>
                <c:pt idx="6">
                  <c:v>22</c:v>
                </c:pt>
                <c:pt idx="7">
                  <c:v>32</c:v>
                </c:pt>
                <c:pt idx="8">
                  <c:v>19</c:v>
                </c:pt>
                <c:pt idx="9">
                  <c:v>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ММО воспитателей групп раннего возраста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1. Участие в методических событиях регионального уровня</c:v>
                </c:pt>
                <c:pt idx="1">
                  <c:v>2. Участие в экспертной деятельности на муниципальном уровне</c:v>
                </c:pt>
                <c:pt idx="2">
                  <c:v>3. Участие в экспертной деятельности на региональном уровне</c:v>
                </c:pt>
                <c:pt idx="3">
                  <c:v>4. Трансляция результатов инновационной пед.деятельности на  муниципальном уровне</c:v>
                </c:pt>
                <c:pt idx="4">
                  <c:v>5. Трансляция результатов инновационной пед.деятельности на  региональном уровне</c:v>
                </c:pt>
                <c:pt idx="5">
                  <c:v>6. Участие в горизонтальном методическом взаимодействии на муниципальном уровне</c:v>
                </c:pt>
                <c:pt idx="6">
                  <c:v>7. Участие в наставничестве</c:v>
                </c:pt>
                <c:pt idx="7">
                  <c:v>8. Участие в диагностике профессиональных дефицитов</c:v>
                </c:pt>
                <c:pt idx="8">
                  <c:v>9. Повышение квалификации на курирующей ММО кафедре НИПКиПРО</c:v>
                </c:pt>
                <c:pt idx="9">
                  <c:v>10. Участие в конкурсах профессионального мастерства, педагогических олимпиадах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12</c:v>
                </c:pt>
                <c:pt idx="1">
                  <c:v>10</c:v>
                </c:pt>
                <c:pt idx="2">
                  <c:v>4</c:v>
                </c:pt>
                <c:pt idx="3">
                  <c:v>48</c:v>
                </c:pt>
                <c:pt idx="4">
                  <c:v>5</c:v>
                </c:pt>
                <c:pt idx="5">
                  <c:v>28</c:v>
                </c:pt>
                <c:pt idx="6">
                  <c:v>8</c:v>
                </c:pt>
                <c:pt idx="7">
                  <c:v>45</c:v>
                </c:pt>
                <c:pt idx="8">
                  <c:v>13</c:v>
                </c:pt>
                <c:pt idx="9">
                  <c:v>37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ММО старших воспитателей 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1. Участие в методических событиях регионального уровня</c:v>
                </c:pt>
                <c:pt idx="1">
                  <c:v>2. Участие в экспертной деятельности на муниципальном уровне</c:v>
                </c:pt>
                <c:pt idx="2">
                  <c:v>3. Участие в экспертной деятельности на региональном уровне</c:v>
                </c:pt>
                <c:pt idx="3">
                  <c:v>4. Трансляция результатов инновационной пед.деятельности на  муниципальном уровне</c:v>
                </c:pt>
                <c:pt idx="4">
                  <c:v>5. Трансляция результатов инновационной пед.деятельности на  региональном уровне</c:v>
                </c:pt>
                <c:pt idx="5">
                  <c:v>6. Участие в горизонтальном методическом взаимодействии на муниципальном уровне</c:v>
                </c:pt>
                <c:pt idx="6">
                  <c:v>7. Участие в наставничестве</c:v>
                </c:pt>
                <c:pt idx="7">
                  <c:v>8. Участие в диагностике профессиональных дефицитов</c:v>
                </c:pt>
                <c:pt idx="8">
                  <c:v>9. Повышение квалификации на курирующей ММО кафедре НИПКиПРО</c:v>
                </c:pt>
                <c:pt idx="9">
                  <c:v>10. Участие в конкурсах профессионального мастерства, педагогических олимпиадах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0">
                  <c:v>55</c:v>
                </c:pt>
                <c:pt idx="1">
                  <c:v>54</c:v>
                </c:pt>
                <c:pt idx="2">
                  <c:v>18</c:v>
                </c:pt>
                <c:pt idx="3">
                  <c:v>51</c:v>
                </c:pt>
                <c:pt idx="4">
                  <c:v>15</c:v>
                </c:pt>
                <c:pt idx="5">
                  <c:v>64</c:v>
                </c:pt>
                <c:pt idx="6">
                  <c:v>18</c:v>
                </c:pt>
                <c:pt idx="7">
                  <c:v>66</c:v>
                </c:pt>
                <c:pt idx="8">
                  <c:v>11</c:v>
                </c:pt>
                <c:pt idx="9">
                  <c:v>43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ММО музыкальных руководителей</c:v>
                </c:pt>
              </c:strCache>
            </c:strRef>
          </c:tx>
          <c:invertIfNegative val="0"/>
          <c:cat>
            <c:strRef>
              <c:f>Лист1!$A$2:$A$11</c:f>
              <c:strCache>
                <c:ptCount val="10"/>
                <c:pt idx="0">
                  <c:v>1. Участие в методических событиях регионального уровня</c:v>
                </c:pt>
                <c:pt idx="1">
                  <c:v>2. Участие в экспертной деятельности на муниципальном уровне</c:v>
                </c:pt>
                <c:pt idx="2">
                  <c:v>3. Участие в экспертной деятельности на региональном уровне</c:v>
                </c:pt>
                <c:pt idx="3">
                  <c:v>4. Трансляция результатов инновационной пед.деятельности на  муниципальном уровне</c:v>
                </c:pt>
                <c:pt idx="4">
                  <c:v>5. Трансляция результатов инновационной пед.деятельности на  региональном уровне</c:v>
                </c:pt>
                <c:pt idx="5">
                  <c:v>6. Участие в горизонтальном методическом взаимодействии на муниципальном уровне</c:v>
                </c:pt>
                <c:pt idx="6">
                  <c:v>7. Участие в наставничестве</c:v>
                </c:pt>
                <c:pt idx="7">
                  <c:v>8. Участие в диагностике профессиональных дефицитов</c:v>
                </c:pt>
                <c:pt idx="8">
                  <c:v>9. Повышение квалификации на курирующей ММО кафедре НИПКиПРО</c:v>
                </c:pt>
                <c:pt idx="9">
                  <c:v>10. Участие в конкурсах профессионального мастерства, педагогических олимпиадах</c:v>
                </c:pt>
              </c:strCache>
            </c:strRef>
          </c:cat>
          <c:val>
            <c:numRef>
              <c:f>Лист1!$E$2:$E$11</c:f>
              <c:numCache>
                <c:formatCode>General</c:formatCode>
                <c:ptCount val="10"/>
                <c:pt idx="0">
                  <c:v>26</c:v>
                </c:pt>
                <c:pt idx="1">
                  <c:v>13</c:v>
                </c:pt>
                <c:pt idx="2">
                  <c:v>0.6</c:v>
                </c:pt>
                <c:pt idx="3">
                  <c:v>53.6</c:v>
                </c:pt>
                <c:pt idx="4">
                  <c:v>26</c:v>
                </c:pt>
                <c:pt idx="5">
                  <c:v>40</c:v>
                </c:pt>
                <c:pt idx="6">
                  <c:v>6</c:v>
                </c:pt>
                <c:pt idx="7">
                  <c:v>47</c:v>
                </c:pt>
                <c:pt idx="8">
                  <c:v>14</c:v>
                </c:pt>
                <c:pt idx="9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cylinder"/>
        <c:axId val="117700480"/>
        <c:axId val="117702016"/>
        <c:axId val="0"/>
      </c:bar3DChart>
      <c:catAx>
        <c:axId val="1177004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7702016"/>
        <c:crosses val="autoZero"/>
        <c:auto val="1"/>
        <c:lblAlgn val="ctr"/>
        <c:lblOffset val="100"/>
        <c:noMultiLvlLbl val="0"/>
      </c:catAx>
      <c:valAx>
        <c:axId val="11770201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770048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2752170662770056E-2"/>
          <c:y val="0.10180416387011731"/>
          <c:w val="0.91454669728783899"/>
          <c:h val="0.4838894601441909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значение 2021/2022</c:v>
                </c:pt>
              </c:strCache>
            </c:strRef>
          </c:tx>
          <c:invertIfNegative val="0"/>
          <c:cat>
            <c:strRef>
              <c:f>Лист1!$A$2:$A$12</c:f>
              <c:strCache>
                <c:ptCount val="11"/>
                <c:pt idx="0">
                  <c:v>1. Участие в методических событиях регионального уровня</c:v>
                </c:pt>
                <c:pt idx="1">
                  <c:v>2. Участие в экспертной деятельности на муниципальном уровне</c:v>
                </c:pt>
                <c:pt idx="2">
                  <c:v>3. Участие в экспертной деятельности на региональном уровне</c:v>
                </c:pt>
                <c:pt idx="3">
                  <c:v>4. Трансляция результатов инновационной пед.деятельности на  муниципальном уровне</c:v>
                </c:pt>
                <c:pt idx="4">
                  <c:v>5. Трансляция результатов инновационной пед.деятельности на  региональном уровне</c:v>
                </c:pt>
                <c:pt idx="5">
                  <c:v>6. Участие в горизонтальном методическом взаимодействии на муниципальном уровне</c:v>
                </c:pt>
                <c:pt idx="6">
                  <c:v>7. Участие в наставничестве</c:v>
                </c:pt>
                <c:pt idx="7">
                  <c:v>8. Участие в диагностике профессиональных дефицитов</c:v>
                </c:pt>
                <c:pt idx="8">
                  <c:v>9. Повышение квалификации на курирующей ММО кафедре НИПКиПРО</c:v>
                </c:pt>
                <c:pt idx="9">
                  <c:v>10. Участие в конкурсах профессионального мастерства, педагогических олимпиадах</c:v>
                </c:pt>
                <c:pt idx="10">
                  <c:v>11. Участие в проведении диагностики финансовой грамотности у воспитанников старшего дошкольного возраста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45</c:v>
                </c:pt>
                <c:pt idx="1">
                  <c:v>25</c:v>
                </c:pt>
                <c:pt idx="2">
                  <c:v>10</c:v>
                </c:pt>
                <c:pt idx="3">
                  <c:v>44</c:v>
                </c:pt>
                <c:pt idx="4">
                  <c:v>13</c:v>
                </c:pt>
                <c:pt idx="5">
                  <c:v>51</c:v>
                </c:pt>
                <c:pt idx="6">
                  <c:v>22</c:v>
                </c:pt>
                <c:pt idx="7">
                  <c:v>69</c:v>
                </c:pt>
                <c:pt idx="8">
                  <c:v>18</c:v>
                </c:pt>
                <c:pt idx="9">
                  <c:v>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Среднее значение 2022/2023</c:v>
                </c:pt>
              </c:strCache>
            </c:strRef>
          </c:tx>
          <c:invertIfNegative val="0"/>
          <c:cat>
            <c:strRef>
              <c:f>Лист1!$A$2:$A$12</c:f>
              <c:strCache>
                <c:ptCount val="11"/>
                <c:pt idx="0">
                  <c:v>1. Участие в методических событиях регионального уровня</c:v>
                </c:pt>
                <c:pt idx="1">
                  <c:v>2. Участие в экспертной деятельности на муниципальном уровне</c:v>
                </c:pt>
                <c:pt idx="2">
                  <c:v>3. Участие в экспертной деятельности на региональном уровне</c:v>
                </c:pt>
                <c:pt idx="3">
                  <c:v>4. Трансляция результатов инновационной пед.деятельности на  муниципальном уровне</c:v>
                </c:pt>
                <c:pt idx="4">
                  <c:v>5. Трансляция результатов инновационной пед.деятельности на  региональном уровне</c:v>
                </c:pt>
                <c:pt idx="5">
                  <c:v>6. Участие в горизонтальном методическом взаимодействии на муниципальном уровне</c:v>
                </c:pt>
                <c:pt idx="6">
                  <c:v>7. Участие в наставничестве</c:v>
                </c:pt>
                <c:pt idx="7">
                  <c:v>8. Участие в диагностике профессиональных дефицитов</c:v>
                </c:pt>
                <c:pt idx="8">
                  <c:v>9. Повышение квалификации на курирующей ММО кафедре НИПКиПРО</c:v>
                </c:pt>
                <c:pt idx="9">
                  <c:v>10. Участие в конкурсах профессионального мастерства, педагогических олимпиадах</c:v>
                </c:pt>
                <c:pt idx="10">
                  <c:v>11. Участие в проведении диагностики финансовой грамотности у воспитанников старшего дошкольного возраста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35</c:v>
                </c:pt>
                <c:pt idx="1">
                  <c:v>21</c:v>
                </c:pt>
                <c:pt idx="2">
                  <c:v>6</c:v>
                </c:pt>
                <c:pt idx="3">
                  <c:v>46</c:v>
                </c:pt>
                <c:pt idx="4">
                  <c:v>11</c:v>
                </c:pt>
                <c:pt idx="5">
                  <c:v>42</c:v>
                </c:pt>
                <c:pt idx="6">
                  <c:v>15</c:v>
                </c:pt>
                <c:pt idx="7">
                  <c:v>42</c:v>
                </c:pt>
                <c:pt idx="8">
                  <c:v>16</c:v>
                </c:pt>
                <c:pt idx="9">
                  <c:v>46</c:v>
                </c:pt>
                <c:pt idx="10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134661248"/>
        <c:axId val="134662784"/>
        <c:axId val="0"/>
      </c:bar3DChart>
      <c:catAx>
        <c:axId val="13466124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34662784"/>
        <c:crosses val="autoZero"/>
        <c:auto val="1"/>
        <c:lblAlgn val="ctr"/>
        <c:lblOffset val="100"/>
        <c:noMultiLvlLbl val="0"/>
      </c:catAx>
      <c:valAx>
        <c:axId val="1346627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3466124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169E-1069-412E-89DD-4391C4BF3C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07B8-A6EE-4AF2-B841-B2B66C99ED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48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169E-1069-412E-89DD-4391C4BF3C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07B8-A6EE-4AF2-B841-B2B66C99ED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63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7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7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169E-1069-412E-89DD-4391C4BF3C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07B8-A6EE-4AF2-B841-B2B66C99ED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15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7A4272E-5260-48C6-9E2D-3384D95F9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B7B3B727-8104-42C6-A760-61052B7DE6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40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BE802F1-54BD-4F49-89C9-3276664D1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823-7C08-48CD-A040-73324ABCB3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DBC9D83-E0BA-4183-AFB0-C4AE1A5CA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4B825CE-F0B6-41B7-83D0-1AB30FCB8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AE0A-4DB6-4A5C-9BAD-A5F4D8719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39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F1946E-9A8A-47ED-B7D5-FA03AD9B2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1D58112-5E62-4C31-B689-16D40835F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F414B10-000C-438A-B1CC-CCDEB761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823-7C08-48CD-A040-73324ABCB3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3A91964-428F-4F42-9BAC-6A2DBE4F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23217FE-6A91-4BD3-AB31-8BB7C5016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AE0A-4DB6-4A5C-9BAD-A5F4D8719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148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F9FC71-FCA2-4930-A3F3-E816F1386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282307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6B29007-610B-4F84-8A63-E04F6C09E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F041956-FE83-465B-8C1E-D078B14E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823-7C08-48CD-A040-73324ABCB3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D991693-1E05-41E8-83F3-714DF8198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334E629-A6CB-427A-B0E9-24C8B03AE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AE0A-4DB6-4A5C-9BAD-A5F4D8719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1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0FD066-B6FA-4BF7-B58D-AE3084887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31CC6E0-6992-4C41-8893-453ED8D79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FF88053-F8ED-4295-9603-C8483BD9A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B213A28F-0BF5-47A0-B7A1-344FCEE0A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823-7C08-48CD-A040-73324ABCB3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7B9C09B-F8EB-4249-A4A6-89E1DACDD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CC26512-DEAA-47E0-8378-CF6444077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AE0A-4DB6-4A5C-9BAD-A5F4D8719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56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032D4F-23F5-4303-ABAF-12428DBE7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4B61F4B-A164-4E61-93A4-868978CEE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3A6D141-0746-4555-9158-1EF86B22E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9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948D0F8-9F24-4A04-9103-CE62966B4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7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61B4FFB4-3F0D-46CA-BF6A-FA13D74E8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7" y="1878809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1373A9C8-1BF6-4D36-9F54-91DB072B4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823-7C08-48CD-A040-73324ABCB3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1A1FD5B5-5EB2-4C49-856C-51333C53F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1207DE8-24BF-4677-BE0F-AB90954FF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AE0A-4DB6-4A5C-9BAD-A5F4D8719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20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C16F805-C0F0-46D9-ACA1-74451648C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6AAD49F-ED1C-4B1A-9918-7F745BA41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823-7C08-48CD-A040-73324ABCB3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462C891B-70D5-4882-A259-616559491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CF80202-9BC3-43B7-9DF1-DCF4C390E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AE0A-4DB6-4A5C-9BAD-A5F4D8719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413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7825209A-154A-424A-B6BD-7CA98E8D7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823-7C08-48CD-A040-73324ABCB3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FAF73358-1088-4269-AD0C-CEF4FE10F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F6BAFB5-7CDD-42C8-9C44-895EA8D72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AE0A-4DB6-4A5C-9BAD-A5F4D8719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985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3799ACA-E66D-44C0-AA57-E21F74115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F718CF4-97F3-4BB2-AD7D-CAA3A5B16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F870EED-8E47-4FDE-B2A4-2E04B577B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00"/>
            </a:lvl2pPr>
            <a:lvl3pPr marL="685783" indent="0">
              <a:buNone/>
              <a:defRPr sz="900"/>
            </a:lvl3pPr>
            <a:lvl4pPr marL="1028675" indent="0">
              <a:buNone/>
              <a:defRPr sz="800"/>
            </a:lvl4pPr>
            <a:lvl5pPr marL="1371566" indent="0">
              <a:buNone/>
              <a:defRPr sz="800"/>
            </a:lvl5pPr>
            <a:lvl6pPr marL="1714457" indent="0">
              <a:buNone/>
              <a:defRPr sz="800"/>
            </a:lvl6pPr>
            <a:lvl7pPr marL="2057348" indent="0">
              <a:buNone/>
              <a:defRPr sz="800"/>
            </a:lvl7pPr>
            <a:lvl8pPr marL="2400240" indent="0">
              <a:buNone/>
              <a:defRPr sz="800"/>
            </a:lvl8pPr>
            <a:lvl9pPr marL="2743132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41B4371-2314-4C59-995F-CC837CBFB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823-7C08-48CD-A040-73324ABCB3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D8DCB5D-C4DB-4577-A5E2-AFD289648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2556526-3E98-44CE-8729-8CD5ED6E8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AE0A-4DB6-4A5C-9BAD-A5F4D8719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80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169E-1069-412E-89DD-4391C4BF3C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07B8-A6EE-4AF2-B841-B2B66C99ED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11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9B93195-C944-4417-8F9D-FF23E901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347E19E6-1BF8-404D-B3A5-684113457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D42B37A-4882-4B65-A714-39D151D9A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100"/>
            </a:lvl2pPr>
            <a:lvl3pPr marL="685783" indent="0">
              <a:buNone/>
              <a:defRPr sz="900"/>
            </a:lvl3pPr>
            <a:lvl4pPr marL="1028675" indent="0">
              <a:buNone/>
              <a:defRPr sz="800"/>
            </a:lvl4pPr>
            <a:lvl5pPr marL="1371566" indent="0">
              <a:buNone/>
              <a:defRPr sz="800"/>
            </a:lvl5pPr>
            <a:lvl6pPr marL="1714457" indent="0">
              <a:buNone/>
              <a:defRPr sz="800"/>
            </a:lvl6pPr>
            <a:lvl7pPr marL="2057348" indent="0">
              <a:buNone/>
              <a:defRPr sz="800"/>
            </a:lvl7pPr>
            <a:lvl8pPr marL="2400240" indent="0">
              <a:buNone/>
              <a:defRPr sz="800"/>
            </a:lvl8pPr>
            <a:lvl9pPr marL="2743132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1259565-545C-490F-A094-C5D4063D0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823-7C08-48CD-A040-73324ABCB3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E491CF8-FFDD-4E6D-8EA7-B10549AB4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166AE46-6336-40CB-A521-73C95435B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AE0A-4DB6-4A5C-9BAD-A5F4D8719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96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7EA2542-3248-4E97-A197-D46E2777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46D40FB-1794-4FCC-961E-8BF318CB8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7103D4F-D9D0-41C1-835D-0975089FA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823-7C08-48CD-A040-73324ABCB3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BE876C9-7CB9-4CD1-9F86-949DA42C9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D1BF1E4-6BBD-4063-B6EA-A78D41E14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AE0A-4DB6-4A5C-9BAD-A5F4D8719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326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0022F65-8383-46A2-8F47-19FF343436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273843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AD82663-8E33-455D-921A-34021BD26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3" y="273843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E05569C-065D-4699-BF14-0A508EC0A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F823-7C08-48CD-A040-73324ABCB3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D7F3AB3-D778-4205-9F56-5EE685DE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59857EE-60FB-4F36-A4A4-AD409956C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1AE0A-4DB6-4A5C-9BAD-A5F4D8719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23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7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100"/>
            <a:ext cx="7886700" cy="1125141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169E-1069-412E-89DD-4391C4BF3C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07B8-A6EE-4AF2-B841-B2B66C99ED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23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169E-1069-412E-89DD-4391C4BF3C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07B8-A6EE-4AF2-B841-B2B66C99ED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08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9"/>
            <a:ext cx="386834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6" y="1260873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6" y="1878809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169E-1069-412E-89DD-4391C4BF3C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07B8-A6EE-4AF2-B841-B2B66C99ED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58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169E-1069-412E-89DD-4391C4BF3C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07B8-A6EE-4AF2-B841-B2B66C99ED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93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169E-1069-412E-89DD-4391C4BF3C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07B8-A6EE-4AF2-B841-B2B66C99ED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19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169E-1069-412E-89DD-4391C4BF3C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07B8-A6EE-4AF2-B841-B2B66C99ED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79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F169E-1069-412E-89DD-4391C4BF3C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F07B8-A6EE-4AF2-B841-B2B66C99ED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59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3"/>
          </a:xfrm>
          <a:prstGeom prst="rect">
            <a:avLst/>
          </a:prstGeom>
        </p:spPr>
        <p:txBody>
          <a:bodyPr vert="horz" lIns="45720" tIns="22860" rIns="45720" bIns="2286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45720" tIns="22860" rIns="45720" bIns="2286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28600"/>
            <a:fld id="{7D9F169E-1069-412E-89DD-4391C4BF3CE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228600"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286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28600"/>
            <a:fld id="{B20F07B8-A6EE-4AF2-B841-B2B66C99EDB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2286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49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09D2CB-2ECD-467C-B401-A3E6BF2BC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79" tIns="34289" rIns="68579" bIns="34289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281767C-F1DB-4477-93D4-6D812BEFD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79" tIns="34289" rIns="68579" bIns="3428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0BA94F3-38A1-4BA8-9EA3-E98A5EAD2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fld id="{B960F823-7C08-48CD-A040-73324ABCB3B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783"/>
              <a:t>21.08.2023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B7A875F-9DEA-40FC-81CC-B06331264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281D221-4713-4BAE-A082-0F84A00A02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fld id="{C691AE0A-4DB6-4A5C-9BAD-A5F4D8719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783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4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3086" y="1419622"/>
            <a:ext cx="7886700" cy="1872208"/>
          </a:xfrm>
        </p:spPr>
        <p:txBody>
          <a:bodyPr anchor="t">
            <a:noAutofit/>
          </a:bodyPr>
          <a:lstStyle/>
          <a:p>
            <a:pPr lvl="0" algn="ctr" defTabSz="228600">
              <a:lnSpc>
                <a:spcPct val="100000"/>
              </a:lnSpc>
              <a:spcBef>
                <a:spcPts val="0"/>
              </a:spcBef>
            </a:pPr>
            <a:r>
              <a:rPr lang="ru-RU" sz="2800" b="1" dirty="0">
                <a:solidFill>
                  <a:srgbClr val="002060"/>
                </a:solidFill>
              </a:rPr>
              <a:t>Анализ результатов деятельности ММО педагогов ДОО и эффективности обратной связи с руководителями </a:t>
            </a:r>
            <a:r>
              <a:rPr lang="ru-RU" sz="2800" b="1" dirty="0" smtClean="0">
                <a:solidFill>
                  <a:srgbClr val="002060"/>
                </a:solidFill>
              </a:rPr>
              <a:t>ММО</a:t>
            </a:r>
            <a:r>
              <a:rPr lang="ru-RU" sz="2800" b="1" dirty="0">
                <a:solidFill>
                  <a:srgbClr val="002060"/>
                </a:solidFill>
              </a:rPr>
              <a:t>. Перспективы взаимодействия </a:t>
            </a: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02269"/>
            <a:ext cx="969434" cy="66745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55748" y="4191930"/>
            <a:ext cx="55801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rgbClr val="002060"/>
                </a:solidFill>
              </a:rPr>
              <a:t>Чечулина Оксана Геннадьевна,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заведующий кафедрой дошкольного образования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ГАУ ДПО НСО НИПКиПРО, канд. </a:t>
            </a:r>
            <a:r>
              <a:rPr lang="ru-RU" dirty="0" err="1" smtClean="0">
                <a:solidFill>
                  <a:srgbClr val="002060"/>
                </a:solidFill>
              </a:rPr>
              <a:t>пед</a:t>
            </a:r>
            <a:r>
              <a:rPr lang="ru-RU" dirty="0" smtClean="0">
                <a:solidFill>
                  <a:srgbClr val="002060"/>
                </a:solidFill>
              </a:rPr>
              <a:t>. наук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6F66BEAD-9C07-4DF0-A9CE-57036218DF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94" y="176107"/>
            <a:ext cx="690325" cy="83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8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123481"/>
            <a:ext cx="8280919" cy="5032147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ru-RU" b="1" dirty="0">
                <a:solidFill>
                  <a:srgbClr val="C00000"/>
                </a:solidFill>
                <a:ea typeface="Calibri"/>
                <a:cs typeface="Calibri"/>
              </a:rPr>
              <a:t>Проблемы:</a:t>
            </a:r>
          </a:p>
          <a:p>
            <a:pPr indent="900113" algn="just">
              <a:spcAft>
                <a:spcPts val="600"/>
              </a:spcAft>
            </a:pPr>
            <a:endParaRPr lang="ru-RU" sz="800" b="1" dirty="0">
              <a:solidFill>
                <a:srgbClr val="003399"/>
              </a:solidFill>
              <a:ea typeface="Calibri"/>
              <a:cs typeface="Calibri"/>
            </a:endParaRP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700" b="1" dirty="0">
                <a:solidFill>
                  <a:srgbClr val="002060"/>
                </a:solidFill>
                <a:ea typeface="Calibri"/>
                <a:cs typeface="Calibri"/>
              </a:rPr>
              <a:t>Снизилось количество членов ММО, участвующих:</a:t>
            </a:r>
          </a:p>
          <a:p>
            <a:pPr marL="715963" indent="-180975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  <a:ea typeface="Calibri"/>
                <a:cs typeface="Calibri"/>
              </a:rPr>
              <a:t>в методических событиях регионального уровня (с 45% до 35 %);</a:t>
            </a:r>
          </a:p>
          <a:p>
            <a:pPr marL="715963" indent="-180975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  <a:ea typeface="Calibri"/>
                <a:cs typeface="Calibri"/>
              </a:rPr>
              <a:t>в экспертной деятельности на муниципальном уровне (с 25% до 21 %);</a:t>
            </a:r>
          </a:p>
          <a:p>
            <a:pPr marL="715963" indent="-180975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  <a:ea typeface="Calibri"/>
                <a:cs typeface="Calibri"/>
              </a:rPr>
              <a:t>в экспертной деятельности на региональном уровне (с 10% до 6 %);</a:t>
            </a:r>
          </a:p>
          <a:p>
            <a:pPr marL="715963" indent="-180975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  <a:ea typeface="Calibri"/>
                <a:cs typeface="Calibri"/>
              </a:rPr>
              <a:t>в горизонтальном методическом взаимодействии на муниципальном уровне (с 51% до 42 %);</a:t>
            </a:r>
          </a:p>
          <a:p>
            <a:pPr marL="715963" indent="-180975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  <a:ea typeface="Calibri"/>
                <a:cs typeface="Calibri"/>
              </a:rPr>
              <a:t>в наставничестве (с 22% до 15 %);</a:t>
            </a:r>
          </a:p>
          <a:p>
            <a:pPr marL="715963" indent="-180975" algn="just">
              <a:buFont typeface="Arial" panose="020B0604020202020204" pitchFamily="34" charset="0"/>
              <a:buChar char="•"/>
            </a:pPr>
            <a:r>
              <a:rPr lang="ru-RU" sz="1700" dirty="0">
                <a:solidFill>
                  <a:srgbClr val="002060"/>
                </a:solidFill>
                <a:ea typeface="Calibri"/>
                <a:cs typeface="Calibri"/>
              </a:rPr>
              <a:t>в диагностике профессиональных дефицитов (с 69% до 42 %).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700" dirty="0">
                <a:solidFill>
                  <a:srgbClr val="002060"/>
                </a:solidFill>
                <a:ea typeface="Calibri"/>
                <a:cs typeface="Calibri"/>
              </a:rPr>
              <a:t>Нестабильный состав участников ММО.</a:t>
            </a: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700" dirty="0">
                <a:solidFill>
                  <a:srgbClr val="002060"/>
                </a:solidFill>
                <a:ea typeface="Calibri"/>
                <a:cs typeface="Calibri"/>
              </a:rPr>
              <a:t>Недостаточная активность членов ММО в представлении своего профессионального опыта.</a:t>
            </a:r>
          </a:p>
          <a:p>
            <a:pPr marL="285750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1700" dirty="0">
                <a:solidFill>
                  <a:srgbClr val="002060"/>
                </a:solidFill>
                <a:ea typeface="Calibri"/>
                <a:cs typeface="Calibri"/>
              </a:rPr>
              <a:t>Не все муниципалитеты представили отчёты о работе ММО за 2022-23 </a:t>
            </a:r>
            <a:r>
              <a:rPr lang="ru-RU" sz="1700" dirty="0" err="1">
                <a:solidFill>
                  <a:srgbClr val="002060"/>
                </a:solidFill>
                <a:ea typeface="Calibri"/>
                <a:cs typeface="Calibri"/>
              </a:rPr>
              <a:t>уч.год</a:t>
            </a:r>
            <a:r>
              <a:rPr lang="ru-RU" sz="1700" dirty="0">
                <a:solidFill>
                  <a:srgbClr val="002060"/>
                </a:solidFill>
                <a:ea typeface="Calibri"/>
                <a:cs typeface="Calibri"/>
              </a:rPr>
              <a:t>. Часть отчётов сделаны не по предложенной форме, что или затрудняет или делает невозможным их анализ и учёт в сводной статистике по региону.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2269"/>
            <a:ext cx="969434" cy="66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660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059582"/>
            <a:ext cx="7886700" cy="2304256"/>
          </a:xfrm>
        </p:spPr>
        <p:txBody>
          <a:bodyPr anchor="t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rgbClr val="002060"/>
                </a:solidFill>
              </a:rPr>
              <a:t>Перспективы научно-методического сопровождения деятельности ММО педагогов ДОО в </a:t>
            </a:r>
            <a:r>
              <a:rPr lang="ru-RU" sz="2800" b="1" dirty="0" smtClean="0">
                <a:solidFill>
                  <a:srgbClr val="002060"/>
                </a:solidFill>
              </a:rPr>
              <a:t>2023</a:t>
            </a:r>
            <a:r>
              <a:rPr lang="en-US" sz="2800" b="1" dirty="0" smtClean="0">
                <a:solidFill>
                  <a:srgbClr val="002060"/>
                </a:solidFill>
              </a:rPr>
              <a:t>/</a:t>
            </a:r>
            <a:r>
              <a:rPr lang="ru-RU" sz="2800" b="1" dirty="0" smtClean="0">
                <a:solidFill>
                  <a:srgbClr val="002060"/>
                </a:solidFill>
              </a:rPr>
              <a:t>2024 учебном году</a:t>
            </a: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2269"/>
            <a:ext cx="969434" cy="66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05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9145" y="915566"/>
            <a:ext cx="8712968" cy="403244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2060"/>
                </a:solidFill>
              </a:rPr>
              <a:t>Разработка, согласование и утверждение планов работы ММО на 2023</a:t>
            </a:r>
            <a:r>
              <a:rPr lang="en-US" sz="1600" b="1" dirty="0" smtClean="0">
                <a:solidFill>
                  <a:srgbClr val="002060"/>
                </a:solidFill>
              </a:rPr>
              <a:t>/</a:t>
            </a:r>
            <a:r>
              <a:rPr lang="ru-RU" sz="1600" b="1" dirty="0" smtClean="0">
                <a:solidFill>
                  <a:srgbClr val="002060"/>
                </a:solidFill>
              </a:rPr>
              <a:t>24 учебный год </a:t>
            </a:r>
            <a:r>
              <a:rPr lang="ru-RU" sz="1600" dirty="0" smtClean="0">
                <a:solidFill>
                  <a:srgbClr val="C00000"/>
                </a:solidFill>
              </a:rPr>
              <a:t>(к 1 сентября 2023 года).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2060"/>
                </a:solidFill>
              </a:rPr>
              <a:t>Вебинар </a:t>
            </a:r>
            <a:r>
              <a:rPr lang="ru-RU" sz="1600" b="1" dirty="0">
                <a:solidFill>
                  <a:srgbClr val="002060"/>
                </a:solidFill>
              </a:rPr>
              <a:t>«Актуальные проблемы развития детей дошкольного возраста в связи приоритетом формирования предпосылок функциональной грамотности»</a:t>
            </a:r>
            <a:r>
              <a:rPr lang="ru-RU" sz="1600" dirty="0">
                <a:solidFill>
                  <a:srgbClr val="002060"/>
                </a:solidFill>
              </a:rPr>
              <a:t> (сентябрь 2023 года).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rgbClr val="002060"/>
                </a:solidFill>
              </a:rPr>
              <a:t>Проведение проектировочной</a:t>
            </a:r>
            <a:r>
              <a:rPr lang="ru-RU" sz="1600" dirty="0">
                <a:solidFill>
                  <a:srgbClr val="002060"/>
                </a:solidFill>
              </a:rPr>
              <a:t> (октябрь-ноябрь 2023 года), </a:t>
            </a:r>
            <a:r>
              <a:rPr lang="ru-RU" sz="1600" b="1" dirty="0">
                <a:solidFill>
                  <a:srgbClr val="002060"/>
                </a:solidFill>
              </a:rPr>
              <a:t>стратегической</a:t>
            </a:r>
            <a:r>
              <a:rPr lang="ru-RU" sz="1600" dirty="0">
                <a:solidFill>
                  <a:srgbClr val="002060"/>
                </a:solidFill>
              </a:rPr>
              <a:t> (март 2024 года) и </a:t>
            </a:r>
            <a:r>
              <a:rPr lang="ru-RU" sz="1600" b="1" dirty="0">
                <a:solidFill>
                  <a:srgbClr val="002060"/>
                </a:solidFill>
              </a:rPr>
              <a:t>методической</a:t>
            </a:r>
            <a:r>
              <a:rPr lang="ru-RU" sz="1600" dirty="0">
                <a:solidFill>
                  <a:srgbClr val="002060"/>
                </a:solidFill>
              </a:rPr>
              <a:t> (август 2024 года) </a:t>
            </a:r>
            <a:r>
              <a:rPr lang="ru-RU" sz="1600" b="1" dirty="0">
                <a:solidFill>
                  <a:srgbClr val="002060"/>
                </a:solidFill>
              </a:rPr>
              <a:t>сессий</a:t>
            </a:r>
            <a:r>
              <a:rPr lang="ru-RU" sz="1600" dirty="0">
                <a:solidFill>
                  <a:srgbClr val="002060"/>
                </a:solidFill>
              </a:rPr>
              <a:t> для руководителей ММО.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2060"/>
                </a:solidFill>
              </a:rPr>
              <a:t>Проведение заседаний </a:t>
            </a:r>
            <a:r>
              <a:rPr lang="ru-RU" sz="1600" b="1" dirty="0">
                <a:solidFill>
                  <a:srgbClr val="002060"/>
                </a:solidFill>
              </a:rPr>
              <a:t>ММО  по материалам </a:t>
            </a:r>
            <a:r>
              <a:rPr lang="ru-RU" sz="1600" b="1" dirty="0" smtClean="0">
                <a:solidFill>
                  <a:srgbClr val="002060"/>
                </a:solidFill>
              </a:rPr>
              <a:t>сессий</a:t>
            </a:r>
            <a:r>
              <a:rPr lang="ru-RU" sz="1600" dirty="0" smtClean="0">
                <a:solidFill>
                  <a:srgbClr val="002060"/>
                </a:solidFill>
              </a:rPr>
              <a:t> (сентябрь, ноябрь-декабрь </a:t>
            </a:r>
            <a:r>
              <a:rPr lang="ru-RU" sz="1600" dirty="0">
                <a:solidFill>
                  <a:srgbClr val="002060"/>
                </a:solidFill>
              </a:rPr>
              <a:t>2023 </a:t>
            </a:r>
            <a:r>
              <a:rPr lang="ru-RU" sz="1600" dirty="0" smtClean="0">
                <a:solidFill>
                  <a:srgbClr val="002060"/>
                </a:solidFill>
              </a:rPr>
              <a:t>года, апрель-май 2024 года). </a:t>
            </a:r>
            <a:endParaRPr lang="ru-RU" sz="16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2060"/>
                </a:solidFill>
              </a:rPr>
              <a:t>Организация </a:t>
            </a:r>
            <a:r>
              <a:rPr lang="ru-RU" sz="1600" b="1" dirty="0">
                <a:solidFill>
                  <a:srgbClr val="002060"/>
                </a:solidFill>
              </a:rPr>
              <a:t>профессионального конкурса</a:t>
            </a:r>
            <a:r>
              <a:rPr lang="ru-RU" sz="1600" dirty="0">
                <a:solidFill>
                  <a:srgbClr val="002060"/>
                </a:solidFill>
              </a:rPr>
              <a:t> для руководителей ММО (октябрь – ноябрь 2023 года</a:t>
            </a:r>
            <a:r>
              <a:rPr lang="ru-RU" sz="1600" dirty="0" smtClean="0">
                <a:solidFill>
                  <a:srgbClr val="002060"/>
                </a:solidFill>
              </a:rPr>
              <a:t>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2060"/>
                </a:solidFill>
              </a:rPr>
              <a:t>Проведение вебинаров </a:t>
            </a:r>
            <a:r>
              <a:rPr lang="ru-RU" sz="1600" b="1" u="sng" dirty="0" smtClean="0">
                <a:solidFill>
                  <a:srgbClr val="002060"/>
                </a:solidFill>
              </a:rPr>
              <a:t>по запросам</a:t>
            </a:r>
            <a:r>
              <a:rPr lang="ru-RU" sz="1600" b="1" dirty="0" smtClean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руководителей ММО.</a:t>
            </a:r>
            <a:endParaRPr lang="ru-RU" sz="16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1473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Перспективы научно-методического сопровождения деятельности ММО педагогов ДОО в 2023/2024 учебном году</a:t>
            </a:r>
          </a:p>
        </p:txBody>
      </p:sp>
    </p:spTree>
    <p:extLst>
      <p:ext uri="{BB962C8B-B14F-4D97-AF65-F5344CB8AC3E}">
        <p14:creationId xmlns:p14="http://schemas.microsoft.com/office/powerpoint/2010/main" val="395591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D034F0-88B4-453F-B557-5E0BFA3E1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694" y="115972"/>
            <a:ext cx="7886700" cy="58357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3399"/>
                </a:solidFill>
              </a:rPr>
              <a:t>Анализ работы ММО в 2022</a:t>
            </a:r>
            <a:r>
              <a:rPr lang="en-US" sz="2400" b="1" dirty="0">
                <a:solidFill>
                  <a:srgbClr val="003399"/>
                </a:solidFill>
              </a:rPr>
              <a:t>/</a:t>
            </a:r>
            <a:r>
              <a:rPr lang="ru-RU" sz="2400" b="1" dirty="0">
                <a:solidFill>
                  <a:srgbClr val="003399"/>
                </a:solidFill>
              </a:rPr>
              <a:t>2023 учебном году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2269"/>
            <a:ext cx="969434" cy="667452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915566"/>
            <a:ext cx="8784976" cy="4104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Показатели</a:t>
            </a:r>
            <a:endParaRPr lang="ru-RU" sz="1800" b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Участие в методических событиях регионального уровня (конференции, семинары, сессии</a:t>
            </a:r>
            <a:r>
              <a:rPr lang="ru-RU" sz="1400" dirty="0" smtClean="0">
                <a:solidFill>
                  <a:srgbClr val="002060"/>
                </a:solidFill>
              </a:rPr>
              <a:t>).</a:t>
            </a:r>
            <a:endParaRPr lang="ru-RU" sz="14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Участие в экспертной деятельности на муниципальном </a:t>
            </a:r>
            <a:r>
              <a:rPr lang="ru-RU" sz="1400" dirty="0" smtClean="0">
                <a:solidFill>
                  <a:srgbClr val="002060"/>
                </a:solidFill>
              </a:rPr>
              <a:t>уровне.</a:t>
            </a:r>
            <a:endParaRPr lang="ru-RU" sz="14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Участие в экспертной деятельности на региональном </a:t>
            </a:r>
            <a:r>
              <a:rPr lang="ru-RU" sz="1400" dirty="0" smtClean="0">
                <a:solidFill>
                  <a:srgbClr val="002060"/>
                </a:solidFill>
              </a:rPr>
              <a:t>уровне.</a:t>
            </a:r>
            <a:endParaRPr lang="ru-RU" sz="14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Трансляция результатов инновационной педагогической деятельности на  муниципальном </a:t>
            </a:r>
            <a:r>
              <a:rPr lang="ru-RU" sz="1400" dirty="0" smtClean="0">
                <a:solidFill>
                  <a:srgbClr val="002060"/>
                </a:solidFill>
              </a:rPr>
              <a:t>уровне.</a:t>
            </a:r>
            <a:endParaRPr lang="ru-RU" sz="14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Трансляция результатов инновационной педагогической деятельности на  региональном </a:t>
            </a:r>
            <a:r>
              <a:rPr lang="ru-RU" sz="1400" dirty="0" smtClean="0">
                <a:solidFill>
                  <a:srgbClr val="002060"/>
                </a:solidFill>
              </a:rPr>
              <a:t>уровне.</a:t>
            </a:r>
            <a:endParaRPr lang="ru-RU" sz="14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Участие в горизонтальном методическом взаимодействии на муниципальном </a:t>
            </a:r>
            <a:r>
              <a:rPr lang="ru-RU" sz="1400" dirty="0" smtClean="0">
                <a:solidFill>
                  <a:srgbClr val="002060"/>
                </a:solidFill>
              </a:rPr>
              <a:t>уровне.</a:t>
            </a:r>
            <a:endParaRPr lang="ru-RU" sz="14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Участие в </a:t>
            </a:r>
            <a:r>
              <a:rPr lang="ru-RU" sz="1400" dirty="0" smtClean="0">
                <a:solidFill>
                  <a:srgbClr val="002060"/>
                </a:solidFill>
              </a:rPr>
              <a:t>наставничестве. </a:t>
            </a:r>
            <a:endParaRPr lang="ru-RU" sz="14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Участие в диагностике профессиональных </a:t>
            </a:r>
            <a:r>
              <a:rPr lang="ru-RU" sz="1400" dirty="0" smtClean="0">
                <a:solidFill>
                  <a:srgbClr val="002060"/>
                </a:solidFill>
              </a:rPr>
              <a:t>дефицитов</a:t>
            </a:r>
            <a:endParaRPr lang="ru-RU" sz="14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Повышение квалификации на курирующей ММО кафедре НИПКиПРО (курс ПК, стажировка</a:t>
            </a:r>
            <a:r>
              <a:rPr lang="ru-RU" sz="1400" dirty="0" smtClean="0">
                <a:solidFill>
                  <a:srgbClr val="002060"/>
                </a:solidFill>
              </a:rPr>
              <a:t>).</a:t>
            </a:r>
            <a:endParaRPr lang="ru-RU" sz="1400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Участие в конкурсах профессионального мастерства, педагогических </a:t>
            </a:r>
            <a:r>
              <a:rPr lang="ru-RU" sz="1400" dirty="0" smtClean="0">
                <a:solidFill>
                  <a:srgbClr val="002060"/>
                </a:solidFill>
              </a:rPr>
              <a:t>олимпиадах.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2060"/>
                </a:solidFill>
              </a:rPr>
              <a:t>Участие в проведении диагностики финансовой грамотности у воспитанников старшего дошкольного </a:t>
            </a:r>
            <a:r>
              <a:rPr lang="ru-RU" sz="1400" dirty="0" smtClean="0">
                <a:solidFill>
                  <a:srgbClr val="002060"/>
                </a:solidFill>
              </a:rPr>
              <a:t>возраста</a:t>
            </a:r>
            <a:endParaRPr lang="ru-RU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68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D034F0-88B4-453F-B557-5E0BFA3E1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694" y="115972"/>
            <a:ext cx="7886700" cy="58357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3399"/>
                </a:solidFill>
              </a:rPr>
              <a:t>Анализ работы ММО в </a:t>
            </a:r>
            <a:r>
              <a:rPr lang="ru-RU" sz="2400" b="1" dirty="0" smtClean="0">
                <a:solidFill>
                  <a:srgbClr val="003399"/>
                </a:solidFill>
              </a:rPr>
              <a:t>2022</a:t>
            </a:r>
            <a:r>
              <a:rPr lang="en-US" sz="2400" b="1" dirty="0" smtClean="0">
                <a:solidFill>
                  <a:srgbClr val="003399"/>
                </a:solidFill>
              </a:rPr>
              <a:t>/</a:t>
            </a:r>
            <a:r>
              <a:rPr lang="ru-RU" sz="2400" b="1" dirty="0" smtClean="0">
                <a:solidFill>
                  <a:srgbClr val="003399"/>
                </a:solidFill>
              </a:rPr>
              <a:t>2023 учебном году</a:t>
            </a:r>
            <a:endParaRPr lang="ru-RU" sz="2400" b="1" dirty="0">
              <a:solidFill>
                <a:srgbClr val="003399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069032"/>
              </p:ext>
            </p:extLst>
          </p:nvPr>
        </p:nvGraphicFramePr>
        <p:xfrm>
          <a:off x="1076020" y="843558"/>
          <a:ext cx="7528428" cy="371816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746845"/>
                <a:gridCol w="1333530"/>
                <a:gridCol w="2448053"/>
              </a:tblGrid>
              <a:tr h="792088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Показатели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Среднее </a:t>
                      </a:r>
                      <a:r>
                        <a:rPr lang="ru-RU" sz="1600" b="1" dirty="0" smtClean="0">
                          <a:effectLst/>
                        </a:rPr>
                        <a:t>значение (%)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Лидеры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152128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1. Участие в методических событиях регионального уровня (конференции, семинары, сессии)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Венгеровский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Коченевский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Мошковский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Новосибирский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Северный район</a:t>
                      </a:r>
                      <a:endParaRPr lang="ru-RU" sz="16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72501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2. Участие в экспертной деятельности на муниципальном уровне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Барабинский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г</a:t>
                      </a:r>
                      <a:r>
                        <a:rPr lang="ru-RU" sz="1600" dirty="0">
                          <a:effectLst/>
                        </a:rPr>
                        <a:t>. </a:t>
                      </a:r>
                      <a:r>
                        <a:rPr lang="ru-RU" sz="1600" dirty="0" smtClean="0">
                          <a:effectLst/>
                        </a:rPr>
                        <a:t>Искитим</a:t>
                      </a:r>
                    </a:p>
                    <a:p>
                      <a:pPr marL="0" indent="0" algn="just" defTabSz="685783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Куйбышевский район</a:t>
                      </a:r>
                    </a:p>
                    <a:p>
                      <a:pPr marL="0" indent="0" algn="just" defTabSz="685783" rtl="0" eaLnBrk="1" latinLnBrk="0" hangingPunct="1"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731520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</a:rPr>
                        <a:t>3. Участие в экспертной деятельности на региональном уровне</a:t>
                      </a:r>
                      <a:endParaRPr lang="ru-RU" sz="1600" b="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6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г. Новосибирск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Calibri"/>
                        </a:rPr>
                        <a:t>Барабинский район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2269"/>
            <a:ext cx="969434" cy="66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57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D034F0-88B4-453F-B557-5E0BFA3E1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694" y="115972"/>
            <a:ext cx="7886700" cy="58357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3399"/>
                </a:solidFill>
              </a:rPr>
              <a:t>Анализ работы ММО в 2022</a:t>
            </a:r>
            <a:r>
              <a:rPr lang="en-US" sz="2400" b="1" dirty="0">
                <a:solidFill>
                  <a:srgbClr val="003399"/>
                </a:solidFill>
              </a:rPr>
              <a:t>/</a:t>
            </a:r>
            <a:r>
              <a:rPr lang="ru-RU" sz="2400" b="1" dirty="0">
                <a:solidFill>
                  <a:srgbClr val="003399"/>
                </a:solidFill>
              </a:rPr>
              <a:t>2023 учебном году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060013"/>
              </p:ext>
            </p:extLst>
          </p:nvPr>
        </p:nvGraphicFramePr>
        <p:xfrm>
          <a:off x="1076938" y="765082"/>
          <a:ext cx="7528428" cy="421001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784800"/>
                <a:gridCol w="1123088"/>
                <a:gridCol w="2620540"/>
              </a:tblGrid>
              <a:tr h="862575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Показатели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Среднее </a:t>
                      </a:r>
                      <a:r>
                        <a:rPr lang="ru-RU" sz="1600" dirty="0" smtClean="0">
                          <a:effectLst/>
                          <a:latin typeface="+mn-lt"/>
                        </a:rPr>
                        <a:t>значение (%)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</a:rPr>
                        <a:t>Лидеры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078219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Calibri"/>
                          <a:cs typeface="Calibri"/>
                        </a:rPr>
                        <a:t>4. Трансляция результатов инновационной педагогической деятельности на  муниципальном уровне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46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Коченевский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Маслянинский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Новосибирский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г. Обь</a:t>
                      </a:r>
                    </a:p>
                  </a:txBody>
                  <a:tcPr marL="68580" marR="68580" marT="0" marB="0"/>
                </a:tc>
              </a:tr>
              <a:tr h="876267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Calibri"/>
                          <a:cs typeface="Calibri"/>
                        </a:rPr>
                        <a:t>5. Трансляция результатов инновационной педагогической деятельности на  региональном уровне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11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Новосибирский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г. Искитим</a:t>
                      </a:r>
                    </a:p>
                  </a:txBody>
                  <a:tcPr marL="68580" marR="68580" marT="0" marB="0"/>
                </a:tc>
              </a:tr>
              <a:tr h="1293863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+mn-lt"/>
                          <a:ea typeface="Calibri"/>
                          <a:cs typeface="Calibri"/>
                        </a:rPr>
                        <a:t>6. Участие в горизонтальном методическом взаимодействии на муниципальном уровне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42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Купинский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Кыштовский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Мошковский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Новосибирский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Куйбышевский район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2269"/>
            <a:ext cx="969434" cy="66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571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D034F0-88B4-453F-B557-5E0BFA3E1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-1640"/>
            <a:ext cx="7886700" cy="58357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3399"/>
                </a:solidFill>
              </a:rPr>
              <a:t>Анализ работы ММО в 2022</a:t>
            </a:r>
            <a:r>
              <a:rPr lang="en-US" sz="2400" b="1" dirty="0">
                <a:solidFill>
                  <a:srgbClr val="003399"/>
                </a:solidFill>
              </a:rPr>
              <a:t>/</a:t>
            </a:r>
            <a:r>
              <a:rPr lang="ru-RU" sz="2400" b="1" dirty="0">
                <a:solidFill>
                  <a:srgbClr val="003399"/>
                </a:solidFill>
              </a:rPr>
              <a:t>2023 учебном году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927861"/>
              </p:ext>
            </p:extLst>
          </p:nvPr>
        </p:nvGraphicFramePr>
        <p:xfrm>
          <a:off x="1076021" y="699543"/>
          <a:ext cx="7528428" cy="436748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487482"/>
                <a:gridCol w="1376649"/>
                <a:gridCol w="2664297"/>
              </a:tblGrid>
              <a:tr h="587644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Показатели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+mn-lt"/>
                        </a:rPr>
                        <a:t>Среднее </a:t>
                      </a:r>
                      <a:r>
                        <a:rPr lang="ru-RU" sz="1300" dirty="0" smtClean="0">
                          <a:effectLst/>
                          <a:latin typeface="+mn-lt"/>
                        </a:rPr>
                        <a:t>значение (%)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</a:rPr>
                        <a:t>Лидеры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587644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+mn-lt"/>
                          <a:ea typeface="Calibri"/>
                          <a:cs typeface="Calibri"/>
                        </a:rPr>
                        <a:t>7. Участие в наставничестве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15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г. Искитим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г. Новосибирск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Маслянинский район</a:t>
                      </a:r>
                    </a:p>
                  </a:txBody>
                  <a:tcPr marL="68580" marR="68580" marT="0" marB="0"/>
                </a:tc>
              </a:tr>
              <a:tr h="1175288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+mn-lt"/>
                          <a:ea typeface="Calibri"/>
                          <a:cs typeface="Calibri"/>
                        </a:rPr>
                        <a:t>8. Участие в диагностике профессиональных дефицитов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42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Купинский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Куйбышевский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Мошковский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Новосибирский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р.п</a:t>
                      </a: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. Кольцово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Северный район</a:t>
                      </a:r>
                    </a:p>
                  </a:txBody>
                  <a:tcPr marL="68580" marR="68580" marT="0" marB="0"/>
                </a:tc>
              </a:tr>
              <a:tr h="509595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+mn-lt"/>
                          <a:ea typeface="Calibri"/>
                          <a:cs typeface="Calibri"/>
                        </a:rPr>
                        <a:t>9. Повышение квалификации на курирующей ММО кафедре НИПКиПРО (курс ПК, стажировка)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16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Мошковский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Новосибирский район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618877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300" b="0" dirty="0">
                          <a:effectLst/>
                          <a:latin typeface="+mn-lt"/>
                          <a:ea typeface="Calibri"/>
                          <a:cs typeface="Calibri"/>
                        </a:rPr>
                        <a:t>10. Участие в конкурсах профессионального мастерства, педагогических олимпиадах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46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Коченевский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Мошковский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р.п</a:t>
                      </a: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. Кольцово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783525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300" b="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11. Участие в проведении диагностики финансовой грамотности у воспитанников старшего дошкольного возраста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15</a:t>
                      </a:r>
                      <a:endParaRPr lang="ru-RU" sz="13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Коченевский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Куйбышевский район</a:t>
                      </a:r>
                    </a:p>
                    <a:p>
                      <a:pPr indent="0" algn="just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/>
                          <a:cs typeface="Calibri"/>
                        </a:rPr>
                        <a:t>Маслянинский район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2269"/>
            <a:ext cx="969434" cy="66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569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D034F0-88B4-453F-B557-5E0BFA3E1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694" y="115972"/>
            <a:ext cx="7886700" cy="58357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3399"/>
                </a:solidFill>
              </a:rPr>
              <a:t>Анализ работы ММО в 2022</a:t>
            </a:r>
            <a:r>
              <a:rPr lang="en-US" sz="2400" b="1" dirty="0">
                <a:solidFill>
                  <a:srgbClr val="003399"/>
                </a:solidFill>
              </a:rPr>
              <a:t>/</a:t>
            </a:r>
            <a:r>
              <a:rPr lang="ru-RU" sz="2400" b="1" dirty="0">
                <a:solidFill>
                  <a:srgbClr val="003399"/>
                </a:solidFill>
              </a:rPr>
              <a:t>2023 учебном году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84031303"/>
              </p:ext>
            </p:extLst>
          </p:nvPr>
        </p:nvGraphicFramePr>
        <p:xfrm>
          <a:off x="251520" y="855663"/>
          <a:ext cx="8712968" cy="4092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2269"/>
            <a:ext cx="969434" cy="66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560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D034F0-88B4-453F-B557-5E0BFA3E1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694" y="115972"/>
            <a:ext cx="7886700" cy="58357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003399"/>
                </a:solidFill>
              </a:rPr>
              <a:t>Анализ работы ММО в 2022</a:t>
            </a:r>
            <a:r>
              <a:rPr lang="en-US" sz="2000" b="1" dirty="0">
                <a:solidFill>
                  <a:srgbClr val="003399"/>
                </a:solidFill>
              </a:rPr>
              <a:t>/</a:t>
            </a:r>
            <a:r>
              <a:rPr lang="ru-RU" sz="2000" b="1" dirty="0">
                <a:solidFill>
                  <a:srgbClr val="003399"/>
                </a:solidFill>
              </a:rPr>
              <a:t>2023 учебном году</a:t>
            </a:r>
            <a:endParaRPr lang="ru-RU" sz="2200" b="1" dirty="0">
              <a:solidFill>
                <a:srgbClr val="003399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959357175"/>
              </p:ext>
            </p:extLst>
          </p:nvPr>
        </p:nvGraphicFramePr>
        <p:xfrm>
          <a:off x="755576" y="771550"/>
          <a:ext cx="8388424" cy="437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2269"/>
            <a:ext cx="969434" cy="66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33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D034F0-88B4-453F-B557-5E0BFA3E1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694" y="115972"/>
            <a:ext cx="7886700" cy="58357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3399"/>
                </a:solidFill>
              </a:rPr>
              <a:t>Анализ работы ММО в 2022</a:t>
            </a:r>
            <a:r>
              <a:rPr lang="en-US" sz="2400" b="1" dirty="0">
                <a:solidFill>
                  <a:srgbClr val="003399"/>
                </a:solidFill>
              </a:rPr>
              <a:t>/</a:t>
            </a:r>
            <a:r>
              <a:rPr lang="ru-RU" sz="2400" b="1" dirty="0">
                <a:solidFill>
                  <a:srgbClr val="003399"/>
                </a:solidFill>
              </a:rPr>
              <a:t>2023 учебном году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13839950"/>
              </p:ext>
            </p:extLst>
          </p:nvPr>
        </p:nvGraphicFramePr>
        <p:xfrm>
          <a:off x="592221" y="843558"/>
          <a:ext cx="8496944" cy="4299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2269"/>
            <a:ext cx="969434" cy="66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857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D034F0-88B4-453F-B557-5E0BFA3E1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694" y="115972"/>
            <a:ext cx="7886700" cy="583573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3399"/>
                </a:solidFill>
              </a:rPr>
              <a:t>Анализ работы ММО в 2022</a:t>
            </a:r>
            <a:r>
              <a:rPr lang="en-US" sz="2400" b="1" dirty="0">
                <a:solidFill>
                  <a:srgbClr val="003399"/>
                </a:solidFill>
              </a:rPr>
              <a:t>/</a:t>
            </a:r>
            <a:r>
              <a:rPr lang="ru-RU" sz="2400" b="1" dirty="0">
                <a:solidFill>
                  <a:srgbClr val="003399"/>
                </a:solidFill>
              </a:rPr>
              <a:t>2023 учебном году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699545"/>
            <a:ext cx="8640960" cy="4324261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indent="450215" algn="just">
              <a:spcAft>
                <a:spcPts val="600"/>
              </a:spcAft>
            </a:pPr>
            <a:r>
              <a:rPr lang="ru-RU" sz="1600" b="1" dirty="0">
                <a:solidFill>
                  <a:srgbClr val="002060"/>
                </a:solidFill>
                <a:ea typeface="Calibri"/>
                <a:cs typeface="Calibri"/>
              </a:rPr>
              <a:t>Достижения :</a:t>
            </a:r>
          </a:p>
          <a:p>
            <a:pPr marL="342900" indent="-342900" algn="just">
              <a:spcAft>
                <a:spcPts val="600"/>
              </a:spcAft>
              <a:buSzPts val="1200"/>
              <a:buFont typeface="Courier New" panose="02070309020205020404" pitchFamily="49" charset="0"/>
              <a:buChar char="o"/>
            </a:pPr>
            <a:r>
              <a:rPr lang="ru-RU" sz="1600" dirty="0">
                <a:solidFill>
                  <a:srgbClr val="002060"/>
                </a:solidFill>
                <a:ea typeface="Calibri"/>
                <a:cs typeface="Calibri"/>
              </a:rPr>
              <a:t>Удалось согласовать стратегические ориентиры деятельности ММО на региональном и муниципальном уровнях.</a:t>
            </a:r>
          </a:p>
          <a:p>
            <a:pPr marL="342900" indent="-342900" algn="just">
              <a:spcAft>
                <a:spcPts val="600"/>
              </a:spcAft>
              <a:buSzPts val="1200"/>
              <a:buFont typeface="Courier New" panose="02070309020205020404" pitchFamily="49" charset="0"/>
              <a:buChar char="o"/>
            </a:pPr>
            <a:r>
              <a:rPr lang="ru-RU" sz="1600" dirty="0">
                <a:solidFill>
                  <a:srgbClr val="002060"/>
                </a:solidFill>
                <a:ea typeface="Calibri"/>
                <a:cs typeface="Calibri"/>
              </a:rPr>
              <a:t>Планы работы ММО были выполнены полностью в подавляющем числе муниципалитетов.</a:t>
            </a:r>
          </a:p>
          <a:p>
            <a:pPr marL="342900" indent="-342900" algn="just">
              <a:spcAft>
                <a:spcPts val="600"/>
              </a:spcAft>
              <a:buSzPts val="1200"/>
              <a:buFont typeface="Courier New" panose="02070309020205020404" pitchFamily="49" charset="0"/>
              <a:buChar char="o"/>
            </a:pPr>
            <a:r>
              <a:rPr lang="ru-RU" sz="1600" dirty="0">
                <a:solidFill>
                  <a:srgbClr val="002060"/>
                </a:solidFill>
                <a:ea typeface="Calibri"/>
                <a:cs typeface="Calibri"/>
              </a:rPr>
              <a:t>Используются разнообразные формы организации работы ММО, заседания носят практико-ориентированный характер, членам ММО оказывается адресная методическая помощь.</a:t>
            </a:r>
          </a:p>
          <a:p>
            <a:pPr marL="342900" indent="-342900" algn="just">
              <a:spcAft>
                <a:spcPts val="600"/>
              </a:spcAft>
              <a:buSzPts val="1200"/>
              <a:buFont typeface="Courier New" panose="02070309020205020404" pitchFamily="49" charset="0"/>
              <a:buChar char="o"/>
            </a:pPr>
            <a:r>
              <a:rPr lang="ru-RU" sz="1600" dirty="0">
                <a:solidFill>
                  <a:srgbClr val="002060"/>
                </a:solidFill>
                <a:ea typeface="Calibri"/>
                <a:cs typeface="Calibri"/>
              </a:rPr>
              <a:t>Продолжается обогащение банков нормативных документов и методических материалов.</a:t>
            </a:r>
          </a:p>
          <a:p>
            <a:pPr marL="342900" indent="-342900" algn="just">
              <a:spcAft>
                <a:spcPts val="600"/>
              </a:spcAft>
              <a:buSzPts val="1200"/>
              <a:buFont typeface="Courier New" panose="02070309020205020404" pitchFamily="49" charset="0"/>
              <a:buChar char="o"/>
            </a:pPr>
            <a:r>
              <a:rPr lang="ru-RU" sz="1600" dirty="0">
                <a:solidFill>
                  <a:srgbClr val="002060"/>
                </a:solidFill>
                <a:ea typeface="Calibri"/>
                <a:cs typeface="Calibri"/>
              </a:rPr>
              <a:t>Повысилось число педагогов, осуществляющих трансляцию профессионального опыта на муниципальном уровне.</a:t>
            </a:r>
          </a:p>
          <a:p>
            <a:pPr marL="342900" indent="-342900" algn="just">
              <a:spcAft>
                <a:spcPts val="600"/>
              </a:spcAft>
              <a:buSzPts val="1200"/>
              <a:buFont typeface="Courier New" panose="02070309020205020404" pitchFamily="49" charset="0"/>
              <a:buChar char="o"/>
            </a:pPr>
            <a:r>
              <a:rPr lang="ru-RU" sz="1600" dirty="0">
                <a:solidFill>
                  <a:srgbClr val="002060"/>
                </a:solidFill>
                <a:ea typeface="Calibri"/>
                <a:cs typeface="Calibri"/>
              </a:rPr>
              <a:t>Продолжается внедрение новых форматов работы ММО, в </a:t>
            </a:r>
            <a:r>
              <a:rPr lang="ru-RU" sz="1600" dirty="0" err="1">
                <a:solidFill>
                  <a:srgbClr val="002060"/>
                </a:solidFill>
                <a:ea typeface="Calibri"/>
                <a:cs typeface="Calibri"/>
              </a:rPr>
              <a:t>т.ч</a:t>
            </a:r>
            <a:r>
              <a:rPr lang="ru-RU" sz="1600" dirty="0">
                <a:solidFill>
                  <a:srgbClr val="002060"/>
                </a:solidFill>
                <a:ea typeface="Calibri"/>
                <a:cs typeface="Calibri"/>
              </a:rPr>
              <a:t>. дистанционных.</a:t>
            </a:r>
          </a:p>
          <a:p>
            <a:pPr marL="342900" indent="-342900" algn="just">
              <a:spcAft>
                <a:spcPts val="600"/>
              </a:spcAft>
              <a:buSzPts val="1200"/>
              <a:buFont typeface="Courier New" panose="02070309020205020404" pitchFamily="49" charset="0"/>
              <a:buChar char="o"/>
            </a:pPr>
            <a:r>
              <a:rPr lang="ru-RU" sz="1600" dirty="0">
                <a:solidFill>
                  <a:srgbClr val="002060"/>
                </a:solidFill>
                <a:ea typeface="Calibri"/>
                <a:cs typeface="Calibri"/>
              </a:rPr>
              <a:t>Горизонтальное взаимодействие способствовало внедрению современных методик, технологий, приёмов обучения и воспитания дошкольников.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2269"/>
            <a:ext cx="969434" cy="66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459454"/>
      </p:ext>
    </p:extLst>
  </p:cSld>
  <p:clrMapOvr>
    <a:masterClrMapping/>
  </p:clrMapOvr>
</p:sld>
</file>

<file path=ppt/theme/theme1.xml><?xml version="1.0" encoding="utf-8"?>
<a:theme xmlns:a="http://schemas.openxmlformats.org/drawingml/2006/main" name="5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768</Words>
  <Application>Microsoft Office PowerPoint</Application>
  <PresentationFormat>Экран (16:9)</PresentationFormat>
  <Paragraphs>120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5_Тема Office</vt:lpstr>
      <vt:lpstr>2_Тема Office</vt:lpstr>
      <vt:lpstr>Анализ результатов деятельности ММО педагогов ДОО и эффективности обратной связи с руководителями ММО. Перспективы взаимодействия        </vt:lpstr>
      <vt:lpstr>Анализ работы ММО в 2022/2023 учебном году</vt:lpstr>
      <vt:lpstr>Анализ работы ММО в 2022/2023 учебном году</vt:lpstr>
      <vt:lpstr>Анализ работы ММО в 2022/2023 учебном году</vt:lpstr>
      <vt:lpstr>Анализ работы ММО в 2022/2023 учебном году</vt:lpstr>
      <vt:lpstr>Анализ работы ММО в 2022/2023 учебном году</vt:lpstr>
      <vt:lpstr>Анализ работы ММО в 2022/2023 учебном году</vt:lpstr>
      <vt:lpstr>Анализ работы ММО в 2022/2023 учебном году</vt:lpstr>
      <vt:lpstr>Анализ работы ММО в 2022/2023 учебном году</vt:lpstr>
      <vt:lpstr>Презентация PowerPoint</vt:lpstr>
      <vt:lpstr>Перспективы научно-методического сопровождения деятельности ММО педагогов ДОО в 2023/2024 учебном году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деятельности ММО педагогов ДОО и эффективности обратной связи с руководителями ММО</dc:title>
  <dc:creator>Oxana Chechulina</dc:creator>
  <cp:lastModifiedBy>Oxana Chechulina</cp:lastModifiedBy>
  <cp:revision>5</cp:revision>
  <dcterms:created xsi:type="dcterms:W3CDTF">2023-07-18T03:56:23Z</dcterms:created>
  <dcterms:modified xsi:type="dcterms:W3CDTF">2023-08-21T11:08:37Z</dcterms:modified>
</cp:coreProperties>
</file>