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3" r:id="rId6"/>
    <p:sldId id="279" r:id="rId7"/>
    <p:sldId id="280" r:id="rId8"/>
    <p:sldId id="281" r:id="rId9"/>
    <p:sldId id="282" r:id="rId10"/>
    <p:sldId id="283" r:id="rId11"/>
    <p:sldId id="264" r:id="rId12"/>
    <p:sldId id="265" r:id="rId13"/>
    <p:sldId id="284" r:id="rId14"/>
    <p:sldId id="266" r:id="rId15"/>
    <p:sldId id="285" r:id="rId16"/>
    <p:sldId id="267" r:id="rId17"/>
    <p:sldId id="286" r:id="rId18"/>
    <p:sldId id="268" r:id="rId19"/>
    <p:sldId id="287" r:id="rId20"/>
    <p:sldId id="288" r:id="rId21"/>
    <p:sldId id="269" r:id="rId22"/>
    <p:sldId id="270" r:id="rId23"/>
    <p:sldId id="289" r:id="rId24"/>
    <p:sldId id="271" r:id="rId25"/>
    <p:sldId id="290" r:id="rId26"/>
    <p:sldId id="272" r:id="rId27"/>
    <p:sldId id="291" r:id="rId28"/>
    <p:sldId id="273" r:id="rId29"/>
    <p:sldId id="292" r:id="rId30"/>
    <p:sldId id="293" r:id="rId31"/>
    <p:sldId id="277" r:id="rId32"/>
    <p:sldId id="294" r:id="rId33"/>
    <p:sldId id="295" r:id="rId34"/>
    <p:sldId id="296" r:id="rId35"/>
    <p:sldId id="297" r:id="rId36"/>
    <p:sldId id="278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12.xml"/><Relationship Id="rId7" Type="http://schemas.openxmlformats.org/officeDocument/2006/relationships/slide" Target="slide20.xml"/><Relationship Id="rId2" Type="http://schemas.openxmlformats.org/officeDocument/2006/relationships/slide" Target="slide3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11" Type="http://schemas.openxmlformats.org/officeDocument/2006/relationships/slide" Target="slide28.xml"/><Relationship Id="rId5" Type="http://schemas.openxmlformats.org/officeDocument/2006/relationships/slide" Target="slide16.xml"/><Relationship Id="rId10" Type="http://schemas.openxmlformats.org/officeDocument/2006/relationships/slide" Target="slide26.xml"/><Relationship Id="rId4" Type="http://schemas.openxmlformats.org/officeDocument/2006/relationships/slide" Target="slide14.xml"/><Relationship Id="rId9" Type="http://schemas.openxmlformats.org/officeDocument/2006/relationships/slide" Target="slide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700808"/>
            <a:ext cx="7344816" cy="3096344"/>
          </a:xfrm>
          <a:ln w="28575">
            <a:solidFill>
              <a:srgbClr val="00B0F0"/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Мастер-класс 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Методическое сопровождение формирования предпосылок </a:t>
            </a:r>
            <a:r>
              <a:rPr lang="ru-RU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естественно - научной </a:t>
            </a:r>
            <a:r>
              <a:rPr lang="ru-RU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математической грамотности детей дошкольного возраста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11760" y="5157192"/>
            <a:ext cx="57606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Старший воспитатель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МБДОУ-детский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сад «Елочка»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Новосибирского района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Матюхина Елена Александровна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32656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XXVI съезд  работников образования Новосибирской области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56207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11560" y="2060847"/>
          <a:ext cx="7632848" cy="3600401"/>
        </p:xfrm>
        <a:graphic>
          <a:graphicData uri="http://schemas.openxmlformats.org/drawingml/2006/table">
            <a:tbl>
              <a:tblPr/>
              <a:tblGrid>
                <a:gridCol w="2913230"/>
                <a:gridCol w="4719618"/>
              </a:tblGrid>
              <a:tr h="1016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57250" algn="l"/>
                        </a:tabLst>
                      </a:pPr>
                      <a:endParaRPr lang="ru-RU" sz="16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857250" algn="l"/>
                        </a:tabLs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ЧТО Я УЗНАЛ</a:t>
                      </a:r>
                      <a:endParaRPr lang="ru-RU" sz="16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857250" algn="l"/>
                        </a:tabLst>
                      </a:pPr>
                      <a:endParaRPr lang="ru-RU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65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57250" algn="l"/>
                        </a:tabLst>
                      </a:pPr>
                      <a:endParaRPr lang="ru-RU" sz="16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857250" algn="l"/>
                        </a:tabLs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ЧТО ПРИМЕНЮ</a:t>
                      </a:r>
                      <a:endParaRPr lang="ru-RU" sz="16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857250" algn="l"/>
                        </a:tabLst>
                      </a:pPr>
                      <a:endParaRPr lang="ru-RU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72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57250" algn="l"/>
                        </a:tabLst>
                      </a:pPr>
                      <a:endParaRPr lang="ru-RU" sz="16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857250" algn="l"/>
                        </a:tabLs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ЧТО ОСТАЛОСЬ</a:t>
                      </a:r>
                      <a:endParaRPr lang="ru-RU" sz="16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857250" algn="l"/>
                        </a:tabLs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НЕПОНЯТНЫМ</a:t>
                      </a:r>
                      <a:endParaRPr lang="ru-RU" sz="16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857250" algn="l"/>
                        </a:tabLst>
                      </a:pPr>
                      <a:endParaRPr lang="ru-RU" sz="13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1633" marR="616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395536" y="1175846"/>
            <a:ext cx="8352928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72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Уважаемый участник! Мы рады, что вы посетили данное мероприятие. Заполните, пожалуйста, данную таблицу. Нам важно Ваше мнение!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725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право 5">
            <a:hlinkClick r:id="rId2" action="ppaction://hlinksldjump"/>
          </p:cNvPr>
          <p:cNvSpPr/>
          <p:nvPr/>
        </p:nvSpPr>
        <p:spPr>
          <a:xfrm>
            <a:off x="6876256" y="6021288"/>
            <a:ext cx="1944216" cy="6926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C00000"/>
                </a:solidFill>
              </a:rPr>
              <a:t>1 раунд «Верно-неверно»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476672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актуализировать знания педагогов (ФГОС ДО, ФОП ДО, закон «Об образовании в Российской Федерации», другие нормативные документы)  по теме ММО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11560" y="1397001"/>
          <a:ext cx="7776864" cy="46242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92288"/>
                <a:gridCol w="2592288"/>
                <a:gridCol w="2592288"/>
              </a:tblGrid>
              <a:tr h="1541429"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hlinkClick r:id="rId3" action="ppaction://hlinksldjump"/>
                        </a:rPr>
                        <a:t>1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hlinkClick r:id="rId4" action="ppaction://hlinksldjump"/>
                        </a:rPr>
                        <a:t>2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hlinkClick r:id="rId5" action="ppaction://hlinksldjump"/>
                        </a:rPr>
                        <a:t>3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1429"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hlinkClick r:id="rId6" action="ppaction://hlinksldjump"/>
                        </a:rPr>
                        <a:t>4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hlinkClick r:id="rId7" action="ppaction://hlinksldjump"/>
                        </a:rPr>
                        <a:t>5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hlinkClick r:id="rId8" action="ppaction://hlinksldjump"/>
                        </a:rPr>
                        <a:t>6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41429"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hlinkClick r:id="rId9" action="ppaction://hlinksldjump"/>
                        </a:rPr>
                        <a:t>7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hlinkClick r:id="rId10" action="ppaction://hlinksldjump"/>
                        </a:rPr>
                        <a:t>8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hlinkClick r:id="rId11" action="ppaction://hlinksldjump"/>
                        </a:rPr>
                        <a:t>9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7"/>
            <a:ext cx="8229600" cy="259228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Для формирования естественно ‑ научной грамотности дошкольникам достаточно заучить названия животных и растений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24328" y="5733256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7"/>
            <a:ext cx="8229600" cy="2592289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ВЕРНО</a:t>
            </a:r>
          </a:p>
          <a:p>
            <a:pPr algn="ctr">
              <a:buNone/>
            </a:pPr>
            <a:r>
              <a:rPr lang="ru-RU" sz="3600" dirty="0" smtClean="0"/>
              <a:t>Запоминание терминов не формирует научного мышления. Важны действия: наблюдение, сравнение, постановка простых вопросов «почему?», «что будет, если…?». В практике это реализуют через мини‑исследования и </a:t>
            </a:r>
            <a:r>
              <a:rPr lang="ru-RU" sz="3600" dirty="0" err="1" smtClean="0"/>
              <a:t>ТРИЗ‑вопросы</a:t>
            </a:r>
            <a:r>
              <a:rPr lang="ru-RU" sz="3600" dirty="0" smtClean="0"/>
              <a:t>.</a:t>
            </a:r>
            <a:endParaRPr lang="ru-RU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24328" y="5733256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496855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Экспериментирование в ДОУ допустимо только с безопасными и простыми материалами (вода, песок, бумага).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96336" y="5805264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9"/>
            <a:ext cx="8229600" cy="496855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ВЕРНО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Безопасность — приоритет. При этом «простые» материалы дают богатый научный опыт: свойства воды, сыпучесть песка, светопроницаемость бумаги. Важно заранее продумать алгоритм действий и правила безопасности.</a:t>
            </a: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96336" y="5805264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64096"/>
          </a:xfrm>
        </p:spPr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5"/>
            <a:ext cx="8363272" cy="47525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Если ребёнок ошибается в объяснении природного явления, нужно сразу дать правильный ответ, чтобы не закреплять заблуждение.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668344" y="5805264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64096"/>
          </a:xfrm>
        </p:spPr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5"/>
            <a:ext cx="8363272" cy="47525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ctr">
              <a:buNone/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ВЕРНО</a:t>
            </a: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668344" y="5805264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551837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/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Лучше использовать тактику «уточняющих вопросов»: «А как мы можем это проверить? Что можем понаблюдать?» Это развивает исследовательскую позицию. Можно предложить мини‑эксперимент или наблюдение.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  </a:t>
            </a:r>
          </a:p>
          <a:p>
            <a:pPr algn="just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Формирование </a:t>
            </a:r>
            <a:r>
              <a:rPr lang="ru-RU" b="1" dirty="0" err="1" smtClean="0">
                <a:solidFill>
                  <a:srgbClr val="FF0000"/>
                </a:solidFill>
              </a:rPr>
              <a:t>естественно‑научной</a:t>
            </a:r>
            <a:r>
              <a:rPr lang="ru-RU" b="1" dirty="0" smtClean="0">
                <a:solidFill>
                  <a:srgbClr val="FF0000"/>
                </a:solidFill>
              </a:rPr>
              <a:t> грамотности начинается только в старшей группе (5–7 лет).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380312" y="5805264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    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ВЕРНО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Предпосылки закладываются с раннего возраста: различение свойств предметов, действия с материалами, простые причинно‑следственные связи. В младшей группе это игры с водой и песком, в средней — наблюдения за ростом лука, в старшей — мини‑проекты.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380312" y="5805264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80044"/>
          </a:xfrm>
        </p:spPr>
        <p:txBody>
          <a:bodyPr>
            <a:spAutoFit/>
          </a:bodyPr>
          <a:lstStyle/>
          <a:p>
            <a:pPr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Тема ММО старших воспитателей: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«Методическое сопровождение формирования предпосылок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естественно-научной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грамотности у детей дошкольного возраста»</a:t>
            </a:r>
          </a:p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 Методического объединения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повысить уровень профессиональных компетенций старших воспитателей в организации работы ДОО по формированию предпосылок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естественно-научной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грамотности детей дошкольного возраста.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Форма проведения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педагогическое бюро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Использование ментальных карт (ИНТЕЛЛЕКТ-КАРТ) помогает детям структурировать представления о природе и устанавливать связи.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668344" y="5877272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ВЕРНО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Ментальные карты визуализируют категории (живая/неживая природа, части растения, этапы роста) и связи между ними. Это поддерживает формирование системного мышления и словарный запас</a:t>
            </a:r>
            <a:r>
              <a:rPr lang="ru-RU" dirty="0" smtClean="0"/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668344" y="5877272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133056"/>
          </a:xfrm>
        </p:spPr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Технология ТРИЗ полезна только для развития творчества, а не для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естественно‑научного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познания.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96336" y="5877272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133056"/>
          </a:xfrm>
        </p:spPr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ВЕРНО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ТРИЗ учит видеть противоречия, ресурсы, функции объектов — это база научного мышления. Пример: «Что хорошего и плохого в дожде?» или «Как растению выжить без воды?»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96336" y="5877272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85010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работе по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естественно‑научной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грамотности важно опираться на личный опыт ребёнка и его вопросы.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96336" y="5877272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85010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ВЕРНО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Опыт и вопросы ребёнка — точка входа в исследование. Например, «Почему лужа исчезает?» становится темой мини‑проекта с наблюдением и экспериментом.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96336" y="5877272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3200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96336" y="5877272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484785"/>
            <a:ext cx="712879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изучении погоды достаточно показывать картинки и называть явления.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3200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96336" y="5877272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484785"/>
            <a:ext cx="712879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ВЕРНО</a:t>
            </a:r>
          </a:p>
          <a:p>
            <a:pPr algn="ctr"/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2780928"/>
            <a:ext cx="71287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Эффективнее сочетать наблюдение на прогулке, фиксацию в календаре природы, простые измерения (например, «ветер сильный/слабый» по флажку), обсуждение причин («почему дует ветер?»).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850106"/>
          </a:xfrm>
        </p:spPr>
        <p:txBody>
          <a:bodyPr>
            <a:noAutofit/>
          </a:bodyPr>
          <a:lstStyle/>
          <a:p>
            <a:r>
              <a:rPr lang="ru-RU" sz="3200" dirty="0" smtClean="0"/>
              <a:t>9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52736"/>
            <a:ext cx="8363272" cy="547260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b="1" kern="0" dirty="0" smtClean="0">
              <a:solidFill>
                <a:srgbClr val="0070C0"/>
              </a:solidFill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  <a:defRPr/>
            </a:pPr>
            <a:endParaRPr lang="ru-RU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96336" y="5877272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1988841"/>
            <a:ext cx="502230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с конструкторами не связаны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естественно‑научной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грамотностью.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850106"/>
          </a:xfrm>
        </p:spPr>
        <p:txBody>
          <a:bodyPr>
            <a:noAutofit/>
          </a:bodyPr>
          <a:lstStyle/>
          <a:p>
            <a:r>
              <a:rPr lang="ru-RU" sz="3200" dirty="0" smtClean="0"/>
              <a:t>9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52736"/>
            <a:ext cx="8363272" cy="547260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b="1" kern="0" dirty="0" smtClean="0">
              <a:solidFill>
                <a:srgbClr val="0070C0"/>
              </a:solidFill>
              <a:latin typeface="Times New Roman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  <a:defRPr/>
            </a:pPr>
            <a:endParaRPr lang="ru-RU" dirty="0"/>
          </a:p>
        </p:txBody>
      </p:sp>
      <p:sp>
        <p:nvSpPr>
          <p:cNvPr id="4" name="Стрелка вправо 3">
            <a:hlinkClick r:id="rId2" action="ppaction://hlinksldjump"/>
          </p:cNvPr>
          <p:cNvSpPr/>
          <p:nvPr/>
        </p:nvSpPr>
        <p:spPr>
          <a:xfrm flipH="1">
            <a:off x="7596336" y="5877272"/>
            <a:ext cx="1224136" cy="844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484784"/>
            <a:ext cx="68407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ВЕРНО</a:t>
            </a:r>
          </a:p>
          <a:p>
            <a:pPr algn="ctr"/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Конструирование развивает пространственное мышление, понимание устойчивости, равновесия, простых механизмов — это инженерно‑научные предпосылки.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420888"/>
            <a:ext cx="8363272" cy="223224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200" b="1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0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Педагогическое бюро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— это форма методической работы с педагогами, которая предполагает организацию коллективной мыслительной деятельности, основанной на анализе ситуаций, самостоятельном поиске информации, построении логических цепочек и принятии взвешенных решений.</a:t>
            </a:r>
          </a:p>
          <a:p>
            <a:pPr algn="just">
              <a:buNone/>
            </a:pPr>
            <a:endParaRPr lang="ru-RU" sz="2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04664"/>
            <a:ext cx="8136904" cy="23083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None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БЮРО́,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неизм.;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ср.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[франц.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bureau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]. 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Название некоторых организаций, учреждений, отделов и т.п.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Конструкторское, справочное б. Б. пропусков. Б. находок. Б. погоды.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Руководящий коллегиальный орган некоторых общественных организаций.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Партийное бюро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/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Разг.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О заседании членов такого органа.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Обсудить на бюро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4581128"/>
            <a:ext cx="7416824" cy="2031325"/>
          </a:xfrm>
          <a:prstGeom prst="rect">
            <a:avLst/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ПРИМЕРЫ ОТДЕЛОВ ПЕДАГОГИЧЕСКОГО БЮРО</a:t>
            </a:r>
          </a:p>
          <a:p>
            <a:pPr algn="ctr">
              <a:buNone/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ОТДЕЛ «АНАЛИЗА И ПРОГНОЗИРОВАНИЯ»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ОТДЕЛ «ДИАГНОСТИКИ»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ОТДЕЛ «ПЛАНИРОВАНИЯ»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ОТДЕЛ «МЕТОДИЧЕСКОГО СОПРОВОЖДЕНИЯ»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ОТДЕЛ «УСЛОВИЙ И УЛЦЧШЕНИЯ СРЕДЫ»</a:t>
            </a:r>
            <a:endParaRPr lang="ru-RU" sz="2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Включение игровых элементов, динамических пауз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16832"/>
            <a:ext cx="8435280" cy="420933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Придумай маркировку для транспортировки отчета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Разгадывание ребусов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Составление загадок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Динамические паузы, подвижные игры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с творческим заданием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Рефлексия.  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15616" y="2924944"/>
            <a:ext cx="7571184" cy="3201219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Упражнение «Сильные стороны и зоны роста» помогает быстро изучить имеющиеся ресурсы и обозначить проблемные зоны.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404664"/>
            <a:ext cx="2314228" cy="23142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Рефлексия.  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15616" y="2924944"/>
            <a:ext cx="7571184" cy="3201219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Упражнение «Проблема за 60 секунд» направлено на развитие умения работать в команде 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404664"/>
            <a:ext cx="2314228" cy="23142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Рефлексия.  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15616" y="2924944"/>
            <a:ext cx="7571184" cy="3201219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Упражнение «Паспорт решений» можно использовать на любом МО воспитателей, музыкальных руководителей.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404664"/>
            <a:ext cx="2314228" cy="23142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Рефлексия.  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15616" y="2924944"/>
            <a:ext cx="7571184" cy="3201219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Упражнение «Педагогическая находка» позволяет организовать быстрый обмен опытом работы.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404664"/>
            <a:ext cx="2314228" cy="23142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Рефлексия.  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15616" y="2924944"/>
            <a:ext cx="7571184" cy="320121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Меня заинтересовала форма работы «Педагогическое бюро»! Подумаю, как можно использовать эту форму в своей деятельности!</a:t>
            </a:r>
          </a:p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404664"/>
            <a:ext cx="2314228" cy="23142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СПАСИБО ЗА ВНИМАНИЕ!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УДАЧИ И ТВОРЧЕСКИХ УСПЕХОВ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 В НОВОМ УЧЕБНОМ ГОДУ!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Особенности педагогического бюро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835696" y="980728"/>
            <a:ext cx="6933456" cy="51125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150000"/>
              </a:lnSpc>
              <a:buFont typeface="Wingdings" pitchFamily="2" charset="2"/>
              <a:buChar char="ü"/>
            </a:pPr>
            <a:endParaRPr lang="ru-RU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Включение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каждого педагога в процесс коллективной мыслительной деятельности. </a:t>
            </a:r>
          </a:p>
          <a:p>
            <a:pPr lvl="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Коллективное обсуждение и аргументация выводов.</a:t>
            </a:r>
            <a:r>
              <a:rPr lang="ru-RU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Использование интерактивных методов.</a:t>
            </a:r>
            <a:r>
              <a:rPr lang="ru-RU" sz="24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отделов строго регламентирована по времени</a:t>
            </a:r>
          </a:p>
          <a:p>
            <a:pPr lvl="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  – активные участники</a:t>
            </a:r>
          </a:p>
          <a:p>
            <a:pPr lvl="0" algn="ctr">
              <a:lnSpc>
                <a:spcPct val="150000"/>
              </a:lnSpc>
              <a:buFont typeface="Wingdings" pitchFamily="2" charset="2"/>
              <a:buChar char="ü"/>
            </a:pPr>
            <a:endParaRPr lang="ru-RU" dirty="0" smtClean="0"/>
          </a:p>
          <a:p>
            <a:pPr algn="ctr"/>
            <a:endParaRPr lang="ru-RU" sz="20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41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4" y="2636912"/>
            <a:ext cx="2061707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99412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Структура проведения ММО старших воспитателей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628800"/>
            <a:ext cx="8496944" cy="34163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Вступительное слово. Актуализация темы ММО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Объяснение правил игры. Распределение ролей, деление на команды. 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Деловая игра «Педагогическое бюро»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1 отдел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анализа и прогнозирования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2 отдел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планирования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3 отдел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распространения опыта работы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Рефлексия.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Подведение итогов работы ММО. Решение ММО.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56207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ОТДЕЛ АНАЛИЗА И ПРОГНОЗИРОВАНИЯ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980729"/>
            <a:ext cx="8568952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 indent="-457200"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№ 1 «Сильные стороны и стороны роста»</a:t>
            </a:r>
          </a:p>
          <a:p>
            <a:pPr marL="457200" lvl="0" indent="-45720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Педагогам предлагается назвать  1 вещь, которая получается лучше всего и 1вещь, которая мешает, не получается.</a:t>
            </a:r>
          </a:p>
          <a:p>
            <a:pPr marL="457200" lvl="0" indent="-45720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Ведущий записывает все высказывания в таблицу: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7504" y="2492896"/>
          <a:ext cx="9036496" cy="4325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6387"/>
                <a:gridCol w="4370109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СИЛЬНЫЕ СТОРОНЫ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ЗОНА РОСТА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1216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Хорошая материально-техническая база ( в группах есть разнообразное современное игровое оборудование, организованы уголки и т.п.);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Много курсов повышения квалификации по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естественно-научной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грамотности;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Педагоги активно изучают современные технологии (ТРИЗ,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Воскобович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СТЕМ и т.п.);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-Родители заинтересованы в развитии детей;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Педагоги активно делятся опытом работы (создана служба наставничества);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Сетевое взаимодействие с другими организациями ( планетарий, музей, организации ДОП) 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- Использовать приёмы работы и с детьми, где дети проявляют инициативу и самостоятельность;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В группе создать уголки, где дети смогут проявлять себя, своё творчество. Видны продукты детской деятельности;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Задействовать уличные площадки для формирования предпосылок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естественно-научной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грамотности;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Провести мероприятия, где родители активные участники образовательного процесса;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Привлечение образовательных организаций;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Изучить и внедрить современные технологии</a:t>
                      </a:r>
                    </a:p>
                    <a:p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56207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ОТДЕЛ АНАЛИЗА И ПРОГНОЗИРОВАНИЯ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980729"/>
            <a:ext cx="8568952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 indent="-457200"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№ 2 «ПРОБЛЕМА ЗА 60 СЕКУНД»</a:t>
            </a:r>
          </a:p>
          <a:p>
            <a:pPr marL="457200" lvl="0" indent="-457200"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Задание для педагогов : сформулировать проблему по теме ММО за 60 секунд</a:t>
            </a:r>
          </a:p>
        </p:txBody>
      </p:sp>
      <p:pic>
        <p:nvPicPr>
          <p:cNvPr id="34820" name="Picture 4" descr="Picture background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3645024"/>
            <a:ext cx="5098554" cy="2866919"/>
          </a:xfrm>
          <a:prstGeom prst="rect">
            <a:avLst/>
          </a:prstGeom>
          <a:noFill/>
        </p:spPr>
      </p:pic>
      <p:sp>
        <p:nvSpPr>
          <p:cNvPr id="7" name="Овальная выноска 6"/>
          <p:cNvSpPr/>
          <p:nvPr/>
        </p:nvSpPr>
        <p:spPr>
          <a:xfrm>
            <a:off x="3563888" y="2276872"/>
            <a:ext cx="5400600" cy="1908792"/>
          </a:xfrm>
          <a:prstGeom prst="wedgeEllipseCallout">
            <a:avLst>
              <a:gd name="adj1" fmla="val -39092"/>
              <a:gd name="adj2" fmla="val 5636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КАК….., ЧТОБЫ…..?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41805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ОТДЕЛ ПЛАНИРОВАНИЯ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764704"/>
            <a:ext cx="8568952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 indent="-457200"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 «ПАСПОРТ РЕШЕНИЯ»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Задание для педагогов: педагоги должны заполнить паспорт решения сформулированной ими проблемы.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528" y="1913652"/>
          <a:ext cx="8496944" cy="4872228"/>
        </p:xfrm>
        <a:graphic>
          <a:graphicData uri="http://schemas.openxmlformats.org/drawingml/2006/table">
            <a:tbl>
              <a:tblPr/>
              <a:tblGrid>
                <a:gridCol w="1296144"/>
                <a:gridCol w="7200800"/>
              </a:tblGrid>
              <a:tr h="161269">
                <a:tc gridSpan="2"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Паспорт решений</a:t>
                      </a:r>
                    </a:p>
                  </a:txBody>
                  <a:tcPr marL="25816" marR="258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6621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ПРОБЛЕМА</a:t>
                      </a:r>
                    </a:p>
                  </a:txBody>
                  <a:tcPr marL="25816" marR="258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Как оборудовать прогулочные площадки, чтобы поддержать интерес детей к математике во время прогулки?</a:t>
                      </a:r>
                    </a:p>
                  </a:txBody>
                  <a:tcPr marL="25816" marR="258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621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ЦЕЛЬ</a:t>
                      </a:r>
                    </a:p>
                  </a:txBody>
                  <a:tcPr marL="25816" marR="258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Создать условия для поддержки инициативы и самостоятельности  детей к математике во время прогулки.</a:t>
                      </a:r>
                    </a:p>
                  </a:txBody>
                  <a:tcPr marL="25816" marR="258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8030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РЕСУРСЫ</a:t>
                      </a:r>
                    </a:p>
                  </a:txBody>
                  <a:tcPr marL="25816" marR="258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Ресурсы ДОУ: покупка нового игрового оборудования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-Ресурсы педагогов: создание игровых ( интерактивных) зон своими руками; создание «говорящей среды» на уличных площадках; проведение тематических (математических) мероприятий с детьми, родителями на улице.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u="sng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Ресурсы </a:t>
                      </a:r>
                      <a:r>
                        <a:rPr lang="ru-RU" sz="1400" u="sng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родителей: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участие родителей в изготовлению игровых зон</a:t>
                      </a:r>
                    </a:p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Ресурсы социальных партнеров: проведение совместных мероприятий на улице.</a:t>
                      </a:r>
                    </a:p>
                  </a:txBody>
                  <a:tcPr marL="25816" marR="258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2677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ШАГИ</a:t>
                      </a:r>
                    </a:p>
                  </a:txBody>
                  <a:tcPr marL="25816" marR="258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Организовать рабочую группу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Провести семинар для педагогов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Создать «эскиз» обновления прогулочных площадок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Провести заседание Совета родителей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Провести мастер-класс для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педагогов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816" marR="258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923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ПРОДУКТ</a:t>
                      </a:r>
                    </a:p>
                  </a:txBody>
                  <a:tcPr marL="25816" marR="258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Обновление 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среды прогулочных площадок</a:t>
                      </a:r>
                    </a:p>
                  </a:txBody>
                  <a:tcPr marL="25816" marR="258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3290"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КРИТЕРИИ УСПЕХА</a:t>
                      </a:r>
                    </a:p>
                  </a:txBody>
                  <a:tcPr marL="25816" marR="258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Активность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педагогов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Вовлеченность родителей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Заинтересованность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руководителя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816" marR="258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56207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ОТДЕЛ РАСПРОСТРАНЕНИЯ ОПЫТА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980729"/>
            <a:ext cx="8568952" cy="12926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 indent="-457200"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УПРАЖНЕНИЕ «ПЕДАГОГИЧЕСКАЯ НАХОДКА»</a:t>
            </a:r>
          </a:p>
          <a:p>
            <a:pPr marL="457200" indent="-457200"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Задание для педагогов: Каждый педагог предлагает по 2-3 формы работы, записывает в таблицу. Далее группа выбирает 1-2  самую интересную, необычную форму работы и презентует ее.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899592" y="2852936"/>
          <a:ext cx="6984776" cy="3200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78186"/>
                <a:gridCol w="1806590"/>
              </a:tblGrid>
              <a:tr h="19784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МЕРОПРИЯТИЕ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ГОЛОС УЧАСТНИКА</a:t>
                      </a:r>
                      <a:endParaRPr lang="ru-RU" dirty="0"/>
                    </a:p>
                  </a:txBody>
                  <a:tcPr/>
                </a:tc>
              </a:tr>
              <a:tr h="197849">
                <a:tc>
                  <a:txBody>
                    <a:bodyPr/>
                    <a:lstStyle/>
                    <a:p>
                      <a:r>
                        <a:rPr lang="ru-RU" dirty="0" smtClean="0"/>
                        <a:t>День</a:t>
                      </a:r>
                      <a:r>
                        <a:rPr lang="ru-RU" baseline="0" dirty="0" smtClean="0"/>
                        <a:t> науки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849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Квест-игра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849">
                <a:tc>
                  <a:txBody>
                    <a:bodyPr/>
                    <a:lstStyle/>
                    <a:p>
                      <a:r>
                        <a:rPr lang="ru-RU" dirty="0" smtClean="0"/>
                        <a:t>Тематическая экскурсия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849">
                <a:tc>
                  <a:txBody>
                    <a:bodyPr/>
                    <a:lstStyle/>
                    <a:p>
                      <a:r>
                        <a:rPr lang="ru-RU" dirty="0" smtClean="0"/>
                        <a:t>Мастер-класс от родителей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97849">
                <a:tc>
                  <a:txBody>
                    <a:bodyPr/>
                    <a:lstStyle/>
                    <a:p>
                      <a:r>
                        <a:rPr lang="ru-RU" dirty="0" smtClean="0"/>
                        <a:t>Викторина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849">
                <a:tc>
                  <a:txBody>
                    <a:bodyPr/>
                    <a:lstStyle/>
                    <a:p>
                      <a:r>
                        <a:rPr lang="ru-RU" dirty="0" smtClean="0"/>
                        <a:t>Фестиваль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7849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Проект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686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4005064"/>
            <a:ext cx="1152128" cy="1152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3712</TotalTime>
  <Words>1143</Words>
  <Application>Microsoft Office PowerPoint</Application>
  <PresentationFormat>Экран (4:3)</PresentationFormat>
  <Paragraphs>230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 </vt:lpstr>
      <vt:lpstr>Слайд 2</vt:lpstr>
      <vt:lpstr>Слайд 3</vt:lpstr>
      <vt:lpstr>Особенности педагогического бюро</vt:lpstr>
      <vt:lpstr>Структура проведения ММО старших воспитателей</vt:lpstr>
      <vt:lpstr>ОТДЕЛ АНАЛИЗА И ПРОГНОЗИРОВАНИЯ</vt:lpstr>
      <vt:lpstr>ОТДЕЛ АНАЛИЗА И ПРОГНОЗИРОВАНИЯ</vt:lpstr>
      <vt:lpstr>ОТДЕЛ ПЛАНИРОВАНИЯ</vt:lpstr>
      <vt:lpstr>ОТДЕЛ РАСПРОСТРАНЕНИЯ ОПЫТА</vt:lpstr>
      <vt:lpstr>РЕФЛЕКСИЯ</vt:lpstr>
      <vt:lpstr>Слайд 11</vt:lpstr>
      <vt:lpstr>1</vt:lpstr>
      <vt:lpstr>1</vt:lpstr>
      <vt:lpstr>2</vt:lpstr>
      <vt:lpstr>2</vt:lpstr>
      <vt:lpstr>3</vt:lpstr>
      <vt:lpstr>3</vt:lpstr>
      <vt:lpstr>4</vt:lpstr>
      <vt:lpstr>4</vt:lpstr>
      <vt:lpstr>5</vt:lpstr>
      <vt:lpstr>5</vt:lpstr>
      <vt:lpstr>6</vt:lpstr>
      <vt:lpstr>6</vt:lpstr>
      <vt:lpstr>7</vt:lpstr>
      <vt:lpstr>7</vt:lpstr>
      <vt:lpstr>8</vt:lpstr>
      <vt:lpstr>8</vt:lpstr>
      <vt:lpstr>9</vt:lpstr>
      <vt:lpstr>9</vt:lpstr>
      <vt:lpstr>Включение игровых элементов, динамических пауз</vt:lpstr>
      <vt:lpstr>Рефлексия.   </vt:lpstr>
      <vt:lpstr>Рефлексия.   </vt:lpstr>
      <vt:lpstr>Рефлексия.   </vt:lpstr>
      <vt:lpstr>Рефлексия.   </vt:lpstr>
      <vt:lpstr>Рефлексия.   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РМО старших воспитателей Новосибирского района</dc:title>
  <dc:creator>Елена Матюхина</dc:creator>
  <cp:lastModifiedBy>PC</cp:lastModifiedBy>
  <cp:revision>94</cp:revision>
  <dcterms:created xsi:type="dcterms:W3CDTF">2023-11-19T13:40:47Z</dcterms:created>
  <dcterms:modified xsi:type="dcterms:W3CDTF">2026-08-23T16:03:13Z</dcterms:modified>
</cp:coreProperties>
</file>