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6" r:id="rId4"/>
    <p:sldId id="262" r:id="rId5"/>
    <p:sldId id="265" r:id="rId6"/>
    <p:sldId id="263" r:id="rId7"/>
    <p:sldId id="264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90" r:id="rId19"/>
    <p:sldId id="291" r:id="rId20"/>
    <p:sldId id="292" r:id="rId21"/>
    <p:sldId id="294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93" r:id="rId35"/>
    <p:sldId id="296" r:id="rId36"/>
    <p:sldId id="297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298" r:id="rId59"/>
    <p:sldId id="299" r:id="rId60"/>
    <p:sldId id="300" r:id="rId61"/>
    <p:sldId id="301" r:id="rId62"/>
    <p:sldId id="302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санова Мария Станиславовна" initials="РМС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99"/>
    <a:srgbClr val="0D1D58"/>
    <a:srgbClr val="00B050"/>
    <a:srgbClr val="33CCFF"/>
    <a:srgbClr val="FD1314"/>
    <a:srgbClr val="FED45E"/>
    <a:srgbClr val="147DAE"/>
    <a:srgbClr val="00DAE4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7T11:16:18.875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7T11:16:18.875" idx="2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73C396-25B5-44E9-BFC9-F2B98B9DEF07}" type="doc">
      <dgm:prSet loTypeId="urn:microsoft.com/office/officeart/2005/8/layout/arrow4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590DFD0-3E27-4442-B392-74251CBEB78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часть </a:t>
          </a:r>
        </a:p>
        <a:p>
          <a:pPr>
            <a:spcAft>
              <a:spcPts val="0"/>
            </a:spcAft>
          </a:pPr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(не менее 60 %)</a:t>
          </a:r>
          <a:endParaRPr lang="ru-RU" sz="18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898C3-5F5F-4898-845F-2DA3017ABACB}" type="parTrans" cxnId="{FEAD5AA2-68FC-41E5-9C28-6B6AEE349CF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CDA55-E1B6-4863-B28A-EEE31C849D51}" type="sibTrans" cxnId="{FEAD5AA2-68FC-41E5-9C28-6B6AEE349CF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3218A-9DE7-4072-A9AF-81C72C8268C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Вариативная часть </a:t>
          </a:r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(не более 40 %)</a:t>
          </a:r>
        </a:p>
      </dgm:t>
    </dgm:pt>
    <dgm:pt modelId="{BE23433C-84C0-4B47-B4BF-462894C2ECFA}" type="parTrans" cxnId="{98163BA2-FD77-4BDF-8B03-392A7B7B540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3A721-6AE7-4F29-A4AE-366F0C2C8E4C}" type="sibTrans" cxnId="{98163BA2-FD77-4BDF-8B03-392A7B7B540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DFBBE-3F7F-4701-B106-2D037C9DE773}" type="pres">
      <dgm:prSet presAssocID="{D873C396-25B5-44E9-BFC9-F2B98B9DEF0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2FC315-4AE9-456B-97A9-77DAAEDCF439}" type="pres">
      <dgm:prSet presAssocID="{0590DFD0-3E27-4442-B392-74251CBEB780}" presName="upArrow" presStyleLbl="node1" presStyleIdx="0" presStyleCnt="2" custScaleY="138989" custLinFactNeighborX="-167" custLinFactNeighborY="-3867"/>
      <dgm:spPr/>
    </dgm:pt>
    <dgm:pt modelId="{81830337-EB48-4B14-88C8-342E8C8BAC61}" type="pres">
      <dgm:prSet presAssocID="{0590DFD0-3E27-4442-B392-74251CBEB780}" presName="upArrowText" presStyleLbl="revTx" presStyleIdx="0" presStyleCnt="2" custScaleX="119070" custLinFactNeighborX="3685" custLinFactNeighborY="9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72885-DAF3-404C-B3F3-011350F8F339}" type="pres">
      <dgm:prSet presAssocID="{45B3218A-9DE7-4072-A9AF-81C72C8268CF}" presName="downArrow" presStyleLbl="node1" presStyleIdx="1" presStyleCnt="2"/>
      <dgm:spPr/>
    </dgm:pt>
    <dgm:pt modelId="{8D9F4E12-3005-41FC-913C-3E30EE9D0069}" type="pres">
      <dgm:prSet presAssocID="{45B3218A-9DE7-4072-A9AF-81C72C8268CF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3F4EAD-119B-4790-86FA-2355638877BE}" type="presOf" srcId="{45B3218A-9DE7-4072-A9AF-81C72C8268CF}" destId="{8D9F4E12-3005-41FC-913C-3E30EE9D0069}" srcOrd="0" destOrd="0" presId="urn:microsoft.com/office/officeart/2005/8/layout/arrow4"/>
    <dgm:cxn modelId="{FEAD5AA2-68FC-41E5-9C28-6B6AEE349CF8}" srcId="{D873C396-25B5-44E9-BFC9-F2B98B9DEF07}" destId="{0590DFD0-3E27-4442-B392-74251CBEB780}" srcOrd="0" destOrd="0" parTransId="{E3F898C3-5F5F-4898-845F-2DA3017ABACB}" sibTransId="{418CDA55-E1B6-4863-B28A-EEE31C849D51}"/>
    <dgm:cxn modelId="{3095E732-4F1F-4913-8C2A-A30669AC014A}" type="presOf" srcId="{D873C396-25B5-44E9-BFC9-F2B98B9DEF07}" destId="{791DFBBE-3F7F-4701-B106-2D037C9DE773}" srcOrd="0" destOrd="0" presId="urn:microsoft.com/office/officeart/2005/8/layout/arrow4"/>
    <dgm:cxn modelId="{29980C20-AFA5-4D37-9AC7-B827148EDCF3}" type="presOf" srcId="{0590DFD0-3E27-4442-B392-74251CBEB780}" destId="{81830337-EB48-4B14-88C8-342E8C8BAC61}" srcOrd="0" destOrd="0" presId="urn:microsoft.com/office/officeart/2005/8/layout/arrow4"/>
    <dgm:cxn modelId="{98163BA2-FD77-4BDF-8B03-392A7B7B5405}" srcId="{D873C396-25B5-44E9-BFC9-F2B98B9DEF07}" destId="{45B3218A-9DE7-4072-A9AF-81C72C8268CF}" srcOrd="1" destOrd="0" parTransId="{BE23433C-84C0-4B47-B4BF-462894C2ECFA}" sibTransId="{4093A721-6AE7-4F29-A4AE-366F0C2C8E4C}"/>
    <dgm:cxn modelId="{79B6FFAC-0082-4594-8FC4-FE95347429DE}" type="presParOf" srcId="{791DFBBE-3F7F-4701-B106-2D037C9DE773}" destId="{252FC315-4AE9-456B-97A9-77DAAEDCF439}" srcOrd="0" destOrd="0" presId="urn:microsoft.com/office/officeart/2005/8/layout/arrow4"/>
    <dgm:cxn modelId="{261D5578-82FC-4FE8-9352-641CD6ED5597}" type="presParOf" srcId="{791DFBBE-3F7F-4701-B106-2D037C9DE773}" destId="{81830337-EB48-4B14-88C8-342E8C8BAC61}" srcOrd="1" destOrd="0" presId="urn:microsoft.com/office/officeart/2005/8/layout/arrow4"/>
    <dgm:cxn modelId="{9F3F088D-E859-46F4-9979-E0414CB43E1B}" type="presParOf" srcId="{791DFBBE-3F7F-4701-B106-2D037C9DE773}" destId="{6B272885-DAF3-404C-B3F3-011350F8F339}" srcOrd="2" destOrd="0" presId="urn:microsoft.com/office/officeart/2005/8/layout/arrow4"/>
    <dgm:cxn modelId="{9E670CBB-017A-42EB-BFCD-A066DDEE201A}" type="presParOf" srcId="{791DFBBE-3F7F-4701-B106-2D037C9DE773}" destId="{8D9F4E12-3005-41FC-913C-3E30EE9D0069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3543EB-508E-4804-A632-C504C0430F5B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EB3848C-9C97-441B-B7EC-E14FEBA93DD9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Комплексные программы</a:t>
          </a:r>
          <a:endParaRPr lang="ru-RU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87B3D-2E7A-4283-82E6-5E0C65EE6F72}" type="parTrans" cxnId="{9A81D789-1428-4AAE-B30A-62C8F4A755CF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E08B1-0925-4C49-BEDC-C83C50422673}" type="sibTrans" cxnId="{9A81D789-1428-4AAE-B30A-62C8F4A755CF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A0E406-3F9C-4635-9E40-F0EA172C2FF9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 пособия</a:t>
          </a:r>
          <a:endParaRPr lang="ru-RU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4A2226-73F7-4D9D-9722-67B662EC945E}" type="parTrans" cxnId="{D01F9AF9-9DEE-4F76-B518-50AF9BB0B132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BFBC2C-D241-4D75-9165-75445E307DC9}" type="sibTrans" cxnId="{D01F9AF9-9DEE-4F76-B518-50AF9BB0B132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D9A5D5-4F2F-4C31-A52F-C66D9A77790A}">
      <dgm:prSet phldrT="[Текст]"/>
      <dgm:spPr/>
      <dgm:t>
        <a:bodyPr/>
        <a:lstStyle/>
        <a:p>
          <a:r>
            <a:rPr lang="ru-RU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Парциальные программы</a:t>
          </a:r>
          <a:endParaRPr lang="ru-RU" b="1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214A4-9D0F-4BE8-8EA4-A3D4CDFA1498}" type="parTrans" cxnId="{04FFB619-5118-4B25-9E87-218BDBB1FFC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E10645-752C-427C-B416-AF2787FC9C1C}" type="sibTrans" cxnId="{04FFB619-5118-4B25-9E87-218BDBB1FFC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5E5781-91B7-4521-963B-A63A69710BA8}">
      <dgm:prSet phldrT="[Текст]"/>
      <dgm:spPr/>
      <dgm:t>
        <a:bodyPr/>
        <a:lstStyle/>
        <a:p>
          <a:r>
            <a:rPr lang="ru-RU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Технологии, разработанные в ДОО</a:t>
          </a:r>
          <a:endParaRPr lang="ru-RU" b="1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7E839-629D-4D75-B174-4E9BFE72F94F}" type="parTrans" cxnId="{7EA970A3-88DE-4759-923C-110189DE64C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D4C93C-5D4B-4CC5-B655-E1A48BC9F814}" type="sibTrans" cxnId="{7EA970A3-88DE-4759-923C-110189DE64C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141385-F76C-4979-A848-804AD62CFFA7}">
      <dgm:prSet phldrT="[Текст]"/>
      <dgm:spPr/>
      <dgm:t>
        <a:bodyPr/>
        <a:lstStyle/>
        <a:p>
          <a:r>
            <a: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Линейки методических пособий</a:t>
          </a:r>
          <a:endParaRPr lang="ru-RU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C205A3-2485-408E-AAF8-7A98A55CFA27}" type="parTrans" cxnId="{45ABF9F7-703D-4A15-BAF5-9E46C9C04222}">
      <dgm:prSet/>
      <dgm:spPr/>
      <dgm:t>
        <a:bodyPr/>
        <a:lstStyle/>
        <a:p>
          <a:endParaRPr lang="ru-RU"/>
        </a:p>
      </dgm:t>
    </dgm:pt>
    <dgm:pt modelId="{9FA94460-E813-495D-BAFC-C0B05C43F724}" type="sibTrans" cxnId="{45ABF9F7-703D-4A15-BAF5-9E46C9C04222}">
      <dgm:prSet/>
      <dgm:spPr/>
      <dgm:t>
        <a:bodyPr/>
        <a:lstStyle/>
        <a:p>
          <a:endParaRPr lang="ru-RU"/>
        </a:p>
      </dgm:t>
    </dgm:pt>
    <dgm:pt modelId="{84AD562B-D1EE-47ED-8AA3-CB51293A657A}" type="pres">
      <dgm:prSet presAssocID="{963543EB-508E-4804-A632-C504C0430F5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1F595E-8A83-4C7D-9406-2E1D75FB1CCB}" type="pres">
      <dgm:prSet presAssocID="{BEB3848C-9C97-441B-B7EC-E14FEBA93DD9}" presName="circ1" presStyleLbl="vennNode1" presStyleIdx="0" presStyleCnt="5"/>
      <dgm:spPr/>
      <dgm:t>
        <a:bodyPr/>
        <a:lstStyle/>
        <a:p>
          <a:endParaRPr lang="ru-RU"/>
        </a:p>
      </dgm:t>
    </dgm:pt>
    <dgm:pt modelId="{60DF31DC-B58E-4C71-A1EC-6E0125EFAAEF}" type="pres">
      <dgm:prSet presAssocID="{BEB3848C-9C97-441B-B7EC-E14FEBA93DD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52BD5-F137-4C11-A88F-F2539CDE5A64}" type="pres">
      <dgm:prSet presAssocID="{FC141385-F76C-4979-A848-804AD62CFFA7}" presName="circ2" presStyleLbl="vennNode1" presStyleIdx="1" presStyleCnt="5"/>
      <dgm:spPr/>
    </dgm:pt>
    <dgm:pt modelId="{C6278188-D3B4-40B5-8118-B344B90D9630}" type="pres">
      <dgm:prSet presAssocID="{FC141385-F76C-4979-A848-804AD62CFFA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C0390-2A66-448B-A6AD-DD7C0D635640}" type="pres">
      <dgm:prSet presAssocID="{08A0E406-3F9C-4635-9E40-F0EA172C2FF9}" presName="circ3" presStyleLbl="vennNode1" presStyleIdx="2" presStyleCnt="5"/>
      <dgm:spPr/>
    </dgm:pt>
    <dgm:pt modelId="{9B331B1E-1DED-4D36-A88A-E7B83209F583}" type="pres">
      <dgm:prSet presAssocID="{08A0E406-3F9C-4635-9E40-F0EA172C2FF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D9098-1006-4E9A-9947-86150343926E}" type="pres">
      <dgm:prSet presAssocID="{78D9A5D5-4F2F-4C31-A52F-C66D9A77790A}" presName="circ4" presStyleLbl="vennNode1" presStyleIdx="3" presStyleCnt="5"/>
      <dgm:spPr/>
      <dgm:t>
        <a:bodyPr/>
        <a:lstStyle/>
        <a:p>
          <a:endParaRPr lang="ru-RU"/>
        </a:p>
      </dgm:t>
    </dgm:pt>
    <dgm:pt modelId="{953542A4-C6EB-42E7-9CB8-B7605F32FCA6}" type="pres">
      <dgm:prSet presAssocID="{78D9A5D5-4F2F-4C31-A52F-C66D9A77790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8BED1-A00C-43C6-9234-07B4419BF1AD}" type="pres">
      <dgm:prSet presAssocID="{065E5781-91B7-4521-963B-A63A69710BA8}" presName="circ5" presStyleLbl="vennNode1" presStyleIdx="4" presStyleCnt="5"/>
      <dgm:spPr/>
    </dgm:pt>
    <dgm:pt modelId="{D39F7638-A329-42F7-90A0-AB73234ECF6F}" type="pres">
      <dgm:prSet presAssocID="{065E5781-91B7-4521-963B-A63A69710BA8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8CE841-E2BB-4AC3-8961-F03F0321C138}" type="presOf" srcId="{78D9A5D5-4F2F-4C31-A52F-C66D9A77790A}" destId="{953542A4-C6EB-42E7-9CB8-B7605F32FCA6}" srcOrd="0" destOrd="0" presId="urn:microsoft.com/office/officeart/2005/8/layout/venn1"/>
    <dgm:cxn modelId="{E45027CF-651F-4A14-B8E0-AA8A39CF059D}" type="presOf" srcId="{08A0E406-3F9C-4635-9E40-F0EA172C2FF9}" destId="{9B331B1E-1DED-4D36-A88A-E7B83209F583}" srcOrd="0" destOrd="0" presId="urn:microsoft.com/office/officeart/2005/8/layout/venn1"/>
    <dgm:cxn modelId="{04FFB619-5118-4B25-9E87-218BDBB1FFCC}" srcId="{963543EB-508E-4804-A632-C504C0430F5B}" destId="{78D9A5D5-4F2F-4C31-A52F-C66D9A77790A}" srcOrd="3" destOrd="0" parTransId="{A25214A4-9D0F-4BE8-8EA4-A3D4CDFA1498}" sibTransId="{B6E10645-752C-427C-B416-AF2787FC9C1C}"/>
    <dgm:cxn modelId="{45ABF9F7-703D-4A15-BAF5-9E46C9C04222}" srcId="{963543EB-508E-4804-A632-C504C0430F5B}" destId="{FC141385-F76C-4979-A848-804AD62CFFA7}" srcOrd="1" destOrd="0" parTransId="{24C205A3-2485-408E-AAF8-7A98A55CFA27}" sibTransId="{9FA94460-E813-495D-BAFC-C0B05C43F724}"/>
    <dgm:cxn modelId="{21C3894F-9E88-4172-B725-E09C22ACAE21}" type="presOf" srcId="{FC141385-F76C-4979-A848-804AD62CFFA7}" destId="{C6278188-D3B4-40B5-8118-B344B90D9630}" srcOrd="0" destOrd="0" presId="urn:microsoft.com/office/officeart/2005/8/layout/venn1"/>
    <dgm:cxn modelId="{9A81D789-1428-4AAE-B30A-62C8F4A755CF}" srcId="{963543EB-508E-4804-A632-C504C0430F5B}" destId="{BEB3848C-9C97-441B-B7EC-E14FEBA93DD9}" srcOrd="0" destOrd="0" parTransId="{89A87B3D-2E7A-4283-82E6-5E0C65EE6F72}" sibTransId="{1AAE08B1-0925-4C49-BEDC-C83C50422673}"/>
    <dgm:cxn modelId="{D01F9AF9-9DEE-4F76-B518-50AF9BB0B132}" srcId="{963543EB-508E-4804-A632-C504C0430F5B}" destId="{08A0E406-3F9C-4635-9E40-F0EA172C2FF9}" srcOrd="2" destOrd="0" parTransId="{AE4A2226-73F7-4D9D-9722-67B662EC945E}" sibTransId="{78BFBC2C-D241-4D75-9165-75445E307DC9}"/>
    <dgm:cxn modelId="{7EA970A3-88DE-4759-923C-110189DE64C6}" srcId="{963543EB-508E-4804-A632-C504C0430F5B}" destId="{065E5781-91B7-4521-963B-A63A69710BA8}" srcOrd="4" destOrd="0" parTransId="{5F87E839-629D-4D75-B174-4E9BFE72F94F}" sibTransId="{5CD4C93C-5D4B-4CC5-B655-E1A48BC9F814}"/>
    <dgm:cxn modelId="{D35DD96F-1296-4034-8DDD-CCD3A55DFA3E}" type="presOf" srcId="{065E5781-91B7-4521-963B-A63A69710BA8}" destId="{D39F7638-A329-42F7-90A0-AB73234ECF6F}" srcOrd="0" destOrd="0" presId="urn:microsoft.com/office/officeart/2005/8/layout/venn1"/>
    <dgm:cxn modelId="{F9FF8548-33BE-48BB-B5BB-EC74F2764F70}" type="presOf" srcId="{963543EB-508E-4804-A632-C504C0430F5B}" destId="{84AD562B-D1EE-47ED-8AA3-CB51293A657A}" srcOrd="0" destOrd="0" presId="urn:microsoft.com/office/officeart/2005/8/layout/venn1"/>
    <dgm:cxn modelId="{D45C475D-068A-4331-A5C8-CEC3B17E21EF}" type="presOf" srcId="{BEB3848C-9C97-441B-B7EC-E14FEBA93DD9}" destId="{60DF31DC-B58E-4C71-A1EC-6E0125EFAAEF}" srcOrd="0" destOrd="0" presId="urn:microsoft.com/office/officeart/2005/8/layout/venn1"/>
    <dgm:cxn modelId="{FDCF9CF4-2265-4C4E-B2E7-40447B05FC76}" type="presParOf" srcId="{84AD562B-D1EE-47ED-8AA3-CB51293A657A}" destId="{521F595E-8A83-4C7D-9406-2E1D75FB1CCB}" srcOrd="0" destOrd="0" presId="urn:microsoft.com/office/officeart/2005/8/layout/venn1"/>
    <dgm:cxn modelId="{1A6BDC3E-1A14-41C3-A3CF-2E5481F0C515}" type="presParOf" srcId="{84AD562B-D1EE-47ED-8AA3-CB51293A657A}" destId="{60DF31DC-B58E-4C71-A1EC-6E0125EFAAEF}" srcOrd="1" destOrd="0" presId="urn:microsoft.com/office/officeart/2005/8/layout/venn1"/>
    <dgm:cxn modelId="{15E2AA34-AB72-4F9C-A7AA-86346AE0608E}" type="presParOf" srcId="{84AD562B-D1EE-47ED-8AA3-CB51293A657A}" destId="{34352BD5-F137-4C11-A88F-F2539CDE5A64}" srcOrd="2" destOrd="0" presId="urn:microsoft.com/office/officeart/2005/8/layout/venn1"/>
    <dgm:cxn modelId="{347BDF90-AF40-4E29-A3A8-DE22DD35413A}" type="presParOf" srcId="{84AD562B-D1EE-47ED-8AA3-CB51293A657A}" destId="{C6278188-D3B4-40B5-8118-B344B90D9630}" srcOrd="3" destOrd="0" presId="urn:microsoft.com/office/officeart/2005/8/layout/venn1"/>
    <dgm:cxn modelId="{F31F8198-BACD-4CFD-AD62-CA07AE98B793}" type="presParOf" srcId="{84AD562B-D1EE-47ED-8AA3-CB51293A657A}" destId="{9CAC0390-2A66-448B-A6AD-DD7C0D635640}" srcOrd="4" destOrd="0" presId="urn:microsoft.com/office/officeart/2005/8/layout/venn1"/>
    <dgm:cxn modelId="{3ACDD2BE-1565-4E89-A266-4D8D1AE4C80C}" type="presParOf" srcId="{84AD562B-D1EE-47ED-8AA3-CB51293A657A}" destId="{9B331B1E-1DED-4D36-A88A-E7B83209F583}" srcOrd="5" destOrd="0" presId="urn:microsoft.com/office/officeart/2005/8/layout/venn1"/>
    <dgm:cxn modelId="{19F08997-9B59-416B-949E-AACA677AE01C}" type="presParOf" srcId="{84AD562B-D1EE-47ED-8AA3-CB51293A657A}" destId="{6BDD9098-1006-4E9A-9947-86150343926E}" srcOrd="6" destOrd="0" presId="urn:microsoft.com/office/officeart/2005/8/layout/venn1"/>
    <dgm:cxn modelId="{CAFD8752-0754-4B81-8897-F4CF11C812BE}" type="presParOf" srcId="{84AD562B-D1EE-47ED-8AA3-CB51293A657A}" destId="{953542A4-C6EB-42E7-9CB8-B7605F32FCA6}" srcOrd="7" destOrd="0" presId="urn:microsoft.com/office/officeart/2005/8/layout/venn1"/>
    <dgm:cxn modelId="{A2678535-5C14-43EE-B13A-083E8FBF9A09}" type="presParOf" srcId="{84AD562B-D1EE-47ED-8AA3-CB51293A657A}" destId="{DCA8BED1-A00C-43C6-9234-07B4419BF1AD}" srcOrd="8" destOrd="0" presId="urn:microsoft.com/office/officeart/2005/8/layout/venn1"/>
    <dgm:cxn modelId="{7E3BF985-779B-49C7-81F2-1E131D12A118}" type="presParOf" srcId="{84AD562B-D1EE-47ED-8AA3-CB51293A657A}" destId="{D39F7638-A329-42F7-90A0-AB73234ECF6F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2D4969-598C-4187-9D38-2117DD4412F1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B6E641A-4AEF-43A7-911B-88C966651095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деятельность в ДОО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3A29D-2359-4957-9786-B2A1C065DC40}" type="parTrans" cxnId="{E08FD47F-D0CF-420D-8CD8-14972E71CFA8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B33D68-EE95-4760-96E8-7F87D80D1F4A}" type="sibTrans" cxnId="{E08FD47F-D0CF-420D-8CD8-14972E71CFA8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5F2C0E-50F4-49B5-A154-B0F2028F2387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деятельность в процессе организации различных видов детской деятельности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550AB-E8BD-4E9B-B13F-B86FD0697870}" type="parTrans" cxnId="{2A2E65E6-895E-4A5D-9C74-DDB54C595D3D}">
      <dgm:prSet custT="1"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BE709-6FB6-4BCF-9F7E-478DC4F39A62}" type="sibTrans" cxnId="{2A2E65E6-895E-4A5D-9C74-DDB54C595D3D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95D4F-0095-4738-89B8-C9094B53A759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деятельность, осуществляемая в ходе режимных моментов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756C7E-1D2B-4817-A084-5DD8348316CD}" type="parTrans" cxnId="{C1451920-A9F9-4B09-88D8-7EA59A6E9C1D}">
      <dgm:prSet custT="1"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F73D8-792D-44A6-8E68-533747523540}" type="sibTrans" cxnId="{C1451920-A9F9-4B09-88D8-7EA59A6E9C1D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4C92F7-5F2E-4210-8565-692CE4CA41F2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самостоятельная деятельность детей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F8C812-462C-4614-BF4C-C4DF825192A6}" type="parTrans" cxnId="{E76A439C-68F7-4EFD-AD4A-9B1D5A34F0D2}">
      <dgm:prSet custT="1"/>
      <dgm:spPr/>
      <dgm:t>
        <a:bodyPr/>
        <a:lstStyle/>
        <a:p>
          <a:endParaRPr lang="ru-RU" sz="1600" b="1"/>
        </a:p>
      </dgm:t>
    </dgm:pt>
    <dgm:pt modelId="{0C014AB4-B55C-4F9B-8D7C-8EBDEFBE1FBB}" type="sibTrans" cxnId="{E76A439C-68F7-4EFD-AD4A-9B1D5A34F0D2}">
      <dgm:prSet/>
      <dgm:spPr/>
      <dgm:t>
        <a:bodyPr/>
        <a:lstStyle/>
        <a:p>
          <a:endParaRPr lang="ru-RU" sz="1600" b="1"/>
        </a:p>
      </dgm:t>
    </dgm:pt>
    <dgm:pt modelId="{AF29EC55-B01F-4C9B-B9BB-BC0D938AA487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семьями детей по реализации образовательной программы дошкольного образования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E711D-C49B-459C-8A01-B893904207BC}" type="parTrans" cxnId="{159DA8D5-0A67-4597-A9BD-322B649F2648}">
      <dgm:prSet custT="1"/>
      <dgm:spPr/>
      <dgm:t>
        <a:bodyPr/>
        <a:lstStyle/>
        <a:p>
          <a:endParaRPr lang="ru-RU" sz="1600" b="1"/>
        </a:p>
      </dgm:t>
    </dgm:pt>
    <dgm:pt modelId="{BE2411A0-05AD-4DCF-9EEB-897FAFC90F00}" type="sibTrans" cxnId="{159DA8D5-0A67-4597-A9BD-322B649F2648}">
      <dgm:prSet/>
      <dgm:spPr/>
      <dgm:t>
        <a:bodyPr/>
        <a:lstStyle/>
        <a:p>
          <a:endParaRPr lang="ru-RU" sz="1600" b="1"/>
        </a:p>
      </dgm:t>
    </dgm:pt>
    <dgm:pt modelId="{3EB4D90D-7BAF-46B3-AE40-8A0A8823DBD9}" type="pres">
      <dgm:prSet presAssocID="{5A2D4969-598C-4187-9D38-2117DD4412F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A0D7D5-1E5C-4636-B531-7B7CC0D3BD2A}" type="pres">
      <dgm:prSet presAssocID="{0B6E641A-4AEF-43A7-911B-88C966651095}" presName="root1" presStyleCnt="0"/>
      <dgm:spPr/>
      <dgm:t>
        <a:bodyPr/>
        <a:lstStyle/>
        <a:p>
          <a:endParaRPr lang="ru-RU"/>
        </a:p>
      </dgm:t>
    </dgm:pt>
    <dgm:pt modelId="{3A366B9C-D20E-405A-A5D5-627F01D7DECF}" type="pres">
      <dgm:prSet presAssocID="{0B6E641A-4AEF-43A7-911B-88C966651095}" presName="LevelOneTextNode" presStyleLbl="node0" presStyleIdx="0" presStyleCnt="1" custAng="5400000" custScaleY="46049" custLinFactNeighborX="-95030" custLinFactNeighborY="-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04F1FB-8764-44D0-97B9-DDBCE0459BE7}" type="pres">
      <dgm:prSet presAssocID="{0B6E641A-4AEF-43A7-911B-88C966651095}" presName="level2hierChild" presStyleCnt="0"/>
      <dgm:spPr/>
      <dgm:t>
        <a:bodyPr/>
        <a:lstStyle/>
        <a:p>
          <a:endParaRPr lang="ru-RU"/>
        </a:p>
      </dgm:t>
    </dgm:pt>
    <dgm:pt modelId="{539C7EBB-A487-4A77-97F6-EF67404115E6}" type="pres">
      <dgm:prSet presAssocID="{A78550AB-E8BD-4E9B-B13F-B86FD0697870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363E5068-8797-4551-996C-0DAB9C5FC9CD}" type="pres">
      <dgm:prSet presAssocID="{A78550AB-E8BD-4E9B-B13F-B86FD069787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A68139EE-4375-4F95-BAC7-8611953198E7}" type="pres">
      <dgm:prSet presAssocID="{0E5F2C0E-50F4-49B5-A154-B0F2028F2387}" presName="root2" presStyleCnt="0"/>
      <dgm:spPr/>
      <dgm:t>
        <a:bodyPr/>
        <a:lstStyle/>
        <a:p>
          <a:endParaRPr lang="ru-RU"/>
        </a:p>
      </dgm:t>
    </dgm:pt>
    <dgm:pt modelId="{2C07040A-DFBC-4289-9CB4-2D9A68A292E5}" type="pres">
      <dgm:prSet presAssocID="{0E5F2C0E-50F4-49B5-A154-B0F2028F2387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55BE99-F8C2-440B-A4C6-7FD077EE095D}" type="pres">
      <dgm:prSet presAssocID="{0E5F2C0E-50F4-49B5-A154-B0F2028F2387}" presName="level3hierChild" presStyleCnt="0"/>
      <dgm:spPr/>
      <dgm:t>
        <a:bodyPr/>
        <a:lstStyle/>
        <a:p>
          <a:endParaRPr lang="ru-RU"/>
        </a:p>
      </dgm:t>
    </dgm:pt>
    <dgm:pt modelId="{60473075-2C19-4D77-9D45-67894CDB9C04}" type="pres">
      <dgm:prSet presAssocID="{98756C7E-1D2B-4817-A084-5DD8348316CD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3F80F029-ED81-4FFB-80E9-A88221255543}" type="pres">
      <dgm:prSet presAssocID="{98756C7E-1D2B-4817-A084-5DD8348316C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39310DB-B360-4D7A-AA1E-9F5E50317088}" type="pres">
      <dgm:prSet presAssocID="{75D95D4F-0095-4738-89B8-C9094B53A759}" presName="root2" presStyleCnt="0"/>
      <dgm:spPr/>
      <dgm:t>
        <a:bodyPr/>
        <a:lstStyle/>
        <a:p>
          <a:endParaRPr lang="ru-RU"/>
        </a:p>
      </dgm:t>
    </dgm:pt>
    <dgm:pt modelId="{87269F4E-9B01-4B30-9317-9035621F0BD5}" type="pres">
      <dgm:prSet presAssocID="{75D95D4F-0095-4738-89B8-C9094B53A759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06897B-F7BE-4C2E-B0F2-2000E23C14F2}" type="pres">
      <dgm:prSet presAssocID="{75D95D4F-0095-4738-89B8-C9094B53A759}" presName="level3hierChild" presStyleCnt="0"/>
      <dgm:spPr/>
      <dgm:t>
        <a:bodyPr/>
        <a:lstStyle/>
        <a:p>
          <a:endParaRPr lang="ru-RU"/>
        </a:p>
      </dgm:t>
    </dgm:pt>
    <dgm:pt modelId="{7D74364B-A6BE-4B5F-BA0C-523DCCBEAB89}" type="pres">
      <dgm:prSet presAssocID="{A7F8C812-462C-4614-BF4C-C4DF825192A6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FAE34213-46E6-4093-8DE5-2F874F960666}" type="pres">
      <dgm:prSet presAssocID="{A7F8C812-462C-4614-BF4C-C4DF825192A6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DB607FF-5376-4768-B866-F9EA7AF878C8}" type="pres">
      <dgm:prSet presAssocID="{0B4C92F7-5F2E-4210-8565-692CE4CA41F2}" presName="root2" presStyleCnt="0"/>
      <dgm:spPr/>
      <dgm:t>
        <a:bodyPr/>
        <a:lstStyle/>
        <a:p>
          <a:endParaRPr lang="ru-RU"/>
        </a:p>
      </dgm:t>
    </dgm:pt>
    <dgm:pt modelId="{D2001D02-7114-49D0-9E02-D83DDE0DF1FB}" type="pres">
      <dgm:prSet presAssocID="{0B4C92F7-5F2E-4210-8565-692CE4CA41F2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169EF2-B220-42E9-B70D-A66FE5019421}" type="pres">
      <dgm:prSet presAssocID="{0B4C92F7-5F2E-4210-8565-692CE4CA41F2}" presName="level3hierChild" presStyleCnt="0"/>
      <dgm:spPr/>
      <dgm:t>
        <a:bodyPr/>
        <a:lstStyle/>
        <a:p>
          <a:endParaRPr lang="ru-RU"/>
        </a:p>
      </dgm:t>
    </dgm:pt>
    <dgm:pt modelId="{840541B7-0920-4BA3-8E87-BCCAE1F1B54D}" type="pres">
      <dgm:prSet presAssocID="{FBDE711D-C49B-459C-8A01-B893904207BC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89EA7F42-A090-4ABC-B92D-88D6A5D72B88}" type="pres">
      <dgm:prSet presAssocID="{FBDE711D-C49B-459C-8A01-B893904207B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CBCE0D6F-8579-4882-9397-091ED660087E}" type="pres">
      <dgm:prSet presAssocID="{AF29EC55-B01F-4C9B-B9BB-BC0D938AA487}" presName="root2" presStyleCnt="0"/>
      <dgm:spPr/>
      <dgm:t>
        <a:bodyPr/>
        <a:lstStyle/>
        <a:p>
          <a:endParaRPr lang="ru-RU"/>
        </a:p>
      </dgm:t>
    </dgm:pt>
    <dgm:pt modelId="{72901BE2-D842-469A-9618-BE6AC9216486}" type="pres">
      <dgm:prSet presAssocID="{AF29EC55-B01F-4C9B-B9BB-BC0D938AA487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27F319-1C79-4721-AF1B-DFC282FA7D6F}" type="pres">
      <dgm:prSet presAssocID="{AF29EC55-B01F-4C9B-B9BB-BC0D938AA487}" presName="level3hierChild" presStyleCnt="0"/>
      <dgm:spPr/>
      <dgm:t>
        <a:bodyPr/>
        <a:lstStyle/>
        <a:p>
          <a:endParaRPr lang="ru-RU"/>
        </a:p>
      </dgm:t>
    </dgm:pt>
  </dgm:ptLst>
  <dgm:cxnLst>
    <dgm:cxn modelId="{21377744-8A57-4769-8388-A67FAB8E1423}" type="presOf" srcId="{0B6E641A-4AEF-43A7-911B-88C966651095}" destId="{3A366B9C-D20E-405A-A5D5-627F01D7DECF}" srcOrd="0" destOrd="0" presId="urn:microsoft.com/office/officeart/2008/layout/HorizontalMultiLevelHierarchy"/>
    <dgm:cxn modelId="{C1451920-A9F9-4B09-88D8-7EA59A6E9C1D}" srcId="{0B6E641A-4AEF-43A7-911B-88C966651095}" destId="{75D95D4F-0095-4738-89B8-C9094B53A759}" srcOrd="1" destOrd="0" parTransId="{98756C7E-1D2B-4817-A084-5DD8348316CD}" sibTransId="{C74F73D8-792D-44A6-8E68-533747523540}"/>
    <dgm:cxn modelId="{401707B4-7476-4443-B532-C2F94014398D}" type="presOf" srcId="{98756C7E-1D2B-4817-A084-5DD8348316CD}" destId="{3F80F029-ED81-4FFB-80E9-A88221255543}" srcOrd="1" destOrd="0" presId="urn:microsoft.com/office/officeart/2008/layout/HorizontalMultiLevelHierarchy"/>
    <dgm:cxn modelId="{2A2E65E6-895E-4A5D-9C74-DDB54C595D3D}" srcId="{0B6E641A-4AEF-43A7-911B-88C966651095}" destId="{0E5F2C0E-50F4-49B5-A154-B0F2028F2387}" srcOrd="0" destOrd="0" parTransId="{A78550AB-E8BD-4E9B-B13F-B86FD0697870}" sibTransId="{4FFBE709-6FB6-4BCF-9F7E-478DC4F39A62}"/>
    <dgm:cxn modelId="{2454DF91-619D-4798-A7B4-2141FE2684C0}" type="presOf" srcId="{0E5F2C0E-50F4-49B5-A154-B0F2028F2387}" destId="{2C07040A-DFBC-4289-9CB4-2D9A68A292E5}" srcOrd="0" destOrd="0" presId="urn:microsoft.com/office/officeart/2008/layout/HorizontalMultiLevelHierarchy"/>
    <dgm:cxn modelId="{5777CF50-3662-46AE-B568-AED30F49BA01}" type="presOf" srcId="{A7F8C812-462C-4614-BF4C-C4DF825192A6}" destId="{FAE34213-46E6-4093-8DE5-2F874F960666}" srcOrd="1" destOrd="0" presId="urn:microsoft.com/office/officeart/2008/layout/HorizontalMultiLevelHierarchy"/>
    <dgm:cxn modelId="{14813A71-FE60-4DFC-9325-1D2AC29B08C2}" type="presOf" srcId="{FBDE711D-C49B-459C-8A01-B893904207BC}" destId="{840541B7-0920-4BA3-8E87-BCCAE1F1B54D}" srcOrd="0" destOrd="0" presId="urn:microsoft.com/office/officeart/2008/layout/HorizontalMultiLevelHierarchy"/>
    <dgm:cxn modelId="{2BB2F1A9-99B4-4BE6-BA68-D9F664350D6A}" type="presOf" srcId="{A7F8C812-462C-4614-BF4C-C4DF825192A6}" destId="{7D74364B-A6BE-4B5F-BA0C-523DCCBEAB89}" srcOrd="0" destOrd="0" presId="urn:microsoft.com/office/officeart/2008/layout/HorizontalMultiLevelHierarchy"/>
    <dgm:cxn modelId="{8F2FCEDC-4E47-4ED3-9065-3D431ED9534F}" type="presOf" srcId="{A78550AB-E8BD-4E9B-B13F-B86FD0697870}" destId="{539C7EBB-A487-4A77-97F6-EF67404115E6}" srcOrd="0" destOrd="0" presId="urn:microsoft.com/office/officeart/2008/layout/HorizontalMultiLevelHierarchy"/>
    <dgm:cxn modelId="{9E3167D4-FC1D-4445-8C15-AE94E91F7515}" type="presOf" srcId="{FBDE711D-C49B-459C-8A01-B893904207BC}" destId="{89EA7F42-A090-4ABC-B92D-88D6A5D72B88}" srcOrd="1" destOrd="0" presId="urn:microsoft.com/office/officeart/2008/layout/HorizontalMultiLevelHierarchy"/>
    <dgm:cxn modelId="{CC3AB187-1873-4B55-ACD6-83DA7D890FCC}" type="presOf" srcId="{0B4C92F7-5F2E-4210-8565-692CE4CA41F2}" destId="{D2001D02-7114-49D0-9E02-D83DDE0DF1FB}" srcOrd="0" destOrd="0" presId="urn:microsoft.com/office/officeart/2008/layout/HorizontalMultiLevelHierarchy"/>
    <dgm:cxn modelId="{E76A439C-68F7-4EFD-AD4A-9B1D5A34F0D2}" srcId="{0B6E641A-4AEF-43A7-911B-88C966651095}" destId="{0B4C92F7-5F2E-4210-8565-692CE4CA41F2}" srcOrd="2" destOrd="0" parTransId="{A7F8C812-462C-4614-BF4C-C4DF825192A6}" sibTransId="{0C014AB4-B55C-4F9B-8D7C-8EBDEFBE1FBB}"/>
    <dgm:cxn modelId="{2C5F1DB3-4565-4368-9C48-2C501BAE63E5}" type="presOf" srcId="{5A2D4969-598C-4187-9D38-2117DD4412F1}" destId="{3EB4D90D-7BAF-46B3-AE40-8A0A8823DBD9}" srcOrd="0" destOrd="0" presId="urn:microsoft.com/office/officeart/2008/layout/HorizontalMultiLevelHierarchy"/>
    <dgm:cxn modelId="{24086A10-A794-4BA7-A829-74390B1CE49D}" type="presOf" srcId="{75D95D4F-0095-4738-89B8-C9094B53A759}" destId="{87269F4E-9B01-4B30-9317-9035621F0BD5}" srcOrd="0" destOrd="0" presId="urn:microsoft.com/office/officeart/2008/layout/HorizontalMultiLevelHierarchy"/>
    <dgm:cxn modelId="{C5A74F0E-3294-4B86-9746-19E539CDA9C4}" type="presOf" srcId="{AF29EC55-B01F-4C9B-B9BB-BC0D938AA487}" destId="{72901BE2-D842-469A-9618-BE6AC9216486}" srcOrd="0" destOrd="0" presId="urn:microsoft.com/office/officeart/2008/layout/HorizontalMultiLevelHierarchy"/>
    <dgm:cxn modelId="{E08FD47F-D0CF-420D-8CD8-14972E71CFA8}" srcId="{5A2D4969-598C-4187-9D38-2117DD4412F1}" destId="{0B6E641A-4AEF-43A7-911B-88C966651095}" srcOrd="0" destOrd="0" parTransId="{64A3A29D-2359-4957-9786-B2A1C065DC40}" sibTransId="{BEB33D68-EE95-4760-96E8-7F87D80D1F4A}"/>
    <dgm:cxn modelId="{39DA6F8B-08F2-4ACC-9D24-A363F3021B2A}" type="presOf" srcId="{A78550AB-E8BD-4E9B-B13F-B86FD0697870}" destId="{363E5068-8797-4551-996C-0DAB9C5FC9CD}" srcOrd="1" destOrd="0" presId="urn:microsoft.com/office/officeart/2008/layout/HorizontalMultiLevelHierarchy"/>
    <dgm:cxn modelId="{159DA8D5-0A67-4597-A9BD-322B649F2648}" srcId="{0B6E641A-4AEF-43A7-911B-88C966651095}" destId="{AF29EC55-B01F-4C9B-B9BB-BC0D938AA487}" srcOrd="3" destOrd="0" parTransId="{FBDE711D-C49B-459C-8A01-B893904207BC}" sibTransId="{BE2411A0-05AD-4DCF-9EEB-897FAFC90F00}"/>
    <dgm:cxn modelId="{1FD86EC7-EBC1-4C90-9392-4D6843071674}" type="presOf" srcId="{98756C7E-1D2B-4817-A084-5DD8348316CD}" destId="{60473075-2C19-4D77-9D45-67894CDB9C04}" srcOrd="0" destOrd="0" presId="urn:microsoft.com/office/officeart/2008/layout/HorizontalMultiLevelHierarchy"/>
    <dgm:cxn modelId="{C2F97679-6C7F-48AA-85F0-4B0D5D01ACDE}" type="presParOf" srcId="{3EB4D90D-7BAF-46B3-AE40-8A0A8823DBD9}" destId="{66A0D7D5-1E5C-4636-B531-7B7CC0D3BD2A}" srcOrd="0" destOrd="0" presId="urn:microsoft.com/office/officeart/2008/layout/HorizontalMultiLevelHierarchy"/>
    <dgm:cxn modelId="{8B93AC7E-C7A8-4813-905F-DEE193C3D237}" type="presParOf" srcId="{66A0D7D5-1E5C-4636-B531-7B7CC0D3BD2A}" destId="{3A366B9C-D20E-405A-A5D5-627F01D7DECF}" srcOrd="0" destOrd="0" presId="urn:microsoft.com/office/officeart/2008/layout/HorizontalMultiLevelHierarchy"/>
    <dgm:cxn modelId="{DCAEDA33-A6B5-4CFB-A0BE-BB49E8AE08B7}" type="presParOf" srcId="{66A0D7D5-1E5C-4636-B531-7B7CC0D3BD2A}" destId="{9E04F1FB-8764-44D0-97B9-DDBCE0459BE7}" srcOrd="1" destOrd="0" presId="urn:microsoft.com/office/officeart/2008/layout/HorizontalMultiLevelHierarchy"/>
    <dgm:cxn modelId="{F53F7A52-E3E7-47F7-BEAF-B2967F840201}" type="presParOf" srcId="{9E04F1FB-8764-44D0-97B9-DDBCE0459BE7}" destId="{539C7EBB-A487-4A77-97F6-EF67404115E6}" srcOrd="0" destOrd="0" presId="urn:microsoft.com/office/officeart/2008/layout/HorizontalMultiLevelHierarchy"/>
    <dgm:cxn modelId="{B338A35B-2233-4708-B0EF-B9052C27B3DF}" type="presParOf" srcId="{539C7EBB-A487-4A77-97F6-EF67404115E6}" destId="{363E5068-8797-4551-996C-0DAB9C5FC9CD}" srcOrd="0" destOrd="0" presId="urn:microsoft.com/office/officeart/2008/layout/HorizontalMultiLevelHierarchy"/>
    <dgm:cxn modelId="{D5011386-5D0B-47F0-AC50-FE86EC057A89}" type="presParOf" srcId="{9E04F1FB-8764-44D0-97B9-DDBCE0459BE7}" destId="{A68139EE-4375-4F95-BAC7-8611953198E7}" srcOrd="1" destOrd="0" presId="urn:microsoft.com/office/officeart/2008/layout/HorizontalMultiLevelHierarchy"/>
    <dgm:cxn modelId="{694BBE78-28CA-4C63-8C70-B2A1B813EAC1}" type="presParOf" srcId="{A68139EE-4375-4F95-BAC7-8611953198E7}" destId="{2C07040A-DFBC-4289-9CB4-2D9A68A292E5}" srcOrd="0" destOrd="0" presId="urn:microsoft.com/office/officeart/2008/layout/HorizontalMultiLevelHierarchy"/>
    <dgm:cxn modelId="{68333319-B856-4DD4-B64A-F9A53F8BA0CA}" type="presParOf" srcId="{A68139EE-4375-4F95-BAC7-8611953198E7}" destId="{0C55BE99-F8C2-440B-A4C6-7FD077EE095D}" srcOrd="1" destOrd="0" presId="urn:microsoft.com/office/officeart/2008/layout/HorizontalMultiLevelHierarchy"/>
    <dgm:cxn modelId="{CF676643-96C9-4257-B0D4-1BCC603D9F1B}" type="presParOf" srcId="{9E04F1FB-8764-44D0-97B9-DDBCE0459BE7}" destId="{60473075-2C19-4D77-9D45-67894CDB9C04}" srcOrd="2" destOrd="0" presId="urn:microsoft.com/office/officeart/2008/layout/HorizontalMultiLevelHierarchy"/>
    <dgm:cxn modelId="{601F6273-9371-44EA-8F41-26B2CC3161BE}" type="presParOf" srcId="{60473075-2C19-4D77-9D45-67894CDB9C04}" destId="{3F80F029-ED81-4FFB-80E9-A88221255543}" srcOrd="0" destOrd="0" presId="urn:microsoft.com/office/officeart/2008/layout/HorizontalMultiLevelHierarchy"/>
    <dgm:cxn modelId="{EB8385EF-CD0F-465D-A87E-DCE4F39ABFAD}" type="presParOf" srcId="{9E04F1FB-8764-44D0-97B9-DDBCE0459BE7}" destId="{E39310DB-B360-4D7A-AA1E-9F5E50317088}" srcOrd="3" destOrd="0" presId="urn:microsoft.com/office/officeart/2008/layout/HorizontalMultiLevelHierarchy"/>
    <dgm:cxn modelId="{46D692A5-C508-40A6-8082-306CCB9A9A21}" type="presParOf" srcId="{E39310DB-B360-4D7A-AA1E-9F5E50317088}" destId="{87269F4E-9B01-4B30-9317-9035621F0BD5}" srcOrd="0" destOrd="0" presId="urn:microsoft.com/office/officeart/2008/layout/HorizontalMultiLevelHierarchy"/>
    <dgm:cxn modelId="{F1064FE2-5E34-4E61-A955-76E79016ED13}" type="presParOf" srcId="{E39310DB-B360-4D7A-AA1E-9F5E50317088}" destId="{0006897B-F7BE-4C2E-B0F2-2000E23C14F2}" srcOrd="1" destOrd="0" presId="urn:microsoft.com/office/officeart/2008/layout/HorizontalMultiLevelHierarchy"/>
    <dgm:cxn modelId="{1F1FC9AD-535E-4FF6-9D4C-81D14E20FD7A}" type="presParOf" srcId="{9E04F1FB-8764-44D0-97B9-DDBCE0459BE7}" destId="{7D74364B-A6BE-4B5F-BA0C-523DCCBEAB89}" srcOrd="4" destOrd="0" presId="urn:microsoft.com/office/officeart/2008/layout/HorizontalMultiLevelHierarchy"/>
    <dgm:cxn modelId="{7186665B-4004-4700-9FEE-2DE67D674583}" type="presParOf" srcId="{7D74364B-A6BE-4B5F-BA0C-523DCCBEAB89}" destId="{FAE34213-46E6-4093-8DE5-2F874F960666}" srcOrd="0" destOrd="0" presId="urn:microsoft.com/office/officeart/2008/layout/HorizontalMultiLevelHierarchy"/>
    <dgm:cxn modelId="{2AE8ADFD-C194-43D1-BD31-454E35864ED7}" type="presParOf" srcId="{9E04F1FB-8764-44D0-97B9-DDBCE0459BE7}" destId="{5DB607FF-5376-4768-B866-F9EA7AF878C8}" srcOrd="5" destOrd="0" presId="urn:microsoft.com/office/officeart/2008/layout/HorizontalMultiLevelHierarchy"/>
    <dgm:cxn modelId="{09096BE6-5CCA-42AA-BE24-2A648460B3AD}" type="presParOf" srcId="{5DB607FF-5376-4768-B866-F9EA7AF878C8}" destId="{D2001D02-7114-49D0-9E02-D83DDE0DF1FB}" srcOrd="0" destOrd="0" presId="urn:microsoft.com/office/officeart/2008/layout/HorizontalMultiLevelHierarchy"/>
    <dgm:cxn modelId="{824B16DA-7579-40DF-8A91-B2DF3C6A011D}" type="presParOf" srcId="{5DB607FF-5376-4768-B866-F9EA7AF878C8}" destId="{CE169EF2-B220-42E9-B70D-A66FE5019421}" srcOrd="1" destOrd="0" presId="urn:microsoft.com/office/officeart/2008/layout/HorizontalMultiLevelHierarchy"/>
    <dgm:cxn modelId="{F4A44DAB-AD6E-46AF-934B-AFB8177604BF}" type="presParOf" srcId="{9E04F1FB-8764-44D0-97B9-DDBCE0459BE7}" destId="{840541B7-0920-4BA3-8E87-BCCAE1F1B54D}" srcOrd="6" destOrd="0" presId="urn:microsoft.com/office/officeart/2008/layout/HorizontalMultiLevelHierarchy"/>
    <dgm:cxn modelId="{8F4E948A-F26A-4F24-BFBE-E1B455AB7CCA}" type="presParOf" srcId="{840541B7-0920-4BA3-8E87-BCCAE1F1B54D}" destId="{89EA7F42-A090-4ABC-B92D-88D6A5D72B88}" srcOrd="0" destOrd="0" presId="urn:microsoft.com/office/officeart/2008/layout/HorizontalMultiLevelHierarchy"/>
    <dgm:cxn modelId="{B43FF684-090A-47FA-9C37-D570A42C2BB3}" type="presParOf" srcId="{9E04F1FB-8764-44D0-97B9-DDBCE0459BE7}" destId="{CBCE0D6F-8579-4882-9397-091ED660087E}" srcOrd="7" destOrd="0" presId="urn:microsoft.com/office/officeart/2008/layout/HorizontalMultiLevelHierarchy"/>
    <dgm:cxn modelId="{52D1FEF1-DB93-4196-B3B2-0336DBEF5675}" type="presParOf" srcId="{CBCE0D6F-8579-4882-9397-091ED660087E}" destId="{72901BE2-D842-469A-9618-BE6AC9216486}" srcOrd="0" destOrd="0" presId="urn:microsoft.com/office/officeart/2008/layout/HorizontalMultiLevelHierarchy"/>
    <dgm:cxn modelId="{682F017C-8B3E-41E7-9D03-8718FE725F09}" type="presParOf" srcId="{CBCE0D6F-8579-4882-9397-091ED660087E}" destId="{5D27F319-1C79-4721-AF1B-DFC282FA7D6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CF52BA-B624-470D-A977-305633BB5AE7}" type="doc">
      <dgm:prSet loTypeId="urn:microsoft.com/office/officeart/2005/8/layout/hierarchy1" loCatId="hierarchy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31A8691D-E517-4466-87D8-F1FDB31CB3EC}">
      <dgm:prSet phldrT="[Текст]" custT="1"/>
      <dgm:spPr/>
      <dgm:t>
        <a:bodyPr anchor="t"/>
        <a:lstStyle/>
        <a:p>
          <a:r>
            <a:rPr lang="ru-RU" sz="1700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Совместная деятельность взрослого и детей</a:t>
          </a:r>
          <a:endParaRPr lang="ru-RU" sz="1700" b="1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141E50-3662-484A-83A5-800EFA9AFE68}" type="parTrans" cxnId="{58CFFFCF-FEC0-4A39-B405-4FC4B5986B1E}">
      <dgm:prSet/>
      <dgm:spPr/>
      <dgm:t>
        <a:bodyPr/>
        <a:lstStyle/>
        <a:p>
          <a:endParaRPr lang="ru-RU" sz="1200">
            <a:ln>
              <a:solidFill>
                <a:srgbClr val="000000"/>
              </a:solidFill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866E35-42E8-4B7D-B5EF-D777522842AA}" type="sibTrans" cxnId="{58CFFFCF-FEC0-4A39-B405-4FC4B5986B1E}">
      <dgm:prSet/>
      <dgm:spPr/>
      <dgm:t>
        <a:bodyPr/>
        <a:lstStyle/>
        <a:p>
          <a:endParaRPr lang="ru-RU" sz="1200">
            <a:ln>
              <a:solidFill>
                <a:srgbClr val="000000"/>
              </a:solidFill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A89CC8-02DD-4D81-A21D-6A059C179320}">
      <dgm:prSet phldrT="[Текст]" custT="1"/>
      <dgm:spPr/>
      <dgm:t>
        <a:bodyPr anchor="t"/>
        <a:lstStyle/>
        <a:p>
          <a:r>
            <a:rPr lang="ru-RU" sz="1700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Самостоятельная деятельность детей</a:t>
          </a:r>
          <a:endParaRPr lang="ru-RU" sz="1700" b="1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18AA5A-C4AB-4C44-BE61-6201E80905FD}" type="sibTrans" cxnId="{EF8A0CB3-66DF-4553-94F8-F19C45B74479}">
      <dgm:prSet/>
      <dgm:spPr/>
      <dgm:t>
        <a:bodyPr/>
        <a:lstStyle/>
        <a:p>
          <a:endParaRPr lang="ru-RU" sz="1200">
            <a:ln>
              <a:solidFill>
                <a:srgbClr val="000000"/>
              </a:solidFill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188239-0B5A-44B9-89CD-8AB4464D28D3}" type="parTrans" cxnId="{EF8A0CB3-66DF-4553-94F8-F19C45B74479}">
      <dgm:prSet/>
      <dgm:spPr/>
      <dgm:t>
        <a:bodyPr/>
        <a:lstStyle/>
        <a:p>
          <a:endParaRPr lang="ru-RU" sz="1200">
            <a:ln>
              <a:solidFill>
                <a:srgbClr val="000000"/>
              </a:solidFill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5302AD-B19E-49A6-B2EF-3E8C5C32C350}">
      <dgm:prSet phldrT="[Текст]" custT="1"/>
      <dgm:spPr/>
      <dgm:t>
        <a:bodyPr anchor="t"/>
        <a:lstStyle/>
        <a:p>
          <a:pPr algn="l"/>
          <a:r>
            <a:rPr lang="ru-RU" sz="1600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Варианты совместной деятельности:</a:t>
          </a:r>
        </a:p>
        <a:p>
          <a:pPr algn="l"/>
          <a:r>
            <a:rPr lang="ru-RU" sz="1600" b="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педагог обучает ребенка чему-то новому;</a:t>
          </a:r>
        </a:p>
        <a:p>
          <a:pPr algn="l"/>
          <a:r>
            <a:rPr lang="ru-RU" sz="1600" b="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ребенок и педагог ‒ равноправные партнеры;</a:t>
          </a:r>
        </a:p>
        <a:p>
          <a:pPr algn="l"/>
          <a:r>
            <a:rPr lang="ru-RU" sz="1600" b="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деятельность группы детей под руководством педагога;</a:t>
          </a:r>
        </a:p>
        <a:p>
          <a:pPr algn="l"/>
          <a:r>
            <a:rPr lang="ru-RU" sz="1600" b="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деятельность детей со сверстниками без участия педагога, но по его заданию;</a:t>
          </a:r>
        </a:p>
        <a:p>
          <a:pPr algn="l"/>
          <a:r>
            <a:rPr lang="ru-RU" sz="1600" b="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спонтанно возникающая, совместная деятельность детей без всякого участия педагога.</a:t>
          </a:r>
        </a:p>
        <a:p>
          <a:pPr algn="just"/>
          <a:endParaRPr lang="ru-RU" sz="1600" b="1" dirty="0" smtClean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600" b="1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800930-B83D-4DF0-97B6-1C75B732658C}" type="parTrans" cxnId="{A99DD878-0920-4D01-A157-DD95DE6CC87F}">
      <dgm:prSet/>
      <dgm:spPr/>
      <dgm:t>
        <a:bodyPr/>
        <a:lstStyle/>
        <a:p>
          <a:endParaRPr lang="ru-RU"/>
        </a:p>
      </dgm:t>
    </dgm:pt>
    <dgm:pt modelId="{77EE5F40-A73A-496B-A069-6EEB5317FB6B}" type="sibTrans" cxnId="{A99DD878-0920-4D01-A157-DD95DE6CC87F}">
      <dgm:prSet/>
      <dgm:spPr/>
      <dgm:t>
        <a:bodyPr/>
        <a:lstStyle/>
        <a:p>
          <a:endParaRPr lang="ru-RU"/>
        </a:p>
      </dgm:t>
    </dgm:pt>
    <dgm:pt modelId="{D74615B8-87F5-48D2-99D7-09CC2D689587}">
      <dgm:prSet phldrT="[Текст]" custT="1"/>
      <dgm:spPr/>
      <dgm:t>
        <a:bodyPr anchor="t"/>
        <a:lstStyle/>
        <a:p>
          <a:pPr algn="l"/>
          <a:r>
            <a:rPr lang="ru-RU" sz="1600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самостоятельной̆ деятельности:</a:t>
          </a:r>
        </a:p>
        <a:p>
          <a:pPr algn="l"/>
          <a:r>
            <a:rPr lang="ru-RU" sz="1600" b="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проходит в центрах активности (игровом, литературном, спортивном, творчества, познания и др.);</a:t>
          </a:r>
        </a:p>
        <a:p>
          <a:pPr algn="l"/>
          <a:r>
            <a:rPr lang="ru-RU" sz="1600" b="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предполагает самостоятельный выбор ребенком ее содержания, времени и партнеров;</a:t>
          </a:r>
        </a:p>
        <a:p>
          <a:pPr algn="l"/>
          <a:r>
            <a:rPr lang="ru-RU" sz="1600" b="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педагог может направлять и поддерживать свободную самостоятельную деятельность детей (создавать проблемно-игровые ситуации, ситуации общения, поддерживать познавательные интересы детей, изменять предметно-развивающую среду и др.).</a:t>
          </a:r>
          <a:endParaRPr lang="ru-RU" sz="1600" b="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0114C6-D506-4996-BABB-B7D54E27D1A0}" type="parTrans" cxnId="{3F3F92EF-3FF4-410D-B2D9-C697BED72D59}">
      <dgm:prSet/>
      <dgm:spPr/>
      <dgm:t>
        <a:bodyPr/>
        <a:lstStyle/>
        <a:p>
          <a:endParaRPr lang="ru-RU"/>
        </a:p>
      </dgm:t>
    </dgm:pt>
    <dgm:pt modelId="{FED04D70-75F3-4DBB-AFEC-071D1D2BEEEA}" type="sibTrans" cxnId="{3F3F92EF-3FF4-410D-B2D9-C697BED72D59}">
      <dgm:prSet/>
      <dgm:spPr/>
      <dgm:t>
        <a:bodyPr/>
        <a:lstStyle/>
        <a:p>
          <a:endParaRPr lang="ru-RU"/>
        </a:p>
      </dgm:t>
    </dgm:pt>
    <dgm:pt modelId="{8F95D294-EA00-4093-BD0C-051F3C174F56}" type="pres">
      <dgm:prSet presAssocID="{95CF52BA-B624-470D-A977-305633BB5A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4A4932D-1FBF-4A33-B669-3F75D32B9E31}" type="pres">
      <dgm:prSet presAssocID="{31A8691D-E517-4466-87D8-F1FDB31CB3EC}" presName="hierRoot1" presStyleCnt="0"/>
      <dgm:spPr/>
      <dgm:t>
        <a:bodyPr/>
        <a:lstStyle/>
        <a:p>
          <a:endParaRPr lang="ru-RU"/>
        </a:p>
      </dgm:t>
    </dgm:pt>
    <dgm:pt modelId="{0BC0A462-9A41-4E97-AD2D-5D2ACAF340CB}" type="pres">
      <dgm:prSet presAssocID="{31A8691D-E517-4466-87D8-F1FDB31CB3EC}" presName="composite" presStyleCnt="0"/>
      <dgm:spPr/>
      <dgm:t>
        <a:bodyPr/>
        <a:lstStyle/>
        <a:p>
          <a:endParaRPr lang="ru-RU"/>
        </a:p>
      </dgm:t>
    </dgm:pt>
    <dgm:pt modelId="{8803508F-2ABF-4802-97ED-367A833F7A80}" type="pres">
      <dgm:prSet presAssocID="{31A8691D-E517-4466-87D8-F1FDB31CB3EC}" presName="background" presStyleLbl="node0" presStyleIdx="0" presStyleCnt="2"/>
      <dgm:spPr/>
      <dgm:t>
        <a:bodyPr/>
        <a:lstStyle/>
        <a:p>
          <a:endParaRPr lang="ru-RU"/>
        </a:p>
      </dgm:t>
    </dgm:pt>
    <dgm:pt modelId="{35CF54E5-3320-487B-9D24-EDC82E7E03A1}" type="pres">
      <dgm:prSet presAssocID="{31A8691D-E517-4466-87D8-F1FDB31CB3EC}" presName="text" presStyleLbl="fgAcc0" presStyleIdx="0" presStyleCnt="2" custScaleY="441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E4608D-8B18-4FD5-BED5-8045AF21A789}" type="pres">
      <dgm:prSet presAssocID="{31A8691D-E517-4466-87D8-F1FDB31CB3EC}" presName="hierChild2" presStyleCnt="0"/>
      <dgm:spPr/>
      <dgm:t>
        <a:bodyPr/>
        <a:lstStyle/>
        <a:p>
          <a:endParaRPr lang="ru-RU"/>
        </a:p>
      </dgm:t>
    </dgm:pt>
    <dgm:pt modelId="{1445FF17-BF25-4B57-9222-541ADFE53143}" type="pres">
      <dgm:prSet presAssocID="{80800930-B83D-4DF0-97B6-1C75B732658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0DB612C-8479-4EAA-BEB0-65EF64EAC863}" type="pres">
      <dgm:prSet presAssocID="{F85302AD-B19E-49A6-B2EF-3E8C5C32C350}" presName="hierRoot2" presStyleCnt="0"/>
      <dgm:spPr/>
      <dgm:t>
        <a:bodyPr/>
        <a:lstStyle/>
        <a:p>
          <a:endParaRPr lang="ru-RU"/>
        </a:p>
      </dgm:t>
    </dgm:pt>
    <dgm:pt modelId="{B6F19DC6-88F7-42DB-AA3A-823AA8BB32F2}" type="pres">
      <dgm:prSet presAssocID="{F85302AD-B19E-49A6-B2EF-3E8C5C32C350}" presName="composite2" presStyleCnt="0"/>
      <dgm:spPr/>
      <dgm:t>
        <a:bodyPr/>
        <a:lstStyle/>
        <a:p>
          <a:endParaRPr lang="ru-RU"/>
        </a:p>
      </dgm:t>
    </dgm:pt>
    <dgm:pt modelId="{48D903C6-0D3C-4801-8139-91BFE0848A7A}" type="pres">
      <dgm:prSet presAssocID="{F85302AD-B19E-49A6-B2EF-3E8C5C32C350}" presName="background2" presStyleLbl="node2" presStyleIdx="0" presStyleCnt="2"/>
      <dgm:spPr/>
      <dgm:t>
        <a:bodyPr/>
        <a:lstStyle/>
        <a:p>
          <a:endParaRPr lang="ru-RU"/>
        </a:p>
      </dgm:t>
    </dgm:pt>
    <dgm:pt modelId="{AE991ECE-C250-45FC-9299-2EB4668FA68B}" type="pres">
      <dgm:prSet presAssocID="{F85302AD-B19E-49A6-B2EF-3E8C5C32C350}" presName="text2" presStyleLbl="fgAcc2" presStyleIdx="0" presStyleCnt="2" custScaleX="133776" custScaleY="2286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52C4AE-B732-432E-AE8E-67BFB1AB9160}" type="pres">
      <dgm:prSet presAssocID="{F85302AD-B19E-49A6-B2EF-3E8C5C32C350}" presName="hierChild3" presStyleCnt="0"/>
      <dgm:spPr/>
      <dgm:t>
        <a:bodyPr/>
        <a:lstStyle/>
        <a:p>
          <a:endParaRPr lang="ru-RU"/>
        </a:p>
      </dgm:t>
    </dgm:pt>
    <dgm:pt modelId="{43232B8C-2DD1-486F-89CA-812BE3CE1E88}" type="pres">
      <dgm:prSet presAssocID="{09A89CC8-02DD-4D81-A21D-6A059C179320}" presName="hierRoot1" presStyleCnt="0"/>
      <dgm:spPr/>
      <dgm:t>
        <a:bodyPr/>
        <a:lstStyle/>
        <a:p>
          <a:endParaRPr lang="ru-RU"/>
        </a:p>
      </dgm:t>
    </dgm:pt>
    <dgm:pt modelId="{43EF901F-515F-4BE9-81BA-3A39BF898F85}" type="pres">
      <dgm:prSet presAssocID="{09A89CC8-02DD-4D81-A21D-6A059C179320}" presName="composite" presStyleCnt="0"/>
      <dgm:spPr/>
      <dgm:t>
        <a:bodyPr/>
        <a:lstStyle/>
        <a:p>
          <a:endParaRPr lang="ru-RU"/>
        </a:p>
      </dgm:t>
    </dgm:pt>
    <dgm:pt modelId="{CF9162DC-AC2D-47AC-8292-4AA5B1FDB95F}" type="pres">
      <dgm:prSet presAssocID="{09A89CC8-02DD-4D81-A21D-6A059C179320}" presName="background" presStyleLbl="node0" presStyleIdx="1" presStyleCnt="2"/>
      <dgm:spPr/>
      <dgm:t>
        <a:bodyPr/>
        <a:lstStyle/>
        <a:p>
          <a:endParaRPr lang="ru-RU"/>
        </a:p>
      </dgm:t>
    </dgm:pt>
    <dgm:pt modelId="{8B565A04-7638-4367-9A62-C0CC2C55F827}" type="pres">
      <dgm:prSet presAssocID="{09A89CC8-02DD-4D81-A21D-6A059C179320}" presName="text" presStyleLbl="fgAcc0" presStyleIdx="1" presStyleCnt="2" custScaleY="455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21201D-7A84-4E04-A08C-0447B4705B15}" type="pres">
      <dgm:prSet presAssocID="{09A89CC8-02DD-4D81-A21D-6A059C179320}" presName="hierChild2" presStyleCnt="0"/>
      <dgm:spPr/>
      <dgm:t>
        <a:bodyPr/>
        <a:lstStyle/>
        <a:p>
          <a:endParaRPr lang="ru-RU"/>
        </a:p>
      </dgm:t>
    </dgm:pt>
    <dgm:pt modelId="{64B9F4AD-2E46-449D-91AA-E33E0AB0FFA1}" type="pres">
      <dgm:prSet presAssocID="{710114C6-D506-4996-BABB-B7D54E27D1A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CDC8721-0927-4B6F-AB72-C536B963C936}" type="pres">
      <dgm:prSet presAssocID="{D74615B8-87F5-48D2-99D7-09CC2D689587}" presName="hierRoot2" presStyleCnt="0"/>
      <dgm:spPr/>
      <dgm:t>
        <a:bodyPr/>
        <a:lstStyle/>
        <a:p>
          <a:endParaRPr lang="ru-RU"/>
        </a:p>
      </dgm:t>
    </dgm:pt>
    <dgm:pt modelId="{72A2C705-48FC-4F28-8843-69C7AED43CE2}" type="pres">
      <dgm:prSet presAssocID="{D74615B8-87F5-48D2-99D7-09CC2D689587}" presName="composite2" presStyleCnt="0"/>
      <dgm:spPr/>
      <dgm:t>
        <a:bodyPr/>
        <a:lstStyle/>
        <a:p>
          <a:endParaRPr lang="ru-RU"/>
        </a:p>
      </dgm:t>
    </dgm:pt>
    <dgm:pt modelId="{9FBB365B-0715-49AF-97C8-E061F9342A67}" type="pres">
      <dgm:prSet presAssocID="{D74615B8-87F5-48D2-99D7-09CC2D689587}" presName="background2" presStyleLbl="node2" presStyleIdx="1" presStyleCnt="2"/>
      <dgm:spPr/>
      <dgm:t>
        <a:bodyPr/>
        <a:lstStyle/>
        <a:p>
          <a:endParaRPr lang="ru-RU"/>
        </a:p>
      </dgm:t>
    </dgm:pt>
    <dgm:pt modelId="{C0F1F9F3-0E87-46F3-9612-CB2AA2524252}" type="pres">
      <dgm:prSet presAssocID="{D74615B8-87F5-48D2-99D7-09CC2D689587}" presName="text2" presStyleLbl="fgAcc2" presStyleIdx="1" presStyleCnt="2" custScaleX="142792" custScaleY="2259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81F240-4986-49F6-A933-F7B3882B3AEB}" type="pres">
      <dgm:prSet presAssocID="{D74615B8-87F5-48D2-99D7-09CC2D689587}" presName="hierChild3" presStyleCnt="0"/>
      <dgm:spPr/>
      <dgm:t>
        <a:bodyPr/>
        <a:lstStyle/>
        <a:p>
          <a:endParaRPr lang="ru-RU"/>
        </a:p>
      </dgm:t>
    </dgm:pt>
  </dgm:ptLst>
  <dgm:cxnLst>
    <dgm:cxn modelId="{EE23BDFA-6017-47ED-BD81-3C7A70A2DC5F}" type="presOf" srcId="{710114C6-D506-4996-BABB-B7D54E27D1A0}" destId="{64B9F4AD-2E46-449D-91AA-E33E0AB0FFA1}" srcOrd="0" destOrd="0" presId="urn:microsoft.com/office/officeart/2005/8/layout/hierarchy1"/>
    <dgm:cxn modelId="{C43AE06F-5BB7-49FE-8DCA-7B31A0510D7B}" type="presOf" srcId="{D74615B8-87F5-48D2-99D7-09CC2D689587}" destId="{C0F1F9F3-0E87-46F3-9612-CB2AA2524252}" srcOrd="0" destOrd="0" presId="urn:microsoft.com/office/officeart/2005/8/layout/hierarchy1"/>
    <dgm:cxn modelId="{73841DF6-1ADF-495D-857B-101E2916FCC4}" type="presOf" srcId="{31A8691D-E517-4466-87D8-F1FDB31CB3EC}" destId="{35CF54E5-3320-487B-9D24-EDC82E7E03A1}" srcOrd="0" destOrd="0" presId="urn:microsoft.com/office/officeart/2005/8/layout/hierarchy1"/>
    <dgm:cxn modelId="{8E5D611A-F031-4B7A-82D2-F3DA730634E4}" type="presOf" srcId="{09A89CC8-02DD-4D81-A21D-6A059C179320}" destId="{8B565A04-7638-4367-9A62-C0CC2C55F827}" srcOrd="0" destOrd="0" presId="urn:microsoft.com/office/officeart/2005/8/layout/hierarchy1"/>
    <dgm:cxn modelId="{808F1326-AD7C-4CBE-AFFC-209DEBA21490}" type="presOf" srcId="{95CF52BA-B624-470D-A977-305633BB5AE7}" destId="{8F95D294-EA00-4093-BD0C-051F3C174F56}" srcOrd="0" destOrd="0" presId="urn:microsoft.com/office/officeart/2005/8/layout/hierarchy1"/>
    <dgm:cxn modelId="{0C1C9732-F130-4ED3-9E2B-4BC702EE3E77}" type="presOf" srcId="{F85302AD-B19E-49A6-B2EF-3E8C5C32C350}" destId="{AE991ECE-C250-45FC-9299-2EB4668FA68B}" srcOrd="0" destOrd="0" presId="urn:microsoft.com/office/officeart/2005/8/layout/hierarchy1"/>
    <dgm:cxn modelId="{60C66CD9-4F41-4EB4-A536-1A15305DF0FE}" type="presOf" srcId="{80800930-B83D-4DF0-97B6-1C75B732658C}" destId="{1445FF17-BF25-4B57-9222-541ADFE53143}" srcOrd="0" destOrd="0" presId="urn:microsoft.com/office/officeart/2005/8/layout/hierarchy1"/>
    <dgm:cxn modelId="{58CFFFCF-FEC0-4A39-B405-4FC4B5986B1E}" srcId="{95CF52BA-B624-470D-A977-305633BB5AE7}" destId="{31A8691D-E517-4466-87D8-F1FDB31CB3EC}" srcOrd="0" destOrd="0" parTransId="{6A141E50-3662-484A-83A5-800EFA9AFE68}" sibTransId="{20866E35-42E8-4B7D-B5EF-D777522842AA}"/>
    <dgm:cxn modelId="{A99DD878-0920-4D01-A157-DD95DE6CC87F}" srcId="{31A8691D-E517-4466-87D8-F1FDB31CB3EC}" destId="{F85302AD-B19E-49A6-B2EF-3E8C5C32C350}" srcOrd="0" destOrd="0" parTransId="{80800930-B83D-4DF0-97B6-1C75B732658C}" sibTransId="{77EE5F40-A73A-496B-A069-6EEB5317FB6B}"/>
    <dgm:cxn modelId="{3F3F92EF-3FF4-410D-B2D9-C697BED72D59}" srcId="{09A89CC8-02DD-4D81-A21D-6A059C179320}" destId="{D74615B8-87F5-48D2-99D7-09CC2D689587}" srcOrd="0" destOrd="0" parTransId="{710114C6-D506-4996-BABB-B7D54E27D1A0}" sibTransId="{FED04D70-75F3-4DBB-AFEC-071D1D2BEEEA}"/>
    <dgm:cxn modelId="{EF8A0CB3-66DF-4553-94F8-F19C45B74479}" srcId="{95CF52BA-B624-470D-A977-305633BB5AE7}" destId="{09A89CC8-02DD-4D81-A21D-6A059C179320}" srcOrd="1" destOrd="0" parTransId="{18188239-0B5A-44B9-89CD-8AB4464D28D3}" sibTransId="{6E18AA5A-C4AB-4C44-BE61-6201E80905FD}"/>
    <dgm:cxn modelId="{94EE6333-D4CB-4E88-A0B6-709C18AEA2CC}" type="presParOf" srcId="{8F95D294-EA00-4093-BD0C-051F3C174F56}" destId="{54A4932D-1FBF-4A33-B669-3F75D32B9E31}" srcOrd="0" destOrd="0" presId="urn:microsoft.com/office/officeart/2005/8/layout/hierarchy1"/>
    <dgm:cxn modelId="{1C486ECF-0477-4C01-B44A-62964AB2FC99}" type="presParOf" srcId="{54A4932D-1FBF-4A33-B669-3F75D32B9E31}" destId="{0BC0A462-9A41-4E97-AD2D-5D2ACAF340CB}" srcOrd="0" destOrd="0" presId="urn:microsoft.com/office/officeart/2005/8/layout/hierarchy1"/>
    <dgm:cxn modelId="{F7BB01AE-145F-4606-9443-32324D061013}" type="presParOf" srcId="{0BC0A462-9A41-4E97-AD2D-5D2ACAF340CB}" destId="{8803508F-2ABF-4802-97ED-367A833F7A80}" srcOrd="0" destOrd="0" presId="urn:microsoft.com/office/officeart/2005/8/layout/hierarchy1"/>
    <dgm:cxn modelId="{426786B5-1340-4552-915C-75606DF8BBE9}" type="presParOf" srcId="{0BC0A462-9A41-4E97-AD2D-5D2ACAF340CB}" destId="{35CF54E5-3320-487B-9D24-EDC82E7E03A1}" srcOrd="1" destOrd="0" presId="urn:microsoft.com/office/officeart/2005/8/layout/hierarchy1"/>
    <dgm:cxn modelId="{59D6C1B8-CA58-47E3-AA81-B12A2454E013}" type="presParOf" srcId="{54A4932D-1FBF-4A33-B669-3F75D32B9E31}" destId="{68E4608D-8B18-4FD5-BED5-8045AF21A789}" srcOrd="1" destOrd="0" presId="urn:microsoft.com/office/officeart/2005/8/layout/hierarchy1"/>
    <dgm:cxn modelId="{909077AB-B363-4FE7-A340-BD165B08628D}" type="presParOf" srcId="{68E4608D-8B18-4FD5-BED5-8045AF21A789}" destId="{1445FF17-BF25-4B57-9222-541ADFE53143}" srcOrd="0" destOrd="0" presId="urn:microsoft.com/office/officeart/2005/8/layout/hierarchy1"/>
    <dgm:cxn modelId="{4A9E7730-30FC-4AD7-96A8-DE7D5081CEB2}" type="presParOf" srcId="{68E4608D-8B18-4FD5-BED5-8045AF21A789}" destId="{60DB612C-8479-4EAA-BEB0-65EF64EAC863}" srcOrd="1" destOrd="0" presId="urn:microsoft.com/office/officeart/2005/8/layout/hierarchy1"/>
    <dgm:cxn modelId="{57F14419-1DDD-4629-BDC2-792593E02666}" type="presParOf" srcId="{60DB612C-8479-4EAA-BEB0-65EF64EAC863}" destId="{B6F19DC6-88F7-42DB-AA3A-823AA8BB32F2}" srcOrd="0" destOrd="0" presId="urn:microsoft.com/office/officeart/2005/8/layout/hierarchy1"/>
    <dgm:cxn modelId="{F54D0F6D-2C57-4D1A-9AB4-9129393DB2EE}" type="presParOf" srcId="{B6F19DC6-88F7-42DB-AA3A-823AA8BB32F2}" destId="{48D903C6-0D3C-4801-8139-91BFE0848A7A}" srcOrd="0" destOrd="0" presId="urn:microsoft.com/office/officeart/2005/8/layout/hierarchy1"/>
    <dgm:cxn modelId="{3C47BFB7-0277-402F-8D88-B78D8D333408}" type="presParOf" srcId="{B6F19DC6-88F7-42DB-AA3A-823AA8BB32F2}" destId="{AE991ECE-C250-45FC-9299-2EB4668FA68B}" srcOrd="1" destOrd="0" presId="urn:microsoft.com/office/officeart/2005/8/layout/hierarchy1"/>
    <dgm:cxn modelId="{A69EE72D-8099-46FC-9185-8421D3D5875D}" type="presParOf" srcId="{60DB612C-8479-4EAA-BEB0-65EF64EAC863}" destId="{4A52C4AE-B732-432E-AE8E-67BFB1AB9160}" srcOrd="1" destOrd="0" presId="urn:microsoft.com/office/officeart/2005/8/layout/hierarchy1"/>
    <dgm:cxn modelId="{6704696A-2586-4E26-A030-ECDED465F5DC}" type="presParOf" srcId="{8F95D294-EA00-4093-BD0C-051F3C174F56}" destId="{43232B8C-2DD1-486F-89CA-812BE3CE1E88}" srcOrd="1" destOrd="0" presId="urn:microsoft.com/office/officeart/2005/8/layout/hierarchy1"/>
    <dgm:cxn modelId="{4B1D23E9-B5E4-4140-A409-7CF1253EC031}" type="presParOf" srcId="{43232B8C-2DD1-486F-89CA-812BE3CE1E88}" destId="{43EF901F-515F-4BE9-81BA-3A39BF898F85}" srcOrd="0" destOrd="0" presId="urn:microsoft.com/office/officeart/2005/8/layout/hierarchy1"/>
    <dgm:cxn modelId="{0943683E-68B3-4232-B0D8-94D981030AA4}" type="presParOf" srcId="{43EF901F-515F-4BE9-81BA-3A39BF898F85}" destId="{CF9162DC-AC2D-47AC-8292-4AA5B1FDB95F}" srcOrd="0" destOrd="0" presId="urn:microsoft.com/office/officeart/2005/8/layout/hierarchy1"/>
    <dgm:cxn modelId="{BE134BC4-4D3B-44F0-9964-E52ECD92F685}" type="presParOf" srcId="{43EF901F-515F-4BE9-81BA-3A39BF898F85}" destId="{8B565A04-7638-4367-9A62-C0CC2C55F827}" srcOrd="1" destOrd="0" presId="urn:microsoft.com/office/officeart/2005/8/layout/hierarchy1"/>
    <dgm:cxn modelId="{99B18A53-83D0-48DF-AD11-AFC8AC4AA65B}" type="presParOf" srcId="{43232B8C-2DD1-486F-89CA-812BE3CE1E88}" destId="{2421201D-7A84-4E04-A08C-0447B4705B15}" srcOrd="1" destOrd="0" presId="urn:microsoft.com/office/officeart/2005/8/layout/hierarchy1"/>
    <dgm:cxn modelId="{2272BEEB-8A78-4758-AE09-A62CBC06E23A}" type="presParOf" srcId="{2421201D-7A84-4E04-A08C-0447B4705B15}" destId="{64B9F4AD-2E46-449D-91AA-E33E0AB0FFA1}" srcOrd="0" destOrd="0" presId="urn:microsoft.com/office/officeart/2005/8/layout/hierarchy1"/>
    <dgm:cxn modelId="{23F4DC89-B558-4210-AD5B-4C8AE3F5E123}" type="presParOf" srcId="{2421201D-7A84-4E04-A08C-0447B4705B15}" destId="{4CDC8721-0927-4B6F-AB72-C536B963C936}" srcOrd="1" destOrd="0" presId="urn:microsoft.com/office/officeart/2005/8/layout/hierarchy1"/>
    <dgm:cxn modelId="{44E09E89-8838-4579-B0E8-7920F09C60A7}" type="presParOf" srcId="{4CDC8721-0927-4B6F-AB72-C536B963C936}" destId="{72A2C705-48FC-4F28-8843-69C7AED43CE2}" srcOrd="0" destOrd="0" presId="urn:microsoft.com/office/officeart/2005/8/layout/hierarchy1"/>
    <dgm:cxn modelId="{93BBE626-C582-4EC8-8526-E20C7F71AA4A}" type="presParOf" srcId="{72A2C705-48FC-4F28-8843-69C7AED43CE2}" destId="{9FBB365B-0715-49AF-97C8-E061F9342A67}" srcOrd="0" destOrd="0" presId="urn:microsoft.com/office/officeart/2005/8/layout/hierarchy1"/>
    <dgm:cxn modelId="{9B4EF691-B6CB-471B-A616-76A9316FFD64}" type="presParOf" srcId="{72A2C705-48FC-4F28-8843-69C7AED43CE2}" destId="{C0F1F9F3-0E87-46F3-9612-CB2AA2524252}" srcOrd="1" destOrd="0" presId="urn:microsoft.com/office/officeart/2005/8/layout/hierarchy1"/>
    <dgm:cxn modelId="{52FAF5C6-CE66-4D4E-AD96-0A9A41382BB2}" type="presParOf" srcId="{4CDC8721-0927-4B6F-AB72-C536B963C936}" destId="{1981F240-4986-49F6-A933-F7B3882B3A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44268F-34C4-45A2-A5E8-178685DDC7B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D4AF14-C4E8-4C29-B46F-74E135A7CE29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Целевой раздел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AABB6-4ED4-49E8-8EBC-7AD2059B1BA7}" type="parTrans" cxnId="{16F384C9-A81F-4614-B2B9-94F2FE4A86D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A733FF-3751-43D1-B7B3-4FCD05C14EA8}" type="sibTrans" cxnId="{16F384C9-A81F-4614-B2B9-94F2FE4A86D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3A1C2-643D-4400-BACD-765F9E871F19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часть</a:t>
          </a:r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ссылка на ФОП ДО (ФОП, п. 13-16)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506756-363C-49C2-A302-130CB9516956}" type="parTrans" cxnId="{D12C46EE-4CF0-44BF-B18B-90A968A84E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FF31D-9B44-4376-8D6D-FDE38AA8D9BF}" type="sibTrans" cxnId="{D12C46EE-4CF0-44BF-B18B-90A968A84E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1BB31D-892F-49D9-858B-5B10878398B3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Вариативная часть</a:t>
          </a:r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цели, задачи, принципы, планируемые результаты, подходы к диагностике 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B4DB7-4B74-4225-B2C3-AF96A99937DC}" type="parTrans" cxnId="{FFB6206B-AE26-469D-B244-7896F780DEF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2EDC4-32BF-420A-BDD8-70155A9D50DC}" type="sibTrans" cxnId="{FFB6206B-AE26-469D-B244-7896F780DEF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E1C4B-021C-455E-8FD5-9315E5F96030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Содержательный раздел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9ECFE-22E7-4C30-BBCC-6781BF2EB061}" type="parTrans" cxnId="{7C242311-0088-4139-A878-56E3635F48A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6678F5-2692-4EE2-82F4-BCF768080117}" type="sibTrans" cxnId="{7C242311-0088-4139-A878-56E3635F48A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72A7D-62D6-4E5A-A5C3-955A7A5FA2D0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часть</a:t>
          </a:r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ссылка на: задачи  и содержание образовательной деятельности для всех групп (ФОП ДО, п.17), описание вариативных форм, способов методов и средств реализации ОП (ФОП ДО, п. 23), особенности образовательной деятельности разных видов (ФОП ДО, п. 24), способы поддержки детской инициативы (ФОП ДО, п. 25), особенности взаимодействия с родителями (ФОП ДО, п. 26), </a:t>
          </a:r>
          <a:r>
            <a:rPr lang="ru-RU" sz="15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рабочая программа воспитания </a:t>
          </a:r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(ФОП ДО, п. 29)  и др. 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3B6B3-7A66-4AFA-B01C-1CD920AD7058}" type="parTrans" cxnId="{F8B5107C-1C23-4633-97B9-B4704CC9614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DE01D-E6A3-4F40-A2CF-4CF8928192B1}" type="sibTrans" cxnId="{F8B5107C-1C23-4633-97B9-B4704CC9614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AC7AA2-79E2-4C7E-BE9A-0A759CCA591A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 раздел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25160F-B98A-4E78-8994-7AD5598E764D}" type="parTrans" cxnId="{EE04DF31-2FC1-493D-82A5-9EDD5590085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419E5A-FDD7-45B5-8610-DDC05E469C80}" type="sibTrans" cxnId="{EE04DF31-2FC1-493D-82A5-9EDD5590085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85C1D-2221-4A6C-8A04-C178E8F625DB}">
      <dgm:prSet phldrT="[Текст]" custT="1"/>
      <dgm:spPr/>
      <dgm:t>
        <a:bodyPr/>
        <a:lstStyle/>
        <a:p>
          <a:pPr marL="0" indent="0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5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часть </a:t>
          </a:r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ссылка на </a:t>
          </a:r>
          <a:r>
            <a:rPr lang="ru-RU" sz="1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психолого-педагогические условия реализации Программы (ФОП, п.30)</a:t>
          </a:r>
          <a:endParaRPr lang="ru-RU" sz="15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9DD96-3DD4-41BD-9DCE-53733DF9387C}" type="parTrans" cxnId="{864EB1E8-8568-4B3E-9E37-04D6AA52CA6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13EA65-0B21-45D8-8E49-8B643C2692B3}" type="sibTrans" cxnId="{864EB1E8-8568-4B3E-9E37-04D6AA52CA6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8B9F5-2B37-4B90-8FB9-9D6F1330108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Вариативная часть</a:t>
          </a:r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особенности организации развивающей предметно-пространственной среды, материально-техническое обеспечение, перечень литературных, музыкальных, художественных, анимационных произведений, обеспеченность методическими материалами и средствами обучения и воспитания, кадровые условия, режим и распорядок дня, календарный план воспитательной работы</a:t>
          </a:r>
          <a:endParaRPr lang="ru-RU" sz="15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4DA22-2788-4E69-8E9E-A23B1979AD65}" type="parTrans" cxnId="{BF5A5351-0CF9-4AAB-AA4A-C371419054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50FF91-AA7A-49B5-9DD5-3415FC25CACC}" type="sibTrans" cxnId="{BF5A5351-0CF9-4AAB-AA4A-C371419054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001BFC-B347-4D0F-AC54-A479F7F594D7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Вариативная часть</a:t>
          </a:r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задачи  и содержание образовательной деятельности для всех групп, вариативные формы, способы, методы и средства реализации ОП, особенности образовательной деятельности, способы поддержки детской инициативы, взаимодействие с родителями, КРР, </a:t>
          </a:r>
          <a:r>
            <a:rPr lang="ru-RU" sz="15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рабочая программа воспитания</a:t>
          </a:r>
        </a:p>
      </dgm:t>
    </dgm:pt>
    <dgm:pt modelId="{DD1A44A1-F023-431D-B1EB-0B799C61FBF2}" type="parTrans" cxnId="{B741851F-6B67-43B4-A106-46FE0B4B37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43B1D-C3C6-4EBE-AF17-0D321B343E00}" type="sibTrans" cxnId="{B741851F-6B67-43B4-A106-46FE0B4B37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FF5CDF-7CCB-41E7-8CC3-3E37ACFD5121}" type="pres">
      <dgm:prSet presAssocID="{8144268F-34C4-45A2-A5E8-178685DDC7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2B3D4F-4C9D-486A-8FC7-6449A6EAE256}" type="pres">
      <dgm:prSet presAssocID="{C9D4AF14-C4E8-4C29-B46F-74E135A7CE29}" presName="parentLin" presStyleCnt="0"/>
      <dgm:spPr/>
    </dgm:pt>
    <dgm:pt modelId="{DEEBD6BD-244A-42D4-884D-71C02880CF0A}" type="pres">
      <dgm:prSet presAssocID="{C9D4AF14-C4E8-4C29-B46F-74E135A7CE2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0B141CC-6B33-4937-B74E-7435FCE1FF5F}" type="pres">
      <dgm:prSet presAssocID="{C9D4AF14-C4E8-4C29-B46F-74E135A7CE2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58A7F-EFDE-4342-A798-FE4CBB0E8540}" type="pres">
      <dgm:prSet presAssocID="{C9D4AF14-C4E8-4C29-B46F-74E135A7CE29}" presName="negativeSpace" presStyleCnt="0"/>
      <dgm:spPr/>
    </dgm:pt>
    <dgm:pt modelId="{4DBCBA94-F611-46BF-AAEA-6D5F74CDEB27}" type="pres">
      <dgm:prSet presAssocID="{C9D4AF14-C4E8-4C29-B46F-74E135A7CE2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5EBDF-2CE3-4AB0-A203-D2C1CC9B3F23}" type="pres">
      <dgm:prSet presAssocID="{15A733FF-3751-43D1-B7B3-4FCD05C14EA8}" presName="spaceBetweenRectangles" presStyleCnt="0"/>
      <dgm:spPr/>
    </dgm:pt>
    <dgm:pt modelId="{7CDD4594-643C-4DC0-8BD4-67B5E86EE0EB}" type="pres">
      <dgm:prSet presAssocID="{050E1C4B-021C-455E-8FD5-9315E5F96030}" presName="parentLin" presStyleCnt="0"/>
      <dgm:spPr/>
    </dgm:pt>
    <dgm:pt modelId="{F7D36BC1-A653-4A15-94BD-8C2C10BABC41}" type="pres">
      <dgm:prSet presAssocID="{050E1C4B-021C-455E-8FD5-9315E5F9603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3381157-5046-41E9-86D2-E91536E3BAA4}" type="pres">
      <dgm:prSet presAssocID="{050E1C4B-021C-455E-8FD5-9315E5F9603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97D70-1999-4854-A5C5-B2B362791D71}" type="pres">
      <dgm:prSet presAssocID="{050E1C4B-021C-455E-8FD5-9315E5F96030}" presName="negativeSpace" presStyleCnt="0"/>
      <dgm:spPr/>
    </dgm:pt>
    <dgm:pt modelId="{F60E6971-A42D-45BE-A16F-DD5361104203}" type="pres">
      <dgm:prSet presAssocID="{050E1C4B-021C-455E-8FD5-9315E5F9603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A0EC9-1141-41C7-A7DD-4A233ECC7600}" type="pres">
      <dgm:prSet presAssocID="{B26678F5-2692-4EE2-82F4-BCF768080117}" presName="spaceBetweenRectangles" presStyleCnt="0"/>
      <dgm:spPr/>
    </dgm:pt>
    <dgm:pt modelId="{18E2124C-431A-4969-A443-43EE3E3830CC}" type="pres">
      <dgm:prSet presAssocID="{BCAC7AA2-79E2-4C7E-BE9A-0A759CCA591A}" presName="parentLin" presStyleCnt="0"/>
      <dgm:spPr/>
    </dgm:pt>
    <dgm:pt modelId="{51C5E499-B733-4B49-BA2E-76EC885D3383}" type="pres">
      <dgm:prSet presAssocID="{BCAC7AA2-79E2-4C7E-BE9A-0A759CCA591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75B0A2A-3D15-47BD-9600-F403EDD37D71}" type="pres">
      <dgm:prSet presAssocID="{BCAC7AA2-79E2-4C7E-BE9A-0A759CCA591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04BED-680B-4BA3-BEAD-A3E787691B0A}" type="pres">
      <dgm:prSet presAssocID="{BCAC7AA2-79E2-4C7E-BE9A-0A759CCA591A}" presName="negativeSpace" presStyleCnt="0"/>
      <dgm:spPr/>
    </dgm:pt>
    <dgm:pt modelId="{C805EF57-B83E-40F1-9DEB-16B0ECF33070}" type="pres">
      <dgm:prSet presAssocID="{BCAC7AA2-79E2-4C7E-BE9A-0A759CCA591A}" presName="childText" presStyleLbl="conFgAcc1" presStyleIdx="2" presStyleCnt="3" custLinFactNeighborY="26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242311-0088-4139-A878-56E3635F48A4}" srcId="{8144268F-34C4-45A2-A5E8-178685DDC7B8}" destId="{050E1C4B-021C-455E-8FD5-9315E5F96030}" srcOrd="1" destOrd="0" parTransId="{1E89ECFE-22E7-4C30-BBCC-6781BF2EB061}" sibTransId="{B26678F5-2692-4EE2-82F4-BCF768080117}"/>
    <dgm:cxn modelId="{16F384C9-A81F-4614-B2B9-94F2FE4A86D2}" srcId="{8144268F-34C4-45A2-A5E8-178685DDC7B8}" destId="{C9D4AF14-C4E8-4C29-B46F-74E135A7CE29}" srcOrd="0" destOrd="0" parTransId="{C48AABB6-4ED4-49E8-8EBC-7AD2059B1BA7}" sibTransId="{15A733FF-3751-43D1-B7B3-4FCD05C14EA8}"/>
    <dgm:cxn modelId="{D27927CF-F05F-4EC3-93FC-44E40E995625}" type="presOf" srcId="{34772A7D-62D6-4E5A-A5C3-955A7A5FA2D0}" destId="{F60E6971-A42D-45BE-A16F-DD5361104203}" srcOrd="0" destOrd="0" presId="urn:microsoft.com/office/officeart/2005/8/layout/list1"/>
    <dgm:cxn modelId="{A7A315DD-1273-4BC7-BAC6-703092DC66F9}" type="presOf" srcId="{8144268F-34C4-45A2-A5E8-178685DDC7B8}" destId="{FAFF5CDF-7CCB-41E7-8CC3-3E37ACFD5121}" srcOrd="0" destOrd="0" presId="urn:microsoft.com/office/officeart/2005/8/layout/list1"/>
    <dgm:cxn modelId="{B947ABD8-9140-4052-A4FB-035B3E15F7DB}" type="presOf" srcId="{C9D4AF14-C4E8-4C29-B46F-74E135A7CE29}" destId="{DEEBD6BD-244A-42D4-884D-71C02880CF0A}" srcOrd="0" destOrd="0" presId="urn:microsoft.com/office/officeart/2005/8/layout/list1"/>
    <dgm:cxn modelId="{1BD3DC7E-548E-48B7-8830-82E4E98F2577}" type="presOf" srcId="{3298B9F5-2B37-4B90-8FB9-9D6F13301086}" destId="{C805EF57-B83E-40F1-9DEB-16B0ECF33070}" srcOrd="0" destOrd="1" presId="urn:microsoft.com/office/officeart/2005/8/layout/list1"/>
    <dgm:cxn modelId="{AB5CDCA4-5421-4515-A2B9-EFCAEB3FA570}" type="presOf" srcId="{EF001BFC-B347-4D0F-AC54-A479F7F594D7}" destId="{F60E6971-A42D-45BE-A16F-DD5361104203}" srcOrd="0" destOrd="1" presId="urn:microsoft.com/office/officeart/2005/8/layout/list1"/>
    <dgm:cxn modelId="{0EFA3055-9DA0-4FF5-B42D-33D805B1DE72}" type="presOf" srcId="{C9D4AF14-C4E8-4C29-B46F-74E135A7CE29}" destId="{30B141CC-6B33-4937-B74E-7435FCE1FF5F}" srcOrd="1" destOrd="0" presId="urn:microsoft.com/office/officeart/2005/8/layout/list1"/>
    <dgm:cxn modelId="{B0CC46C0-F9B0-4B21-A71A-8EC7AD6B3828}" type="presOf" srcId="{0A1BB31D-892F-49D9-858B-5B10878398B3}" destId="{4DBCBA94-F611-46BF-AAEA-6D5F74CDEB27}" srcOrd="0" destOrd="1" presId="urn:microsoft.com/office/officeart/2005/8/layout/list1"/>
    <dgm:cxn modelId="{864EB1E8-8568-4B3E-9E37-04D6AA52CA6A}" srcId="{BCAC7AA2-79E2-4C7E-BE9A-0A759CCA591A}" destId="{82E85C1D-2221-4A6C-8A04-C178E8F625DB}" srcOrd="0" destOrd="0" parTransId="{7569DD96-3DD4-41BD-9DCE-53733DF9387C}" sibTransId="{F813EA65-0B21-45D8-8E49-8B643C2692B3}"/>
    <dgm:cxn modelId="{FFB6206B-AE26-469D-B244-7896F780DEFA}" srcId="{C9D4AF14-C4E8-4C29-B46F-74E135A7CE29}" destId="{0A1BB31D-892F-49D9-858B-5B10878398B3}" srcOrd="1" destOrd="0" parTransId="{418B4DB7-4B74-4225-B2C3-AF96A99937DC}" sibTransId="{41A2EDC4-32BF-420A-BDD8-70155A9D50DC}"/>
    <dgm:cxn modelId="{D12C46EE-4CF0-44BF-B18B-90A968A84E8B}" srcId="{C9D4AF14-C4E8-4C29-B46F-74E135A7CE29}" destId="{4533A1C2-643D-4400-BACD-765F9E871F19}" srcOrd="0" destOrd="0" parTransId="{E4506756-363C-49C2-A302-130CB9516956}" sibTransId="{E85FF31D-9B44-4376-8D6D-FDE38AA8D9BF}"/>
    <dgm:cxn modelId="{6E76D5FE-D960-494E-AEB0-57E3C534D79D}" type="presOf" srcId="{4533A1C2-643D-4400-BACD-765F9E871F19}" destId="{4DBCBA94-F611-46BF-AAEA-6D5F74CDEB27}" srcOrd="0" destOrd="0" presId="urn:microsoft.com/office/officeart/2005/8/layout/list1"/>
    <dgm:cxn modelId="{B741851F-6B67-43B4-A106-46FE0B4B377B}" srcId="{050E1C4B-021C-455E-8FD5-9315E5F96030}" destId="{EF001BFC-B347-4D0F-AC54-A479F7F594D7}" srcOrd="1" destOrd="0" parTransId="{DD1A44A1-F023-431D-B1EB-0B799C61FBF2}" sibTransId="{9DE43B1D-C3C6-4EBE-AF17-0D321B343E00}"/>
    <dgm:cxn modelId="{F8B5107C-1C23-4633-97B9-B4704CC9614A}" srcId="{050E1C4B-021C-455E-8FD5-9315E5F96030}" destId="{34772A7D-62D6-4E5A-A5C3-955A7A5FA2D0}" srcOrd="0" destOrd="0" parTransId="{4823B6B3-7A66-4AFA-B01C-1CD920AD7058}" sibTransId="{4CBDE01D-E6A3-4F40-A2CF-4CF8928192B1}"/>
    <dgm:cxn modelId="{BF5A5351-0CF9-4AAB-AA4A-C37141905467}" srcId="{BCAC7AA2-79E2-4C7E-BE9A-0A759CCA591A}" destId="{3298B9F5-2B37-4B90-8FB9-9D6F13301086}" srcOrd="1" destOrd="0" parTransId="{8D14DA22-2788-4E69-8E9E-A23B1979AD65}" sibTransId="{6E50FF91-AA7A-49B5-9DD5-3415FC25CACC}"/>
    <dgm:cxn modelId="{0B478E7D-87F0-4298-841F-D5959E1657BB}" type="presOf" srcId="{BCAC7AA2-79E2-4C7E-BE9A-0A759CCA591A}" destId="{51C5E499-B733-4B49-BA2E-76EC885D3383}" srcOrd="0" destOrd="0" presId="urn:microsoft.com/office/officeart/2005/8/layout/list1"/>
    <dgm:cxn modelId="{CE54F77B-E22C-4B35-8371-BDB623262ABF}" type="presOf" srcId="{050E1C4B-021C-455E-8FD5-9315E5F96030}" destId="{F7D36BC1-A653-4A15-94BD-8C2C10BABC41}" srcOrd="0" destOrd="0" presId="urn:microsoft.com/office/officeart/2005/8/layout/list1"/>
    <dgm:cxn modelId="{EE04DF31-2FC1-493D-82A5-9EDD5590085F}" srcId="{8144268F-34C4-45A2-A5E8-178685DDC7B8}" destId="{BCAC7AA2-79E2-4C7E-BE9A-0A759CCA591A}" srcOrd="2" destOrd="0" parTransId="{2725160F-B98A-4E78-8994-7AD5598E764D}" sibTransId="{A8419E5A-FDD7-45B5-8610-DDC05E469C80}"/>
    <dgm:cxn modelId="{82DC3DC1-26AD-4F98-A69A-A055827F797B}" type="presOf" srcId="{82E85C1D-2221-4A6C-8A04-C178E8F625DB}" destId="{C805EF57-B83E-40F1-9DEB-16B0ECF33070}" srcOrd="0" destOrd="0" presId="urn:microsoft.com/office/officeart/2005/8/layout/list1"/>
    <dgm:cxn modelId="{A3BD7FF1-DCB2-42DA-8575-B3883EE4E5C1}" type="presOf" srcId="{BCAC7AA2-79E2-4C7E-BE9A-0A759CCA591A}" destId="{D75B0A2A-3D15-47BD-9600-F403EDD37D71}" srcOrd="1" destOrd="0" presId="urn:microsoft.com/office/officeart/2005/8/layout/list1"/>
    <dgm:cxn modelId="{4D912B4E-8425-445D-B1A9-845C7A23FED9}" type="presOf" srcId="{050E1C4B-021C-455E-8FD5-9315E5F96030}" destId="{03381157-5046-41E9-86D2-E91536E3BAA4}" srcOrd="1" destOrd="0" presId="urn:microsoft.com/office/officeart/2005/8/layout/list1"/>
    <dgm:cxn modelId="{7712B3FD-EF7F-43AC-A1B0-97F9C432B83D}" type="presParOf" srcId="{FAFF5CDF-7CCB-41E7-8CC3-3E37ACFD5121}" destId="{052B3D4F-4C9D-486A-8FC7-6449A6EAE256}" srcOrd="0" destOrd="0" presId="urn:microsoft.com/office/officeart/2005/8/layout/list1"/>
    <dgm:cxn modelId="{BC4F8D73-50F1-4015-83B9-F1295718AB57}" type="presParOf" srcId="{052B3D4F-4C9D-486A-8FC7-6449A6EAE256}" destId="{DEEBD6BD-244A-42D4-884D-71C02880CF0A}" srcOrd="0" destOrd="0" presId="urn:microsoft.com/office/officeart/2005/8/layout/list1"/>
    <dgm:cxn modelId="{5EDB9A29-8686-4E29-8FD6-063EDFFD6355}" type="presParOf" srcId="{052B3D4F-4C9D-486A-8FC7-6449A6EAE256}" destId="{30B141CC-6B33-4937-B74E-7435FCE1FF5F}" srcOrd="1" destOrd="0" presId="urn:microsoft.com/office/officeart/2005/8/layout/list1"/>
    <dgm:cxn modelId="{2125671E-1297-4CB1-80B5-74671655525E}" type="presParOf" srcId="{FAFF5CDF-7CCB-41E7-8CC3-3E37ACFD5121}" destId="{C6958A7F-EFDE-4342-A798-FE4CBB0E8540}" srcOrd="1" destOrd="0" presId="urn:microsoft.com/office/officeart/2005/8/layout/list1"/>
    <dgm:cxn modelId="{03869064-273D-4310-8FB7-855A792125DB}" type="presParOf" srcId="{FAFF5CDF-7CCB-41E7-8CC3-3E37ACFD5121}" destId="{4DBCBA94-F611-46BF-AAEA-6D5F74CDEB27}" srcOrd="2" destOrd="0" presId="urn:microsoft.com/office/officeart/2005/8/layout/list1"/>
    <dgm:cxn modelId="{0C07FDB2-4978-4EBB-99DC-7B3BAAE8C358}" type="presParOf" srcId="{FAFF5CDF-7CCB-41E7-8CC3-3E37ACFD5121}" destId="{6795EBDF-2CE3-4AB0-A203-D2C1CC9B3F23}" srcOrd="3" destOrd="0" presId="urn:microsoft.com/office/officeart/2005/8/layout/list1"/>
    <dgm:cxn modelId="{D0377D13-FC2F-403F-8D0F-C92E5618AEC1}" type="presParOf" srcId="{FAFF5CDF-7CCB-41E7-8CC3-3E37ACFD5121}" destId="{7CDD4594-643C-4DC0-8BD4-67B5E86EE0EB}" srcOrd="4" destOrd="0" presId="urn:microsoft.com/office/officeart/2005/8/layout/list1"/>
    <dgm:cxn modelId="{274CACA2-975C-4424-BD78-AC9F660FE83C}" type="presParOf" srcId="{7CDD4594-643C-4DC0-8BD4-67B5E86EE0EB}" destId="{F7D36BC1-A653-4A15-94BD-8C2C10BABC41}" srcOrd="0" destOrd="0" presId="urn:microsoft.com/office/officeart/2005/8/layout/list1"/>
    <dgm:cxn modelId="{117C641F-4895-47F3-90AF-98F6CC5034CC}" type="presParOf" srcId="{7CDD4594-643C-4DC0-8BD4-67B5E86EE0EB}" destId="{03381157-5046-41E9-86D2-E91536E3BAA4}" srcOrd="1" destOrd="0" presId="urn:microsoft.com/office/officeart/2005/8/layout/list1"/>
    <dgm:cxn modelId="{C3CA5D8C-FF6E-40CA-B4EC-EFFE547FBF32}" type="presParOf" srcId="{FAFF5CDF-7CCB-41E7-8CC3-3E37ACFD5121}" destId="{4E997D70-1999-4854-A5C5-B2B362791D71}" srcOrd="5" destOrd="0" presId="urn:microsoft.com/office/officeart/2005/8/layout/list1"/>
    <dgm:cxn modelId="{3D3C490A-1DAE-430E-B2A6-F23035B70E87}" type="presParOf" srcId="{FAFF5CDF-7CCB-41E7-8CC3-3E37ACFD5121}" destId="{F60E6971-A42D-45BE-A16F-DD5361104203}" srcOrd="6" destOrd="0" presId="urn:microsoft.com/office/officeart/2005/8/layout/list1"/>
    <dgm:cxn modelId="{A40D0498-9966-46AE-9BC6-446092A712CA}" type="presParOf" srcId="{FAFF5CDF-7CCB-41E7-8CC3-3E37ACFD5121}" destId="{1CAA0EC9-1141-41C7-A7DD-4A233ECC7600}" srcOrd="7" destOrd="0" presId="urn:microsoft.com/office/officeart/2005/8/layout/list1"/>
    <dgm:cxn modelId="{C2A6AA98-FC8A-4D7A-8068-E93841B8928C}" type="presParOf" srcId="{FAFF5CDF-7CCB-41E7-8CC3-3E37ACFD5121}" destId="{18E2124C-431A-4969-A443-43EE3E3830CC}" srcOrd="8" destOrd="0" presId="urn:microsoft.com/office/officeart/2005/8/layout/list1"/>
    <dgm:cxn modelId="{731DD8D1-359A-44F8-8F3F-DAD82DA94F97}" type="presParOf" srcId="{18E2124C-431A-4969-A443-43EE3E3830CC}" destId="{51C5E499-B733-4B49-BA2E-76EC885D3383}" srcOrd="0" destOrd="0" presId="urn:microsoft.com/office/officeart/2005/8/layout/list1"/>
    <dgm:cxn modelId="{D24C81E5-434B-4BAF-99E7-DE789664423A}" type="presParOf" srcId="{18E2124C-431A-4969-A443-43EE3E3830CC}" destId="{D75B0A2A-3D15-47BD-9600-F403EDD37D71}" srcOrd="1" destOrd="0" presId="urn:microsoft.com/office/officeart/2005/8/layout/list1"/>
    <dgm:cxn modelId="{5F87B5CA-BD42-4AFC-86AC-FAEC34E246F9}" type="presParOf" srcId="{FAFF5CDF-7CCB-41E7-8CC3-3E37ACFD5121}" destId="{39304BED-680B-4BA3-BEAD-A3E787691B0A}" srcOrd="9" destOrd="0" presId="urn:microsoft.com/office/officeart/2005/8/layout/list1"/>
    <dgm:cxn modelId="{6BDE0D9B-DCC3-42A9-9142-C612EA2BD170}" type="presParOf" srcId="{FAFF5CDF-7CCB-41E7-8CC3-3E37ACFD5121}" destId="{C805EF57-B83E-40F1-9DEB-16B0ECF3307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BDBFA4-E456-4D66-ACEE-C3B28E7311C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927BB8-AF6C-46D4-A9FB-7FA233C9987A}">
      <dgm:prSet phldrT="[Текст]" custT="1"/>
      <dgm:spPr>
        <a:solidFill>
          <a:srgbClr val="006600"/>
        </a:solidFill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инфраструктуры ДОО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73D0D8-2B86-4B30-8034-26B5E2E5BE51}" type="parTrans" cxnId="{98337D97-3E97-4FF0-ACF8-725D54A57615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D27BE5-52F5-495F-B52D-6609B796E310}" type="sibTrans" cxnId="{98337D97-3E97-4FF0-ACF8-725D54A57615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141538-6DD9-41B9-84DD-BE78A0410611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предпосылок ФГ (в контексте ФОП ДО)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1FD782-7655-4D5D-BBAE-4EC4A9B62FFD}" type="parTrans" cxnId="{D1EF9A21-7A2E-4123-9BC1-F01C92959B06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622290-B1CE-402C-9D31-A8A8FE280C5A}" type="sibTrans" cxnId="{D1EF9A21-7A2E-4123-9BC1-F01C92959B06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06F5F-E96C-4F24-93CF-A3FC81C48EA1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Указа Президента РФ о сохранении и укреплении традиционных российских духовно-нравственных ценностей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19EB1D-BFEE-49A1-8F75-04A59EAE2DC6}" type="parTrans" cxnId="{0284626E-BDB0-4E1E-B6F0-746F2CEC811D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15243B-8666-44CD-8EAF-D645C8C6EEDC}" type="sibTrans" cxnId="{0284626E-BDB0-4E1E-B6F0-746F2CEC811D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7A368A-4CE6-458F-B55A-7398938C8931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Внедрение ФОП ДО: задачи, целевые ориентиры и планируемые результаты, методы, формы, технологии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295D22-2822-4AF5-93A1-762BC38DBBBC}" type="sibTrans" cxnId="{FB96836D-EE9B-4A56-8A47-5191774D8ABE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1969DE-5CF7-4297-8A21-54BD9240F0AC}" type="parTrans" cxnId="{FB96836D-EE9B-4A56-8A47-5191774D8ABE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F3AC88-FBD9-4C0A-B58B-8DF167248C6F}" type="pres">
      <dgm:prSet presAssocID="{A0BDBFA4-E456-4D66-ACEE-C3B28E7311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876C1E-F275-49F9-92FD-7EB3B4334385}" type="pres">
      <dgm:prSet presAssocID="{197A368A-4CE6-458F-B55A-7398938C893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F30C1-E8D5-429B-873F-8A402BBAD4AD}" type="pres">
      <dgm:prSet presAssocID="{CF295D22-2822-4AF5-93A1-762BC38DBBBC}" presName="sibTrans" presStyleCnt="0"/>
      <dgm:spPr/>
    </dgm:pt>
    <dgm:pt modelId="{218D14A9-63E7-4CE2-813A-39F0EAF7DDC9}" type="pres">
      <dgm:prSet presAssocID="{B7927BB8-AF6C-46D4-A9FB-7FA233C9987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04C15-29D6-4B22-9F37-10B028728110}" type="pres">
      <dgm:prSet presAssocID="{5BD27BE5-52F5-495F-B52D-6609B796E310}" presName="sibTrans" presStyleCnt="0"/>
      <dgm:spPr/>
    </dgm:pt>
    <dgm:pt modelId="{3F032057-4B89-4363-836B-60B6F7875255}" type="pres">
      <dgm:prSet presAssocID="{59141538-6DD9-41B9-84DD-BE78A04106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D2D20-EB95-48BA-9342-074C8009940A}" type="pres">
      <dgm:prSet presAssocID="{54622290-B1CE-402C-9D31-A8A8FE280C5A}" presName="sibTrans" presStyleCnt="0"/>
      <dgm:spPr/>
    </dgm:pt>
    <dgm:pt modelId="{3EA15672-91DF-49FA-B992-2F931FD354B3}" type="pres">
      <dgm:prSet presAssocID="{88D06F5F-E96C-4F24-93CF-A3FC81C48EA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4E4437-B6A4-4604-BD00-1F9274680288}" type="presOf" srcId="{88D06F5F-E96C-4F24-93CF-A3FC81C48EA1}" destId="{3EA15672-91DF-49FA-B992-2F931FD354B3}" srcOrd="0" destOrd="0" presId="urn:microsoft.com/office/officeart/2005/8/layout/hList6"/>
    <dgm:cxn modelId="{2AB50BF2-13ED-43F5-A8C6-758A94EF8E6A}" type="presOf" srcId="{B7927BB8-AF6C-46D4-A9FB-7FA233C9987A}" destId="{218D14A9-63E7-4CE2-813A-39F0EAF7DDC9}" srcOrd="0" destOrd="0" presId="urn:microsoft.com/office/officeart/2005/8/layout/hList6"/>
    <dgm:cxn modelId="{98337D97-3E97-4FF0-ACF8-725D54A57615}" srcId="{A0BDBFA4-E456-4D66-ACEE-C3B28E7311C2}" destId="{B7927BB8-AF6C-46D4-A9FB-7FA233C9987A}" srcOrd="1" destOrd="0" parTransId="{8973D0D8-2B86-4B30-8034-26B5E2E5BE51}" sibTransId="{5BD27BE5-52F5-495F-B52D-6609B796E310}"/>
    <dgm:cxn modelId="{1032D74C-CDCD-4D63-B30F-6310FBFC02CA}" type="presOf" srcId="{59141538-6DD9-41B9-84DD-BE78A0410611}" destId="{3F032057-4B89-4363-836B-60B6F7875255}" srcOrd="0" destOrd="0" presId="urn:microsoft.com/office/officeart/2005/8/layout/hList6"/>
    <dgm:cxn modelId="{305ACEF2-0F69-44AA-AFA7-28E23589C10D}" type="presOf" srcId="{197A368A-4CE6-458F-B55A-7398938C8931}" destId="{AC876C1E-F275-49F9-92FD-7EB3B4334385}" srcOrd="0" destOrd="0" presId="urn:microsoft.com/office/officeart/2005/8/layout/hList6"/>
    <dgm:cxn modelId="{FB96836D-EE9B-4A56-8A47-5191774D8ABE}" srcId="{A0BDBFA4-E456-4D66-ACEE-C3B28E7311C2}" destId="{197A368A-4CE6-458F-B55A-7398938C8931}" srcOrd="0" destOrd="0" parTransId="{4B1969DE-5CF7-4297-8A21-54BD9240F0AC}" sibTransId="{CF295D22-2822-4AF5-93A1-762BC38DBBBC}"/>
    <dgm:cxn modelId="{2C29EF89-0032-462F-A939-44D5FA87CDE4}" type="presOf" srcId="{A0BDBFA4-E456-4D66-ACEE-C3B28E7311C2}" destId="{73F3AC88-FBD9-4C0A-B58B-8DF167248C6F}" srcOrd="0" destOrd="0" presId="urn:microsoft.com/office/officeart/2005/8/layout/hList6"/>
    <dgm:cxn modelId="{0284626E-BDB0-4E1E-B6F0-746F2CEC811D}" srcId="{A0BDBFA4-E456-4D66-ACEE-C3B28E7311C2}" destId="{88D06F5F-E96C-4F24-93CF-A3FC81C48EA1}" srcOrd="3" destOrd="0" parTransId="{0A19EB1D-BFEE-49A1-8F75-04A59EAE2DC6}" sibTransId="{9F15243B-8666-44CD-8EAF-D645C8C6EEDC}"/>
    <dgm:cxn modelId="{D1EF9A21-7A2E-4123-9BC1-F01C92959B06}" srcId="{A0BDBFA4-E456-4D66-ACEE-C3B28E7311C2}" destId="{59141538-6DD9-41B9-84DD-BE78A0410611}" srcOrd="2" destOrd="0" parTransId="{E61FD782-7655-4D5D-BBAE-4EC4A9B62FFD}" sibTransId="{54622290-B1CE-402C-9D31-A8A8FE280C5A}"/>
    <dgm:cxn modelId="{53C77F42-F966-4148-8EC6-B4365F88A87C}" type="presParOf" srcId="{73F3AC88-FBD9-4C0A-B58B-8DF167248C6F}" destId="{AC876C1E-F275-49F9-92FD-7EB3B4334385}" srcOrd="0" destOrd="0" presId="urn:microsoft.com/office/officeart/2005/8/layout/hList6"/>
    <dgm:cxn modelId="{B9CFF1F4-490E-432D-96CA-FD7E514B95FD}" type="presParOf" srcId="{73F3AC88-FBD9-4C0A-B58B-8DF167248C6F}" destId="{24BF30C1-E8D5-429B-873F-8A402BBAD4AD}" srcOrd="1" destOrd="0" presId="urn:microsoft.com/office/officeart/2005/8/layout/hList6"/>
    <dgm:cxn modelId="{6877210C-00B0-4D7B-BA9A-1AFD76CD3BC6}" type="presParOf" srcId="{73F3AC88-FBD9-4C0A-B58B-8DF167248C6F}" destId="{218D14A9-63E7-4CE2-813A-39F0EAF7DDC9}" srcOrd="2" destOrd="0" presId="urn:microsoft.com/office/officeart/2005/8/layout/hList6"/>
    <dgm:cxn modelId="{0616FA8E-5E40-474F-B500-6F1704811D0D}" type="presParOf" srcId="{73F3AC88-FBD9-4C0A-B58B-8DF167248C6F}" destId="{F3304C15-29D6-4B22-9F37-10B028728110}" srcOrd="3" destOrd="0" presId="urn:microsoft.com/office/officeart/2005/8/layout/hList6"/>
    <dgm:cxn modelId="{86870DED-8EA0-4B89-99F3-1365F79A595F}" type="presParOf" srcId="{73F3AC88-FBD9-4C0A-B58B-8DF167248C6F}" destId="{3F032057-4B89-4363-836B-60B6F7875255}" srcOrd="4" destOrd="0" presId="urn:microsoft.com/office/officeart/2005/8/layout/hList6"/>
    <dgm:cxn modelId="{DDF6694E-6E16-4401-A62F-7C1AF733EC69}" type="presParOf" srcId="{73F3AC88-FBD9-4C0A-B58B-8DF167248C6F}" destId="{52FD2D20-EB95-48BA-9342-074C8009940A}" srcOrd="5" destOrd="0" presId="urn:microsoft.com/office/officeart/2005/8/layout/hList6"/>
    <dgm:cxn modelId="{510FA340-C063-4D4B-B42B-A8DFEA21C2CC}" type="presParOf" srcId="{73F3AC88-FBD9-4C0A-B58B-8DF167248C6F}" destId="{3EA15672-91DF-49FA-B992-2F931FD354B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FC315-4AE9-456B-97A9-77DAAEDCF439}">
      <dsp:nvSpPr>
        <dsp:cNvPr id="0" name=""/>
        <dsp:cNvSpPr/>
      </dsp:nvSpPr>
      <dsp:spPr>
        <a:xfrm>
          <a:off x="0" y="-182428"/>
          <a:ext cx="1383504" cy="2601300"/>
        </a:xfrm>
        <a:prstGeom prst="up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830337-EB48-4B14-88C8-342E8C8BAC61}">
      <dsp:nvSpPr>
        <dsp:cNvPr id="0" name=""/>
        <dsp:cNvSpPr/>
      </dsp:nvSpPr>
      <dsp:spPr>
        <a:xfrm>
          <a:off x="1289971" y="199815"/>
          <a:ext cx="2795484" cy="187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0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часть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(не менее 60 %)</a:t>
          </a:r>
          <a:endParaRPr lang="ru-RU" sz="18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9971" y="199815"/>
        <a:ext cx="2795484" cy="1871587"/>
      </dsp:txXfrm>
    </dsp:sp>
    <dsp:sp modelId="{6B272885-DAF3-404C-B3F3-011350F8F339}">
      <dsp:nvSpPr>
        <dsp:cNvPr id="0" name=""/>
        <dsp:cNvSpPr/>
      </dsp:nvSpPr>
      <dsp:spPr>
        <a:xfrm>
          <a:off x="417357" y="2209981"/>
          <a:ext cx="1383504" cy="1871587"/>
        </a:xfrm>
        <a:prstGeom prst="downArrow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D9F4E12-3005-41FC-913C-3E30EE9D0069}">
      <dsp:nvSpPr>
        <dsp:cNvPr id="0" name=""/>
        <dsp:cNvSpPr/>
      </dsp:nvSpPr>
      <dsp:spPr>
        <a:xfrm>
          <a:off x="1842366" y="2209981"/>
          <a:ext cx="2347765" cy="187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0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Вариативная часть </a:t>
          </a: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(не более 40 %)</a:t>
          </a:r>
        </a:p>
      </dsp:txBody>
      <dsp:txXfrm>
        <a:off x="1842366" y="2209981"/>
        <a:ext cx="2347765" cy="1871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F595E-8A83-4C7D-9406-2E1D75FB1CCB}">
      <dsp:nvSpPr>
        <dsp:cNvPr id="0" name=""/>
        <dsp:cNvSpPr/>
      </dsp:nvSpPr>
      <dsp:spPr>
        <a:xfrm>
          <a:off x="2141022" y="1415605"/>
          <a:ext cx="1427348" cy="142734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0DF31DC-B58E-4C71-A1EC-6E0125EFAAEF}">
      <dsp:nvSpPr>
        <dsp:cNvPr id="0" name=""/>
        <dsp:cNvSpPr/>
      </dsp:nvSpPr>
      <dsp:spPr>
        <a:xfrm>
          <a:off x="2026834" y="253336"/>
          <a:ext cx="1655723" cy="9583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Комплексные программы</a:t>
          </a:r>
          <a:endParaRPr lang="ru-RU" sz="16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26834" y="253336"/>
        <a:ext cx="1655723" cy="958362"/>
      </dsp:txXfrm>
    </dsp:sp>
    <dsp:sp modelId="{34352BD5-F137-4C11-A88F-F2539CDE5A64}">
      <dsp:nvSpPr>
        <dsp:cNvPr id="0" name=""/>
        <dsp:cNvSpPr/>
      </dsp:nvSpPr>
      <dsp:spPr>
        <a:xfrm>
          <a:off x="2683985" y="1809961"/>
          <a:ext cx="1427348" cy="142734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6278188-D3B4-40B5-8118-B344B90D9630}">
      <dsp:nvSpPr>
        <dsp:cNvPr id="0" name=""/>
        <dsp:cNvSpPr/>
      </dsp:nvSpPr>
      <dsp:spPr>
        <a:xfrm>
          <a:off x="4224950" y="1517558"/>
          <a:ext cx="1484442" cy="10399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Линейки методических пособий</a:t>
          </a: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4950" y="1517558"/>
        <a:ext cx="1484442" cy="1039925"/>
      </dsp:txXfrm>
    </dsp:sp>
    <dsp:sp modelId="{9CAC0390-2A66-448B-A6AD-DD7C0D635640}">
      <dsp:nvSpPr>
        <dsp:cNvPr id="0" name=""/>
        <dsp:cNvSpPr/>
      </dsp:nvSpPr>
      <dsp:spPr>
        <a:xfrm>
          <a:off x="2476734" y="2448597"/>
          <a:ext cx="1427348" cy="142734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B331B1E-1DED-4D36-A88A-E7B83209F583}">
      <dsp:nvSpPr>
        <dsp:cNvPr id="0" name=""/>
        <dsp:cNvSpPr/>
      </dsp:nvSpPr>
      <dsp:spPr>
        <a:xfrm>
          <a:off x="3996575" y="3291548"/>
          <a:ext cx="1484442" cy="10399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 пособия</a:t>
          </a:r>
          <a:endParaRPr lang="ru-RU" sz="16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6575" y="3291548"/>
        <a:ext cx="1484442" cy="1039925"/>
      </dsp:txXfrm>
    </dsp:sp>
    <dsp:sp modelId="{6BDD9098-1006-4E9A-9947-86150343926E}">
      <dsp:nvSpPr>
        <dsp:cNvPr id="0" name=""/>
        <dsp:cNvSpPr/>
      </dsp:nvSpPr>
      <dsp:spPr>
        <a:xfrm>
          <a:off x="1805310" y="2448597"/>
          <a:ext cx="1427348" cy="142734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3542A4-C6EB-42E7-9CB8-B7605F32FCA6}">
      <dsp:nvSpPr>
        <dsp:cNvPr id="0" name=""/>
        <dsp:cNvSpPr/>
      </dsp:nvSpPr>
      <dsp:spPr>
        <a:xfrm>
          <a:off x="228375" y="3291548"/>
          <a:ext cx="1484442" cy="10399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Парциальные программы</a:t>
          </a:r>
          <a:endParaRPr lang="ru-RU" sz="1600" b="1" kern="1200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375" y="3291548"/>
        <a:ext cx="1484442" cy="1039925"/>
      </dsp:txXfrm>
    </dsp:sp>
    <dsp:sp modelId="{DCA8BED1-A00C-43C6-9234-07B4419BF1AD}">
      <dsp:nvSpPr>
        <dsp:cNvPr id="0" name=""/>
        <dsp:cNvSpPr/>
      </dsp:nvSpPr>
      <dsp:spPr>
        <a:xfrm>
          <a:off x="1598059" y="1809961"/>
          <a:ext cx="1427348" cy="142734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39F7638-A329-42F7-90A0-AB73234ECF6F}">
      <dsp:nvSpPr>
        <dsp:cNvPr id="0" name=""/>
        <dsp:cNvSpPr/>
      </dsp:nvSpPr>
      <dsp:spPr>
        <a:xfrm>
          <a:off x="0" y="1517558"/>
          <a:ext cx="1484442" cy="10399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Технологии, разработанные в ДОО</a:t>
          </a:r>
          <a:endParaRPr lang="ru-RU" sz="1600" b="1" kern="1200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17558"/>
        <a:ext cx="1484442" cy="10399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541B7-0920-4BA3-8E87-BCCAE1F1B54D}">
      <dsp:nvSpPr>
        <dsp:cNvPr id="0" name=""/>
        <dsp:cNvSpPr/>
      </dsp:nvSpPr>
      <dsp:spPr>
        <a:xfrm>
          <a:off x="1834333" y="2807405"/>
          <a:ext cx="1476143" cy="2021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8071" y="0"/>
              </a:lnTo>
              <a:lnTo>
                <a:pt x="738071" y="2021717"/>
              </a:lnTo>
              <a:lnTo>
                <a:pt x="1476143" y="202171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2509823" y="3755682"/>
        <a:ext cx="125163" cy="125163"/>
      </dsp:txXfrm>
    </dsp:sp>
    <dsp:sp modelId="{7D74364B-A6BE-4B5F-BA0C-523DCCBEAB89}">
      <dsp:nvSpPr>
        <dsp:cNvPr id="0" name=""/>
        <dsp:cNvSpPr/>
      </dsp:nvSpPr>
      <dsp:spPr>
        <a:xfrm>
          <a:off x="1834333" y="2807405"/>
          <a:ext cx="1476143" cy="68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8071" y="0"/>
              </a:lnTo>
              <a:lnTo>
                <a:pt x="738071" y="682252"/>
              </a:lnTo>
              <a:lnTo>
                <a:pt x="1476143" y="68225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2531750" y="3107876"/>
        <a:ext cx="81309" cy="81309"/>
      </dsp:txXfrm>
    </dsp:sp>
    <dsp:sp modelId="{60473075-2C19-4D77-9D45-67894CDB9C04}">
      <dsp:nvSpPr>
        <dsp:cNvPr id="0" name=""/>
        <dsp:cNvSpPr/>
      </dsp:nvSpPr>
      <dsp:spPr>
        <a:xfrm>
          <a:off x="1834333" y="2150193"/>
          <a:ext cx="1476143" cy="657211"/>
        </a:xfrm>
        <a:custGeom>
          <a:avLst/>
          <a:gdLst/>
          <a:ahLst/>
          <a:cxnLst/>
          <a:rect l="0" t="0" r="0" b="0"/>
          <a:pathLst>
            <a:path>
              <a:moveTo>
                <a:pt x="0" y="657211"/>
              </a:moveTo>
              <a:lnTo>
                <a:pt x="738071" y="657211"/>
              </a:lnTo>
              <a:lnTo>
                <a:pt x="738071" y="0"/>
              </a:lnTo>
              <a:lnTo>
                <a:pt x="1476143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2009" y="2438403"/>
        <a:ext cx="80791" cy="80791"/>
      </dsp:txXfrm>
    </dsp:sp>
    <dsp:sp modelId="{539C7EBB-A487-4A77-97F6-EF67404115E6}">
      <dsp:nvSpPr>
        <dsp:cNvPr id="0" name=""/>
        <dsp:cNvSpPr/>
      </dsp:nvSpPr>
      <dsp:spPr>
        <a:xfrm>
          <a:off x="1834333" y="810728"/>
          <a:ext cx="1476143" cy="1996676"/>
        </a:xfrm>
        <a:custGeom>
          <a:avLst/>
          <a:gdLst/>
          <a:ahLst/>
          <a:cxnLst/>
          <a:rect l="0" t="0" r="0" b="0"/>
          <a:pathLst>
            <a:path>
              <a:moveTo>
                <a:pt x="0" y="1996676"/>
              </a:moveTo>
              <a:lnTo>
                <a:pt x="738071" y="1996676"/>
              </a:lnTo>
              <a:lnTo>
                <a:pt x="738071" y="0"/>
              </a:lnTo>
              <a:lnTo>
                <a:pt x="1476143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0328" y="1746989"/>
        <a:ext cx="124154" cy="124154"/>
      </dsp:txXfrm>
    </dsp:sp>
    <dsp:sp modelId="{3A366B9C-D20E-405A-A5D5-627F01D7DECF}">
      <dsp:nvSpPr>
        <dsp:cNvPr id="0" name=""/>
        <dsp:cNvSpPr/>
      </dsp:nvSpPr>
      <dsp:spPr>
        <a:xfrm>
          <a:off x="0" y="2271619"/>
          <a:ext cx="2597094" cy="107157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деятельность в ДОО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71619"/>
        <a:ext cx="2597094" cy="1071571"/>
      </dsp:txXfrm>
    </dsp:sp>
    <dsp:sp modelId="{2C07040A-DFBC-4289-9CB4-2D9A68A292E5}">
      <dsp:nvSpPr>
        <dsp:cNvPr id="0" name=""/>
        <dsp:cNvSpPr/>
      </dsp:nvSpPr>
      <dsp:spPr>
        <a:xfrm>
          <a:off x="3310477" y="274942"/>
          <a:ext cx="3514755" cy="107157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деятельность в процессе организации различных видов детской деятельности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0477" y="274942"/>
        <a:ext cx="3514755" cy="1071571"/>
      </dsp:txXfrm>
    </dsp:sp>
    <dsp:sp modelId="{87269F4E-9B01-4B30-9317-9035621F0BD5}">
      <dsp:nvSpPr>
        <dsp:cNvPr id="0" name=""/>
        <dsp:cNvSpPr/>
      </dsp:nvSpPr>
      <dsp:spPr>
        <a:xfrm>
          <a:off x="3310477" y="1614407"/>
          <a:ext cx="3514755" cy="107157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деятельность, осуществляемая в ходе режимных моментов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0477" y="1614407"/>
        <a:ext cx="3514755" cy="1071571"/>
      </dsp:txXfrm>
    </dsp:sp>
    <dsp:sp modelId="{D2001D02-7114-49D0-9E02-D83DDE0DF1FB}">
      <dsp:nvSpPr>
        <dsp:cNvPr id="0" name=""/>
        <dsp:cNvSpPr/>
      </dsp:nvSpPr>
      <dsp:spPr>
        <a:xfrm>
          <a:off x="3310477" y="2953871"/>
          <a:ext cx="3514755" cy="107157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самостоятельная деятельность детей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0477" y="2953871"/>
        <a:ext cx="3514755" cy="1071571"/>
      </dsp:txXfrm>
    </dsp:sp>
    <dsp:sp modelId="{72901BE2-D842-469A-9618-BE6AC9216486}">
      <dsp:nvSpPr>
        <dsp:cNvPr id="0" name=""/>
        <dsp:cNvSpPr/>
      </dsp:nvSpPr>
      <dsp:spPr>
        <a:xfrm>
          <a:off x="3310477" y="4293336"/>
          <a:ext cx="3514755" cy="107157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семьями детей по реализации образовательной программы дошкольного образования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0477" y="4293336"/>
        <a:ext cx="3514755" cy="10715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9F4AD-2E46-449D-91AA-E33E0AB0FFA1}">
      <dsp:nvSpPr>
        <dsp:cNvPr id="0" name=""/>
        <dsp:cNvSpPr/>
      </dsp:nvSpPr>
      <dsp:spPr>
        <a:xfrm>
          <a:off x="6747156" y="784266"/>
          <a:ext cx="91440" cy="7869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6905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5FF17-BF25-4B57-9222-541ADFE53143}">
      <dsp:nvSpPr>
        <dsp:cNvPr id="0" name=""/>
        <dsp:cNvSpPr/>
      </dsp:nvSpPr>
      <dsp:spPr>
        <a:xfrm>
          <a:off x="2404349" y="759079"/>
          <a:ext cx="91440" cy="7869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6905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3508F-2ABF-4802-97ED-367A833F7A80}">
      <dsp:nvSpPr>
        <dsp:cNvPr id="0" name=""/>
        <dsp:cNvSpPr/>
      </dsp:nvSpPr>
      <dsp:spPr>
        <a:xfrm>
          <a:off x="1097222" y="1132"/>
          <a:ext cx="2705693" cy="757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CF54E5-3320-487B-9D24-EDC82E7E03A1}">
      <dsp:nvSpPr>
        <dsp:cNvPr id="0" name=""/>
        <dsp:cNvSpPr/>
      </dsp:nvSpPr>
      <dsp:spPr>
        <a:xfrm>
          <a:off x="1397855" y="286733"/>
          <a:ext cx="2705693" cy="757946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Совместная деятельность взрослого и детей</a:t>
          </a:r>
          <a:endParaRPr lang="ru-RU" sz="1700" b="1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0054" y="308932"/>
        <a:ext cx="2661295" cy="713548"/>
      </dsp:txXfrm>
    </dsp:sp>
    <dsp:sp modelId="{48D903C6-0D3C-4801-8139-91BFE0848A7A}">
      <dsp:nvSpPr>
        <dsp:cNvPr id="0" name=""/>
        <dsp:cNvSpPr/>
      </dsp:nvSpPr>
      <dsp:spPr>
        <a:xfrm>
          <a:off x="640285" y="1545985"/>
          <a:ext cx="3619568" cy="3927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991ECE-C250-45FC-9299-2EB4668FA68B}">
      <dsp:nvSpPr>
        <dsp:cNvPr id="0" name=""/>
        <dsp:cNvSpPr/>
      </dsp:nvSpPr>
      <dsp:spPr>
        <a:xfrm>
          <a:off x="940918" y="1831586"/>
          <a:ext cx="3619568" cy="3927921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Варианты совместной деятельности: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педагог обучает ребенка чему-то новому;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ребенок и педагог ‒ равноправные партнеры;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деятельность группы детей под руководством педагога;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деятельность детей со сверстниками без участия педагога, но по его заданию;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спонтанно возникающая, совместная деятельность детей без всякого участия педагога.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6932" y="1937600"/>
        <a:ext cx="3407540" cy="3715893"/>
      </dsp:txXfrm>
    </dsp:sp>
    <dsp:sp modelId="{CF9162DC-AC2D-47AC-8292-4AA5B1FDB95F}">
      <dsp:nvSpPr>
        <dsp:cNvPr id="0" name=""/>
        <dsp:cNvSpPr/>
      </dsp:nvSpPr>
      <dsp:spPr>
        <a:xfrm>
          <a:off x="5440029" y="1132"/>
          <a:ext cx="2705693" cy="7831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565A04-7638-4367-9A62-C0CC2C55F827}">
      <dsp:nvSpPr>
        <dsp:cNvPr id="0" name=""/>
        <dsp:cNvSpPr/>
      </dsp:nvSpPr>
      <dsp:spPr>
        <a:xfrm>
          <a:off x="5740662" y="286733"/>
          <a:ext cx="2705693" cy="78313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Самостоятельная деятельность детей</a:t>
          </a:r>
          <a:endParaRPr lang="ru-RU" sz="1700" b="1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3599" y="309670"/>
        <a:ext cx="2659819" cy="737260"/>
      </dsp:txXfrm>
    </dsp:sp>
    <dsp:sp modelId="{9FBB365B-0715-49AF-97C8-E061F9342A67}">
      <dsp:nvSpPr>
        <dsp:cNvPr id="0" name=""/>
        <dsp:cNvSpPr/>
      </dsp:nvSpPr>
      <dsp:spPr>
        <a:xfrm>
          <a:off x="4861119" y="1571172"/>
          <a:ext cx="3863514" cy="38822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F1F9F3-0E87-46F3-9612-CB2AA2524252}">
      <dsp:nvSpPr>
        <dsp:cNvPr id="0" name=""/>
        <dsp:cNvSpPr/>
      </dsp:nvSpPr>
      <dsp:spPr>
        <a:xfrm>
          <a:off x="5161752" y="1856773"/>
          <a:ext cx="3863514" cy="388228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самостоятельной̆ деятельности: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проходит в центрах активности (игровом, литературном, спортивном, творчества, познания и др.);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предполагает самостоятельный выбор ребенком ее содержания, времени и партнеров;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- педагог может направлять и поддерживать свободную самостоятельную деятельность детей (создавать проблемно-игровые ситуации, ситуации общения, поддерживать познавательные интересы детей, изменять предметно-развивающую среду и др.).</a:t>
          </a:r>
          <a:endParaRPr lang="ru-RU" sz="1600" b="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4910" y="1969931"/>
        <a:ext cx="3637198" cy="36559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CBA94-F611-46BF-AAEA-6D5F74CDEB27}">
      <dsp:nvSpPr>
        <dsp:cNvPr id="0" name=""/>
        <dsp:cNvSpPr/>
      </dsp:nvSpPr>
      <dsp:spPr>
        <a:xfrm>
          <a:off x="0" y="284100"/>
          <a:ext cx="10383764" cy="942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895" tIns="395732" rIns="80589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часть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ссылка на ФОП ДО (ФОП, п. 13-16)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Вариативная часть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цели, задачи, принципы, планируемые результаты, подходы к диагностике 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4100"/>
        <a:ext cx="10383764" cy="942637"/>
      </dsp:txXfrm>
    </dsp:sp>
    <dsp:sp modelId="{30B141CC-6B33-4937-B74E-7435FCE1FF5F}">
      <dsp:nvSpPr>
        <dsp:cNvPr id="0" name=""/>
        <dsp:cNvSpPr/>
      </dsp:nvSpPr>
      <dsp:spPr>
        <a:xfrm>
          <a:off x="519188" y="3660"/>
          <a:ext cx="726863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737" tIns="0" rIns="27473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Целевой раздел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568" y="31040"/>
        <a:ext cx="7213874" cy="506120"/>
      </dsp:txXfrm>
    </dsp:sp>
    <dsp:sp modelId="{F60E6971-A42D-45BE-A16F-DD5361104203}">
      <dsp:nvSpPr>
        <dsp:cNvPr id="0" name=""/>
        <dsp:cNvSpPr/>
      </dsp:nvSpPr>
      <dsp:spPr>
        <a:xfrm>
          <a:off x="0" y="1609778"/>
          <a:ext cx="10383764" cy="233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895" tIns="395732" rIns="80589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часть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ссылка на: задачи  и содержание образовательной деятельности для всех групп (ФОП ДО, п.17), описание вариативных форм, способов методов и средств реализации ОП (ФОП ДО, п. 23), особенности образовательной деятельности разных видов (ФОП ДО, п. 24), способы поддержки детской инициативы (ФОП ДО, п. 25), особенности взаимодействия с родителями (ФОП ДО, п. 26), </a:t>
          </a:r>
          <a:r>
            <a:rPr lang="ru-RU" sz="1500" b="1" kern="1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рабочая программа воспитания 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(ФОП ДО, п. 29)  и др. 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Вариативная часть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задачи  и содержание образовательной деятельности для всех групп, вариативные формы, способы, методы и средства реализации ОП, особенности образовательной деятельности, способы поддержки детской инициативы, взаимодействие с родителями, КРР, </a:t>
          </a:r>
          <a:r>
            <a:rPr lang="ru-RU" sz="1500" b="1" kern="12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рабочая программа воспитания</a:t>
          </a:r>
        </a:p>
      </dsp:txBody>
      <dsp:txXfrm>
        <a:off x="0" y="1609778"/>
        <a:ext cx="10383764" cy="2334150"/>
      </dsp:txXfrm>
    </dsp:sp>
    <dsp:sp modelId="{03381157-5046-41E9-86D2-E91536E3BAA4}">
      <dsp:nvSpPr>
        <dsp:cNvPr id="0" name=""/>
        <dsp:cNvSpPr/>
      </dsp:nvSpPr>
      <dsp:spPr>
        <a:xfrm>
          <a:off x="519188" y="1329338"/>
          <a:ext cx="726863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737" tIns="0" rIns="27473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Содержательный раздел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568" y="1356718"/>
        <a:ext cx="7213874" cy="506120"/>
      </dsp:txXfrm>
    </dsp:sp>
    <dsp:sp modelId="{C805EF57-B83E-40F1-9DEB-16B0ECF33070}">
      <dsp:nvSpPr>
        <dsp:cNvPr id="0" name=""/>
        <dsp:cNvSpPr/>
      </dsp:nvSpPr>
      <dsp:spPr>
        <a:xfrm>
          <a:off x="0" y="4330628"/>
          <a:ext cx="10383764" cy="1615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895" tIns="395732" rIns="805895" bIns="99568" numCol="1" spcCol="1270" anchor="t" anchorCtr="0">
          <a:noAutofit/>
        </a:bodyPr>
        <a:lstStyle/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5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часть 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ссылка на </a:t>
          </a:r>
          <a:r>
            <a:rPr lang="ru-RU" sz="1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психолого-педагогические условия реализации Программы (ФОП, п.30)</a:t>
          </a:r>
          <a:endParaRPr lang="ru-RU" sz="15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Вариативная часть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особенности организации развивающей предметно-пространственной среды, материально-техническое обеспечение, перечень литературных, музыкальных, художественных, анимационных произведений, обеспеченность методическими материалами и средствами обучения и воспитания, кадровые условия, режим и распорядок дня, календарный план воспитательной работы</a:t>
          </a:r>
          <a:endParaRPr lang="ru-RU" sz="1500" b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30628"/>
        <a:ext cx="10383764" cy="1615950"/>
      </dsp:txXfrm>
    </dsp:sp>
    <dsp:sp modelId="{D75B0A2A-3D15-47BD-9600-F403EDD37D71}">
      <dsp:nvSpPr>
        <dsp:cNvPr id="0" name=""/>
        <dsp:cNvSpPr/>
      </dsp:nvSpPr>
      <dsp:spPr>
        <a:xfrm>
          <a:off x="519188" y="4046528"/>
          <a:ext cx="726863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737" tIns="0" rIns="27473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 раздел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568" y="4073908"/>
        <a:ext cx="7213874" cy="506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76C1E-F275-49F9-92FD-7EB3B4334385}">
      <dsp:nvSpPr>
        <dsp:cNvPr id="0" name=""/>
        <dsp:cNvSpPr/>
      </dsp:nvSpPr>
      <dsp:spPr>
        <a:xfrm rot="16200000">
          <a:off x="-1468383" y="1470840"/>
          <a:ext cx="5351830" cy="2410149"/>
        </a:xfrm>
        <a:prstGeom prst="flowChartManualOperati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Внедрение ФОП ДО: задачи, целевые ориентиры и планируемые результаты, методы, формы, технологии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457" y="1070366"/>
        <a:ext cx="2410149" cy="3211098"/>
      </dsp:txXfrm>
    </dsp:sp>
    <dsp:sp modelId="{218D14A9-63E7-4CE2-813A-39F0EAF7DDC9}">
      <dsp:nvSpPr>
        <dsp:cNvPr id="0" name=""/>
        <dsp:cNvSpPr/>
      </dsp:nvSpPr>
      <dsp:spPr>
        <a:xfrm rot="16200000">
          <a:off x="1122527" y="1470840"/>
          <a:ext cx="5351830" cy="2410149"/>
        </a:xfrm>
        <a:prstGeom prst="flowChartManualOperation">
          <a:avLst/>
        </a:prstGeom>
        <a:solidFill>
          <a:srgbClr val="00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инфраструктуры ДОО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593367" y="1070366"/>
        <a:ext cx="2410149" cy="3211098"/>
      </dsp:txXfrm>
    </dsp:sp>
    <dsp:sp modelId="{3F032057-4B89-4363-836B-60B6F7875255}">
      <dsp:nvSpPr>
        <dsp:cNvPr id="0" name=""/>
        <dsp:cNvSpPr/>
      </dsp:nvSpPr>
      <dsp:spPr>
        <a:xfrm rot="16200000">
          <a:off x="3713438" y="1470840"/>
          <a:ext cx="5351830" cy="2410149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предпосылок ФГ (в контексте ФОП ДО)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5184278" y="1070366"/>
        <a:ext cx="2410149" cy="3211098"/>
      </dsp:txXfrm>
    </dsp:sp>
    <dsp:sp modelId="{3EA15672-91DF-49FA-B992-2F931FD354B3}">
      <dsp:nvSpPr>
        <dsp:cNvPr id="0" name=""/>
        <dsp:cNvSpPr/>
      </dsp:nvSpPr>
      <dsp:spPr>
        <a:xfrm rot="16200000">
          <a:off x="6304349" y="1470840"/>
          <a:ext cx="5351830" cy="2410149"/>
        </a:xfrm>
        <a:prstGeom prst="flowChartManualOperati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Указа Президента РФ о сохранении и укреплении традиционных российских духовно-нравственных ценностей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7775189" y="1070366"/>
        <a:ext cx="2410149" cy="3211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26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5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06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5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28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5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8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7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68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2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64B6A-67D9-4AEF-A1FF-3D1EE526D24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do.nipkipro.ru/pluginfile.php/6728/mod_resource/content/1/&#1040;&#1075;&#1072;&#1074;&#1077;&#1083;&#1103;&#1085;%20&#1052;.&#1043;._&#1052;&#1077;&#1090;&#1086;&#1076;%20&#1088;&#1077;&#1082;&#1086;&#1084;&#1077;&#1085;&#1076;_&#1052;&#1086;&#1085;&#1080;&#1090;&#1086;&#1088;&#1080;&#1085;&#1075;_&#1076;&#1080;&#1072;&#1075;&#1085;&#1086;&#1089;&#1090;&#1080;&#1082;&#1072;_&#1060;&#1043;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entr-bo.ru/wp-content/uploads/2021/09/&#1084;&#1072;&#1082;&#1077;&#1090;-&#1089;&#1073;&#1086;&#1088;&#1085;&#1080;&#1082;-&#1044;&#1057;-&#1080;-&#1053;&#1064;-2021.pd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.pravo.gov.ru/Document/View/000120221228004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2059807" y="1155469"/>
            <a:ext cx="3293589" cy="1687484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00400" y="239856"/>
            <a:ext cx="70505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сессия 2023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29" y="137587"/>
            <a:ext cx="913806" cy="111118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059807" y="3214480"/>
            <a:ext cx="9384631" cy="2974563"/>
          </a:xfrm>
          <a:prstGeom prst="roundRect">
            <a:avLst/>
          </a:prstGeom>
          <a:solidFill>
            <a:srgbClr val="0070C0"/>
          </a:solidFill>
          <a:effectLst>
            <a:innerShdw blurRad="63500" dist="50800" dir="2700000">
              <a:schemeClr val="accent1">
                <a:lumMod val="40000"/>
                <a:lumOff val="60000"/>
                <a:alpha val="50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700125" y="4074119"/>
            <a:ext cx="815717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180340"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 создания условий для формирования функциональной грамотности обучающихся к достижению планируемых результатов в контексте актуальных ФГОС ОО»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39A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82907" y="1351043"/>
            <a:ext cx="2059007" cy="1260908"/>
          </a:xfrm>
          <a:prstGeom prst="roundRect">
            <a:avLst/>
          </a:prstGeom>
          <a:solidFill>
            <a:srgbClr val="0070C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Руководитель ММО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21126" y="1351043"/>
            <a:ext cx="2059007" cy="1260908"/>
          </a:xfrm>
          <a:prstGeom prst="roundRect">
            <a:avLst/>
          </a:prstGeom>
          <a:solidFill>
            <a:srgbClr val="0070C0"/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Педагог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00" y="1248774"/>
            <a:ext cx="3039444" cy="146544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417425" y="2941139"/>
            <a:ext cx="2826328" cy="999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6417425" y="2611951"/>
            <a:ext cx="0" cy="29750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9218813" y="2611951"/>
            <a:ext cx="0" cy="305025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64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468" y="1218821"/>
            <a:ext cx="3582953" cy="1440160"/>
          </a:xfr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соответствия Программы обязательному минимуму содержания, заданному в Федеральной программе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3268" y="1200231"/>
            <a:ext cx="6605395" cy="5459362"/>
          </a:xfr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73050" indent="-27305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Программы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программе.</a:t>
            </a:r>
          </a:p>
          <a:p>
            <a:pPr marL="273050" indent="-27305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 Программы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программе.</a:t>
            </a:r>
          </a:p>
          <a:p>
            <a:pPr marL="273050" indent="-27305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планируемых результатов Программы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программе.</a:t>
            </a:r>
          </a:p>
          <a:p>
            <a:pPr marL="273050" indent="-27305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и содержания образовательной деятельности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образовательным областям и направлениям воспитания Программы Федеральной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программе.</a:t>
            </a:r>
          </a:p>
          <a:p>
            <a:pPr marL="273050" indent="-27305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программ коррекционно-развивающей работы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обозначенных в Программе с перечнем целевых групп Федеральной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программы.</a:t>
            </a:r>
          </a:p>
          <a:p>
            <a:pPr marL="273050" indent="-27305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обязательному минимуму содержания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заданному в Федеральной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программе.</a:t>
            </a:r>
          </a:p>
          <a:p>
            <a:pPr marL="273050" indent="-27305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вариативной части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из материалов,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превышающих обязательный минимум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содержания Федеральной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программы.</a:t>
            </a:r>
          </a:p>
          <a:p>
            <a:pPr marL="273050" indent="-273050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и методического обеспечения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Федеральной программы на основе «Рекомендаций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351583" y="107186"/>
            <a:ext cx="9601067" cy="576064"/>
          </a:xfr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73050" indent="-273050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Программы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28800" y="980728"/>
            <a:ext cx="10123850" cy="20621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6213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«Об образовании в Российской Федерации»</a:t>
            </a:r>
          </a:p>
          <a:p>
            <a:pPr indent="176213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12</a:t>
            </a:r>
          </a:p>
          <a:p>
            <a:pPr indent="176213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Образовательные программы дошкольного образования разрабатываются и утверждаются организацией, осуществляющей образовательную деятельность,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федеральным государственным образовательным стандартом дошкольного образования и соответствующей федеральной образовательной программой дошкольного образования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федеральной программы дошкольного образования.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28800" y="3501009"/>
            <a:ext cx="10123850" cy="132343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6213" algn="just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</a:t>
            </a:r>
          </a:p>
          <a:p>
            <a:pPr indent="176213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1.8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Стандарт включает в себя требования к:</a:t>
            </a:r>
          </a:p>
          <a:p>
            <a:pPr indent="176213" algn="just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структуре Программы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ее объему;</a:t>
            </a:r>
          </a:p>
          <a:p>
            <a:pPr indent="176213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условиям реализации Программы;</a:t>
            </a:r>
          </a:p>
          <a:p>
            <a:pPr indent="176213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результатам освоения Программы.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28800" y="5085185"/>
            <a:ext cx="10139276" cy="107721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6213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образовательная программа</a:t>
            </a:r>
          </a:p>
          <a:p>
            <a:pPr indent="176213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Федеральная программа включает в себя учебно-методическую документацию, в состав которой входят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рабочая программа воспитания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примерный режим и распорядок дня дошкольных групп,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календарный план воспитательной работы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иные компоненты.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8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543605" y="107187"/>
            <a:ext cx="9217024" cy="584277"/>
          </a:xfrm>
          <a:prstGeom prst="rect">
            <a:avLst/>
          </a:prstGeom>
          <a:ln w="19050" cap="flat" cmpd="sng" algn="ctr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Соответствие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 Программы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программе.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715447"/>
              </p:ext>
            </p:extLst>
          </p:nvPr>
        </p:nvGraphicFramePr>
        <p:xfrm>
          <a:off x="1811546" y="1124744"/>
          <a:ext cx="9950573" cy="466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9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3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ДО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 ДО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 ДО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направлена на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развития ребенка, открывающих возможности для его 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позитивной социализации, его личностного развития, развития инициативы и творческих способностей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основе сотрудничества со взрослыми и сверстниками и соответствующим возрасту видам деятельности;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развивающей образовательной среды, которая представляет собой систему условий социализации и индивидуализации детей.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Целью Программы является</a:t>
                      </a:r>
                    </a:p>
                    <a:p>
                      <a:pPr marL="0" marR="0" indent="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проектирование социальных ситуаций развития ребенка и развивающей предметно-пространственной среды, обеспечивающих 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позитивную социализацию, мотивацию и поддержку индивидуальности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через общение, игру, познавательно-исследовательскую деятельность и другие формы активности.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Целью Федеральной программы является 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разностороннее развитие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ребёнка в период дошкольного детства с учётом возрастных и индивидуальных особенностей 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основе духовно-нравственных ценностей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российского народа, исторических и национально-культурных традиций.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60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967542" y="111968"/>
            <a:ext cx="9985109" cy="5087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Соответствие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планируемых результатов Программы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программе.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45042"/>
              </p:ext>
            </p:extLst>
          </p:nvPr>
        </p:nvGraphicFramePr>
        <p:xfrm>
          <a:off x="1768414" y="1124744"/>
          <a:ext cx="10184237" cy="44249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4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1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ДО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 ДО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 ДО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indent="176213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</a:t>
                      </a: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 образования в младенческом возрасте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 образования в раннем возрасте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 на этапе завершения дошкольного образования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176213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</a:t>
                      </a: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 в 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младенческом возрасте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 концу первого полугодия жизни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 концу первого года жизни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 в раннем возрасте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 трем годам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 на этапе завершения освоения Программы 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 семи годам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176213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</a:t>
                      </a:r>
                    </a:p>
                    <a:p>
                      <a:pPr marL="0" indent="176213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в младенческом возрасте (к одному году).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в раннем возрасте (к трем годам)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в дошкольном возрасте: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 четырем годам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 пяти годам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 шести годам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на этапе завершения освоения Федеральной программы (к концу дошкольного возраста)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624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967542" y="111968"/>
            <a:ext cx="9985109" cy="868760"/>
          </a:xfrm>
          <a:prstGeom prst="rect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и содержания образовательной деятельности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образовательным областям и направлениям воспитания Программы Федеральной программе.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648759"/>
              </p:ext>
            </p:extLst>
          </p:nvPr>
        </p:nvGraphicFramePr>
        <p:xfrm>
          <a:off x="1733909" y="1124744"/>
          <a:ext cx="10218742" cy="49126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21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6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ДО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 ДО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indent="176213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направлено на 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усвоение норм и ценностей, принятых в обществе, включая моральные и нравственные ценности; развитие общения и взаимодействия ребенка со взрослыми и сверстниками; 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становление самостоятельности, целенаправленности и саморегуляции собственных действий; 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социального и эмоционального интеллекта, эмоциональной отзывчивости, сопереживания, формирование готовности к совместной деятельности со сверстниками, формирование уважительного отношения и чувства принадлежности к своей семье и к сообществу детей и взрослых в Организации; </a:t>
                      </a:r>
                    </a:p>
                    <a:p>
                      <a:pPr marL="0" indent="176213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позитивных установок к различным видам труда и творчества; формирование основ безопасного поведения в быту, социуме, природе.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176213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176213"/>
                      <a:r>
                        <a:rPr lang="ru-RU" sz="16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 месяцев до 1 года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176213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6 месяцев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осуществлять эмоционально-контактное взаимодействие и общение с ребёнком, эмоционально-позитивное реагирование на него;</a:t>
                      </a:r>
                    </a:p>
                    <a:p>
                      <a:pPr marL="0" indent="176213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6 месяцев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организовать эмоционально-позитивную поддержку ребёнка в его действиях через вербальное обозначение совершаемых совместных действий с ребёнком; поддерживать потребность ребёнка в совместных действиях со взрослым;</a:t>
                      </a:r>
                    </a:p>
                    <a:p>
                      <a:pPr marL="0" indent="176213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9 месяцев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формировать положительное отношение к окружающим, доверие и желание вступать в контакт не только с близкими, но и с другими людьми; поощрять интерес к предметам (игрушкам) и действиям с ними; способствовать проявлению самостоятельности и активности в общении, освоении пространства и предметно-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манипулятивной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деятельности.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855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895170" y="332271"/>
            <a:ext cx="3093045" cy="16344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соответствия содержания образовательной деятельности ФОП ДО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39752" y="235657"/>
            <a:ext cx="6612900" cy="2553891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ООП сокращенного описания содержания образовательной деятельности;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дифференциации обязательной и вариативной части, экспертизы соответствия УМК ФОП ДО;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дополнения содержания обязательной части программы.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35455377"/>
              </p:ext>
            </p:extLst>
          </p:nvPr>
        </p:nvGraphicFramePr>
        <p:xfrm>
          <a:off x="1777042" y="2639683"/>
          <a:ext cx="4192438" cy="389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92011" y="3212976"/>
            <a:ext cx="5760640" cy="64633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соответствовать Федеральной программе и оформляться в виде ссылки на нее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1701" y="4581128"/>
            <a:ext cx="5760640" cy="147732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ориентирована на специфику национальных, социокультурных и иных условий, в том числе региональных, выбор парциальных образовательных программ и форм организации работы с детьми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4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24863"/>
              </p:ext>
            </p:extLst>
          </p:nvPr>
        </p:nvGraphicFramePr>
        <p:xfrm>
          <a:off x="1820175" y="1340768"/>
          <a:ext cx="10082475" cy="47602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27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4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образовательной деятельности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15.4.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на этапе завершения освоения Федеральной программы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18.6. От 5 лет до 6 лет.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18.7.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6 лет до 7 лет.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67">
                <a:tc>
                  <a:txBody>
                    <a:bodyPr/>
                    <a:lstStyle/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18.6.1. В области социально-коммуникативного развития основными задачами образовательной деятельности являются:</a:t>
                      </a:r>
                    </a:p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в сфере трудового воспитания:</a:t>
                      </a:r>
                    </a:p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знакомить детей с элементарными экономическими знаниями, формировать первоначальные представления о финансовой грамотности;</a:t>
                      </a:r>
                    </a:p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18.7.1.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области социально-коммуникативного развития основными задачами образовательной деятельности являются:</a:t>
                      </a:r>
                    </a:p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сфере трудового воспитания:</a:t>
                      </a:r>
                    </a:p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элементы финансовой грамотности, осознания материальных возможностей родителей (законных представителей), ограниченности материальных ресурсов;</a:t>
                      </a:r>
                    </a:p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176213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ребёнок соблюдает элементарные социальные нормы и правила поведения в различных видах деятельности, взаимоотношениях со взрослыми и сверстниками;</a:t>
                      </a:r>
                    </a:p>
                    <a:p>
                      <a:pPr marL="0" indent="176213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ребёнок проявляет положительное отношение к миру, разным видам труда, другим людям и самому себе;</a:t>
                      </a:r>
                    </a:p>
                    <a:p>
                      <a:pPr marL="0" indent="176213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ребёнка выражено стремление заниматься социально значимой деятельностью;</a:t>
                      </a:r>
                    </a:p>
                    <a:p>
                      <a:pPr marL="0" indent="176213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ребёнок способен к осуществлению социальной навигации как ориентации в социуме и соблюдению правил безопасности в реальном и цифровом взаимодействии;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67541" y="107187"/>
            <a:ext cx="988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в содержании образовательной программы –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первоначальных представлений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финансовой грамотности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89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708029" y="178471"/>
            <a:ext cx="9523564" cy="1464231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6213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29декабря 2012 г. № 273 ФЗ «Об образовании в Российской Федерации»</a:t>
            </a:r>
          </a:p>
          <a:p>
            <a:pPr indent="176213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28. Компетенции, права, обязанности и ответственность образовательной организации</a:t>
            </a:r>
          </a:p>
          <a:p>
            <a:pPr indent="176213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организации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образовательных программ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 в определении содержания образования, выборе образовательных технологий, а также в выборе учебно-методического обеспечения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иное не установлено настоящим Федеральным законом.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31676983"/>
              </p:ext>
            </p:extLst>
          </p:nvPr>
        </p:nvGraphicFramePr>
        <p:xfrm>
          <a:off x="6289950" y="1953753"/>
          <a:ext cx="5709393" cy="458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751160" y="1867489"/>
            <a:ext cx="4451232" cy="439269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редакции приказа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 № 955)</a:t>
            </a:r>
          </a:p>
          <a:p>
            <a:pPr indent="3619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2.11.2. Содержательный раздел Программы должен включать:</a:t>
            </a:r>
          </a:p>
          <a:p>
            <a:pPr indent="3619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описание образовательной деятельности в соответствии с направлениями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представленными в пяти образовательных областях, федеральной программой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используемых методических пособий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обеспечивающих реализацию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содержания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66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543605" y="176283"/>
            <a:ext cx="8256917" cy="71508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соответствия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вариативных форм, способов, методов и средств реализации программы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72063" y="1196751"/>
            <a:ext cx="4800534" cy="1940957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обновления  форм, способов, методов 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– вовлечение в педагогический поиск всего коллектива, организация повышения профессионализма педагогов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83497" y="1196752"/>
            <a:ext cx="3936436" cy="1634490"/>
          </a:xfrm>
          <a:prstGeom prst="round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внушает оптимизм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ДОО сложилась система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методов, инструментов и форм взаимодействия с дошкольниками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80557" y="3789040"/>
            <a:ext cx="10072093" cy="2553891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6213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образовательная программа</a:t>
            </a:r>
          </a:p>
          <a:p>
            <a:pPr indent="176213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6213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23.4.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Формы, способы, методы и средства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Федеральной программы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определяет самостоятельно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задачами воспитания и обучения, возрастными и индивидуальными особенностями детей, спецификой их образовательных потребностей и интересов.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значение имеют сформировавшиеся у педагога практики воспитания и обучения детей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оценка результативности форм, методов, средств образовательной деятельности применительно к конкретной возрастной группе детей.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2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81430660"/>
              </p:ext>
            </p:extLst>
          </p:nvPr>
        </p:nvGraphicFramePr>
        <p:xfrm>
          <a:off x="2490843" y="989374"/>
          <a:ext cx="8361187" cy="563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63552" y="116633"/>
            <a:ext cx="9099029" cy="707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образовательного процесса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образовательная программа дошкольного образования (п.24.1., п. 24.17)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63547" y="239856"/>
            <a:ext cx="79387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сессия 2023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64" y="148369"/>
            <a:ext cx="881052" cy="107135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79180" y="5168825"/>
            <a:ext cx="6633300" cy="1456267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сессии: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поняты, приняты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согласованы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для планирования методической работы на следующий учебный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870491" y="3268978"/>
            <a:ext cx="4443682" cy="1564333"/>
          </a:xfrm>
          <a:prstGeom prst="homePlat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Стратегические ориентиры, представленные в документах федерального и регионального уровней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870491" y="1219728"/>
            <a:ext cx="4586534" cy="1816342"/>
          </a:xfrm>
          <a:prstGeom prst="homePlat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Концепция создания единой федеральной системы научно-методического сопровождения педагогических работников и управленческих кадров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22309" y="1628098"/>
            <a:ext cx="5404407" cy="3361280"/>
          </a:xfrm>
          <a:prstGeom prst="round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01153" y="1805488"/>
            <a:ext cx="4989786" cy="3115300"/>
          </a:xfrm>
          <a:prstGeom prst="round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90000"/>
              </a:lnSpc>
            </a:pP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сессии — согласование стратегических ориентиров методической работы в муниципалитетах, направленной на формирование функциональной грамотности обучающихся с учетом требований ФГОС ОО. </a:t>
            </a:r>
            <a:endParaRPr lang="ru-RU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475" y="5034176"/>
            <a:ext cx="2933930" cy="17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26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91956297"/>
              </p:ext>
            </p:extLst>
          </p:nvPr>
        </p:nvGraphicFramePr>
        <p:xfrm>
          <a:off x="2130703" y="898952"/>
          <a:ext cx="966555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74520" y="116632"/>
            <a:ext cx="7384212" cy="43088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образовательного процесса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(п. 24.2 ФОП ДО)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35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3736" y="77638"/>
            <a:ext cx="7462250" cy="620688"/>
          </a:xfr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структурирования образовательной программы ДОО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889586"/>
              </p:ext>
            </p:extLst>
          </p:nvPr>
        </p:nvGraphicFramePr>
        <p:xfrm>
          <a:off x="1664898" y="794789"/>
          <a:ext cx="10383764" cy="5946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9030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34" y="1509623"/>
            <a:ext cx="3757706" cy="520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25" y="1509623"/>
            <a:ext cx="4435683" cy="527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4294" y="144967"/>
            <a:ext cx="9126748" cy="1054106"/>
          </a:xfr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09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75520" y="2505670"/>
            <a:ext cx="1017635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Рекомендаций позволит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унифицировать требования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приобретаемому оборудованию и учебно-методическим материалам, гарантировать их соответствие ФГОС ДО, обеспечить комплексную безопасность пребывания ребенка в ДОО.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4744" y="1180677"/>
            <a:ext cx="1017713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призваны обеспечить создание образовательного пространства, которое будет гарантировать охрану и укрепление физического и психологического здоровья, эмоционального благополучия воспитанников в организациях, осуществляющих образовательную деятельность по образовательным программам дошкольного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8220" y="3569655"/>
            <a:ext cx="10164431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рекомендациях представлено: </a:t>
            </a:r>
          </a:p>
          <a:p>
            <a:pPr indent="36195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инфраструктуры ДОО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соответствующей современным условиям оснащения ДОО, критерии формирования; </a:t>
            </a:r>
          </a:p>
          <a:p>
            <a:pPr indent="36195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перечни материалов и оборудования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необходимых для формирования инвариантной и вариативной частей инфраструктуры ДОО; </a:t>
            </a:r>
          </a:p>
          <a:p>
            <a:pPr indent="36195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организации инфраструктуры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ДОО; </a:t>
            </a:r>
          </a:p>
          <a:p>
            <a:pPr indent="36195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формирования инфраструктуры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 и комплектации учебно-методических материалов; </a:t>
            </a:r>
          </a:p>
          <a:p>
            <a:pPr indent="36195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предложения к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методической работы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повышению профессиональной компетентности педагогов в области создания инфраструктуры ДОО и комплектации учебно-методических материалов в соответствии с требованиями ФГОС ДО.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34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0772" y="1523466"/>
            <a:ext cx="10164431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рекомендаций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создание образовательного пространства, обеспечивающего охрану и укрепление физического и психологического здоровья, эмоционального благополучия воспитанников.</a:t>
            </a:r>
          </a:p>
          <a:p>
            <a:pPr indent="361950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Рекомендаций являются: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создании инфраструктуры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(инвариантной и вариативной), обеспечивающей полноценное проживание ребенком всех этапов детства (младенческого, раннего и дошкольного возраста), как в новых, строящихся ДОО, так и при обновлении/дооснащении существующих.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проведении мониторинга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части анализа материально-технического обеспечения образовательной деятельности, создании современной развивающей предметно-пространственной среды, отвечающей государственной образовательной политике, разработке программы развития РППС с учетом изменения подходов к организации деятельности ДОО.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условий для преемственности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и содержания обучения и воспитания детей на уровнях дошкольного и начального общего образования в разных социальных институтах, включая семью.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01956" y="1708750"/>
            <a:ext cx="9210459" cy="2339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Рекомендаций позволит унифицировать требования к приобретаемому оборудованию и учебно-методическим материалам, гарантировать их соответствие ФГОС ДО, обеспечить комплексную безопасность пребывания ребенка в ДОО. 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данные Рекомендации не являются требованиями, выполнение которых подлежит контролю при проведении проверок в ДОО органами государственного контроля (надзора).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Инфраструктурный лист носит рекомендательный характер.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Восклицательный знак без фона - фото и картинки abrakadabra.fu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t="14638" r="29293" b="13488"/>
          <a:stretch/>
        </p:blipFill>
        <p:spPr bwMode="auto">
          <a:xfrm>
            <a:off x="11058905" y="1936825"/>
            <a:ext cx="960243" cy="183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6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88220" y="1161157"/>
            <a:ext cx="1016443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Ключевыми этапами формирования инфраструктуры являются: постановка задачи проектирования и внедрения, оценка реализуемости и затрат, инициация, педагогическое проектирование, техническое проектирование, внедрение РППС ДОО, завершение.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54" y="2311488"/>
            <a:ext cx="6892505" cy="435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42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01329" y="449371"/>
            <a:ext cx="9100868" cy="595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ДОО может включать следующие функциональные модули: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«игровой»;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«физкультурно-оздоровительный»;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«музыкальный»;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«художественно-творческий»;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«поисково-исследовательский»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«релаксации»;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«логопедический»;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«психологического сопровождения»;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«дефектологический»;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«административный»;</a:t>
            </a:r>
          </a:p>
          <a:p>
            <a:pPr indent="449263">
              <a:spcAft>
                <a:spcPts val="6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«территории и архитектуры ДОО»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>
              <a:lnSpc>
                <a:spcPct val="150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функциональный модуль охватывает все образовательные области (социально-коммуникативное развитие, познавательное развитие, речевое развитие, художественно-эстетическое развитие, физическое развитие) с учетом индивидуальных и возрастных особенностей дошкольников.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29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73524" y="236318"/>
            <a:ext cx="9616341" cy="5539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организации внутренней инфраструктуры ДОО в виде центров</a:t>
            </a:r>
          </a:p>
          <a:p>
            <a:pPr indent="361950"/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>
              <a:spcAft>
                <a:spcPts val="60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раннего возраста создаются 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детской активности: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основных движений детей.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сенсорики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конструирования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предметной деятельности и игры с составными и динамическими игрушками, освоения детьми сенсорных эталонов формы, цвета, размера.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для организации предметных и предметно-манипуляторных игр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совместных игр со сверстниками под руководством взрослого.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творчества и продуктивной деятельности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восприятия смысла музыки, поддержки интереса к рисованию и лепке, становлению первых навыков продуктивной деятельности, освоения возможностей разнообразных изобразительных средств.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познания и коммуникации (книжный уголок)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восприятия смысла сказок, стихов, рассматривания картинок.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экспериментирования и труда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экспериментальной деятельности с материалами и веществами (песок, вода, тесто и др.), развития навыков самообслуживания и становления действий с бытовыми предметами-орудиями (ложка, совок, лопатка и пр.).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29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16657" y="253836"/>
            <a:ext cx="9454551" cy="5770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организации внутренней инфраструктуры ДОО в виде центров</a:t>
            </a:r>
          </a:p>
          <a:p>
            <a:pPr indent="361950"/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>
              <a:spcAft>
                <a:spcPts val="60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для детей дошкольного возраста (от 3 до 7 лет) предусматривается следующий комплекс из 12 центров детской активности: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(ориентирован на организацию игр средней и малой подвижности в групповых помещениях, средней и интенсивной подвижности в физкультурном и музыкальном залах, интенсивной подвижности на групповых участках, спортивной площадке, всей территории детского сада).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безопасности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позволяющий организовать образовательный процесс для развития у детей навыков безопасности жизнедеятельности.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игры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содержащий оборудование для организации сюжетно-ролевых детских игр, предметы-заместители.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конструирования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есть разнообразные виды строительного материала и детских конструкторов, бросового материала схем, рисунков, картин, демонстрационных материалов для организации конструкторской деятельности детей.</a:t>
            </a:r>
          </a:p>
          <a:p>
            <a:pPr indent="361950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логики и математики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содержащий разнообразный дидактический материал и развивающие игрушки, а также демонстрационные материалы для формирования элементарных математических навыков и логических операций.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0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63547" y="85968"/>
            <a:ext cx="79387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spc="-8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стратегические документы </a:t>
            </a:r>
            <a:r>
              <a:rPr lang="ru-RU" sz="28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уровня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0905" y="1216324"/>
            <a:ext cx="98240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основ государственной политики по сохранению и укреплению традиционных российских духовно-нравственных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09.11.2022 №809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«О внесении изменений в Концепцию создания единой федеральной системы научно-методического сопровождения педагогических работников и управленческих кадров, утвержденную распоряжением Министерства просвещения Российской Федерации от 16 декабря 2020 г.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№Р-174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от 15.12.2022 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Р-303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25.11.2022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№1028 «Об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федеральной образовательной программы дошкольного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(март 2023 года)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реализации Федеральной образовательной программы дошкольного образования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2023 года)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99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64898" y="107186"/>
            <a:ext cx="9489057" cy="6647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организации внутренней инфраструктуры ДОО в виде центров</a:t>
            </a:r>
          </a:p>
          <a:p>
            <a:pPr indent="361950"/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экспериментирования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организации наблюдения и труда, игровое оборудование, демонстрационные материалы и дидактические пособия которого способствуют реализации поисково-экспериментальной и трудовой деятельности детей.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познания и коммуникации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оснащение которого обеспечивает расширение кругозора детей и их знаний об окружающем мире во взаимодействии детей со взрослыми и сверстниками.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уголок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содержащий художественную и документальную литературу для детей, обеспечивающую их духовно-нравственное и этико-эстетическое воспитание, формирование общей культуры, освоение разных жанров художественной литературы, воспитание любви и интереса к художественному слову, удовлетворение познавательных потребностей.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театрализации и музицирования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оборудование которого позволяет организовать музыкальную и театрализованную деятельность детей.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уединения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снятия психоэмоционального напряжения воспитанников.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организации совместной деятельности воспитателя и/или специалиста с детьми с ОВЗ, направленный на коррекцию имеющихся у них нарушений.</a:t>
            </a:r>
          </a:p>
          <a:p>
            <a:pPr indent="361950"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творчества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предназначенный для реализации продуктивной деятельности детей (рисование, лепка, аппликация, художественный труд).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4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25284" y="107187"/>
            <a:ext cx="9351034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76325" algn="ctr"/>
            <a:r>
              <a:rPr lang="ru-RU" sz="1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формы и содержание методической работы по повышению профессиональной компетентности педагогов в области создания инфраструктуры и комплектации учебно-методических материалов в ДОО в соответствии с требованиями ФГОС ДО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43"/>
          <a:stretch/>
        </p:blipFill>
        <p:spPr bwMode="auto">
          <a:xfrm>
            <a:off x="3122761" y="1245959"/>
            <a:ext cx="7013277" cy="555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7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" r="1071"/>
          <a:stretch/>
        </p:blipFill>
        <p:spPr bwMode="auto">
          <a:xfrm>
            <a:off x="2932981" y="155176"/>
            <a:ext cx="7631188" cy="219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" t="1532" r="1"/>
          <a:stretch/>
        </p:blipFill>
        <p:spPr bwMode="auto">
          <a:xfrm>
            <a:off x="2932981" y="2204864"/>
            <a:ext cx="7694762" cy="445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89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400796"/>
              </p:ext>
            </p:extLst>
          </p:nvPr>
        </p:nvGraphicFramePr>
        <p:xfrm>
          <a:off x="1751161" y="246149"/>
          <a:ext cx="9342409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2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оборудования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Рекомендованное количество оборудования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Инвариантная часть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Вариативная часть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219765"/>
              </p:ext>
            </p:extLst>
          </p:nvPr>
        </p:nvGraphicFramePr>
        <p:xfrm>
          <a:off x="1751983" y="1332384"/>
          <a:ext cx="9324333" cy="4463105"/>
        </p:xfrm>
        <a:graphic>
          <a:graphicData uri="http://schemas.openxmlformats.org/drawingml/2006/table">
            <a:tbl>
              <a:tblPr/>
              <a:tblGrid>
                <a:gridCol w="1129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5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7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2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0046">
                <a:tc gridSpan="5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 Группа старшего дошкольного возраста (6 –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7 лет)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Игровая для группы старшего дошкольного возраста (6-7 лет)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2.7.2.1.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Специализированная мебель и системы хранения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2.7.2.1.1.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Доска магнитно-маркерная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2.7.2.1.2.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Мягконабивные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 модули, комплект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2.7.2.1.3.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Система хранения конструкторов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2.7.2.1.4.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Стеллажи для хранения игр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6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2.7.2.1.5.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Стол модульный, регулируемый по высоте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5***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71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2.7.2.1.6.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Стул, регулируемый по высоте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по кол-ву детей в группе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2.7.2.2.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Игры и игрушки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2.7.2.2.1.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Автомобили (крупного размера)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2.7.2.2.2.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Автомобили (различной тематики, среднего и маленького размера)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10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2.7.2.2.3.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Акваскоп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2.7.2.2.4.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Альбомы по живописи и графике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6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704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2.7.2.2.5.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Балансиры разного типа -комплект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шт.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+ </a:t>
                      </a: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58714" marR="58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346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17399110"/>
              </p:ext>
            </p:extLst>
          </p:nvPr>
        </p:nvGraphicFramePr>
        <p:xfrm>
          <a:off x="1751162" y="1299136"/>
          <a:ext cx="10187796" cy="535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134264" y="102160"/>
            <a:ext cx="6096000" cy="70788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направления для деятельности ММО в 2023 – 2024 учебном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7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067" y="87726"/>
            <a:ext cx="781735" cy="950589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8482069" y="817823"/>
            <a:ext cx="2059007" cy="1260908"/>
          </a:xfrm>
          <a:prstGeom prst="roundRect">
            <a:avLst/>
          </a:prstGeom>
          <a:solidFill>
            <a:srgbClr val="0070C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ММО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97438" y="818549"/>
            <a:ext cx="2059007" cy="1260908"/>
          </a:xfrm>
          <a:prstGeom prst="roundRect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>
            <a:stCxn id="5" idx="0"/>
          </p:cNvCxnSpPr>
          <p:nvPr/>
        </p:nvCxnSpPr>
        <p:spPr>
          <a:xfrm flipH="1" flipV="1">
            <a:off x="4226941" y="2079457"/>
            <a:ext cx="3" cy="43533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9516435" y="2063617"/>
            <a:ext cx="0" cy="43606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208362" y="102160"/>
            <a:ext cx="8591910" cy="46166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проведения проектной части стратегической сессии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9570" y="2514794"/>
            <a:ext cx="4554747" cy="286035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ФОП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ДО: анализ задач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планируемых результатов ФГОС ДО и ФОП ДО, отбор методов, форм, технологий, средств реализации образовательной программы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своих профессиональных  дефицитов.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3945" y="2514794"/>
            <a:ext cx="4664989" cy="2860358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минут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дефицитов членов ММО.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Генерация идей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возможной тематике и формате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заседаний ММО и др. мероприятий по предложенным актуальным направлениям на 2023-2024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8370" y="5626055"/>
            <a:ext cx="6142007" cy="71508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минут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результатов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стратегического планирования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902668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6551" y="169030"/>
            <a:ext cx="8091577" cy="538336"/>
          </a:xfr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взаимодействия в 2023 году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4282" y="1312062"/>
            <a:ext cx="98484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очередного заседания ММО  по материалам стратегической сессии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обязательным размещением информации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официальном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(апрель 2023 года).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анализа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ММО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2022/23 учебном году руководителем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обязательным размещением информации на официальном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(июнь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года).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Разработка и согласование плана работы ММО на 2023-24 учебный год (июнь – сентябрь 2023 года).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Диссеминация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практик на методической сессии в рамках XXIII съезда работников образования Новосибирской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(август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года).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вебинара «Актуальные проблемы развития детей дошкольного возраста в связи приоритетом формирования предпосылок функциональной грамотности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(сентябрь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года).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профессионального конкурса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руководителей ММО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(октябрь – ноябрь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99135" y="1725672"/>
            <a:ext cx="9472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АКТУАЛЬНЫЕ ВОПРОСЫ </a:t>
            </a: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ПРОВЕДЕНИЯ ПЕДАГОГИЧЕСКОЙ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ДИАГНОСТИКИ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УСЛОВИЯХ ПРОДОЛЖЕНИЯ РАБОТЫ В РАМКАХ ЕДИНОЙ МЕТОДИЧЕСКОЙ ТЕМЫ РЕГИОНА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ВНЕДРЕНИЯ ФОП ДО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4411" y="4833924"/>
            <a:ext cx="85832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Агавелян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ария Геннадьевна,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оцент кафедры ДО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ГАУ ДПО НСО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НИПКиПРО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55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27517" y="109380"/>
            <a:ext cx="85832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Единая методическая тема региона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«Формирование и оценка функциональной грамотности обучающихся»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0" t="18863" r="22500" b="7907"/>
          <a:stretch/>
        </p:blipFill>
        <p:spPr bwMode="auto">
          <a:xfrm>
            <a:off x="2227517" y="1711842"/>
            <a:ext cx="3524697" cy="502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t="18707" r="37500" b="60052"/>
          <a:stretch/>
        </p:blipFill>
        <p:spPr bwMode="auto">
          <a:xfrm>
            <a:off x="6095999" y="1711842"/>
            <a:ext cx="5759303" cy="243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73607" y="4918984"/>
            <a:ext cx="5581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Статья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6006" y="5868826"/>
            <a:ext cx="5581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Полный текст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24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820175" y="1340768"/>
          <a:ext cx="10082475" cy="47602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27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4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образовательной деятельности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15.4.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на этапе завершения освоения Федеральной программы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18.6. От 5 лет до 6 лет.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18.7.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6 лет до 7 лет.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67">
                <a:tc>
                  <a:txBody>
                    <a:bodyPr/>
                    <a:lstStyle/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18.6.1. В области социально-коммуникативного развития основными задачами образовательной деятельности являются:</a:t>
                      </a:r>
                    </a:p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в сфере трудового воспитания:</a:t>
                      </a:r>
                    </a:p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знакомить детей с элементарными экономическими знаниями, формировать первоначальные представления о финансовой грамотности;</a:t>
                      </a:r>
                    </a:p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18.7.1.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области социально-коммуникативного развития основными задачами образовательной деятельности являются:</a:t>
                      </a:r>
                    </a:p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сфере трудового воспитания:</a:t>
                      </a:r>
                    </a:p>
                    <a:p>
                      <a:pPr marL="0" indent="180975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элементы финансовой грамотности, осознания материальных возможностей родителей (законных представителей), ограниченности материальных ресурсов;</a:t>
                      </a:r>
                    </a:p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176213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ребёнок соблюдает элементарные социальные нормы и правила поведения в различных видах деятельности, взаимоотношениях со взрослыми и сверстниками;</a:t>
                      </a:r>
                    </a:p>
                    <a:p>
                      <a:pPr marL="0" indent="176213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ребёнок проявляет положительное отношение к миру, разным видам труда, другим людям и самому себе;</a:t>
                      </a:r>
                    </a:p>
                    <a:p>
                      <a:pPr marL="0" indent="176213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ребёнка выражено стремление заниматься социально значимой деятельностью;</a:t>
                      </a:r>
                    </a:p>
                    <a:p>
                      <a:pPr marL="0" indent="176213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ребёнок способен к осуществлению социальной навигации как ориентации в социуме и соблюдению правил безопасности в реальном и цифровом взаимодействии;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67541" y="107187"/>
            <a:ext cx="988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Новое в содержании образовательной программы 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первоначальных представлений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финансовой грамотности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5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83" y="1311215"/>
            <a:ext cx="4099494" cy="521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16460" y="1238651"/>
            <a:ext cx="532249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создания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федеральной системы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научно-методического сопровождения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и управленческих кадров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</a:t>
            </a:r>
            <a:r>
              <a:rPr lang="ru-RU" sz="2000" b="1" dirty="0">
                <a:solidFill>
                  <a:srgbClr val="0D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методологические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0D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содержательные </a:t>
            </a:r>
            <a:r>
              <a:rPr lang="ru-RU" sz="2000" b="1" dirty="0">
                <a:solidFill>
                  <a:srgbClr val="0D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организационные основы совершенствования процессов </a:t>
            </a:r>
            <a:r>
              <a:rPr lang="ru-RU" sz="2000" b="1" dirty="0" smtClean="0">
                <a:solidFill>
                  <a:srgbClr val="0D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достижения </a:t>
            </a:r>
            <a:r>
              <a:rPr lang="ru-RU" sz="2000" b="1" dirty="0">
                <a:solidFill>
                  <a:srgbClr val="0D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непрерывного повышения профессионального </a:t>
            </a:r>
            <a:r>
              <a:rPr lang="ru-RU" sz="2000" b="1" dirty="0" smtClean="0">
                <a:solidFill>
                  <a:srgbClr val="0D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педагогических </a:t>
            </a:r>
            <a:r>
              <a:rPr lang="ru-RU" sz="2000" b="1" dirty="0">
                <a:solidFill>
                  <a:srgbClr val="0D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и управленческих кадров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66823" y="77486"/>
            <a:ext cx="8583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создания единой федеральной системы научно-методического сопровождения педагогических работников и управленческих кадров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(ЕФС)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15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2050" name="Picture 2" descr="Книга: &quot;Финансовая грамотность дошкольника. Программа кружка. Ресурсный и  диагностический материал&quot; - Поварницина, Киселева. Купить книгу, читать  рецензии | ISBN 978-5-7057-5325-3 | Лабирин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05" y="425302"/>
            <a:ext cx="4234338" cy="60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39516" r="52151" b="12145"/>
          <a:stretch/>
        </p:blipFill>
        <p:spPr bwMode="auto">
          <a:xfrm>
            <a:off x="1846717" y="170118"/>
            <a:ext cx="9093599" cy="651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9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0" t="32196" r="7935" b="35556"/>
          <a:stretch/>
        </p:blipFill>
        <p:spPr bwMode="auto">
          <a:xfrm>
            <a:off x="1777396" y="1212111"/>
            <a:ext cx="10243858" cy="506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9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7" t="44754" r="8650" b="15711"/>
          <a:stretch/>
        </p:blipFill>
        <p:spPr bwMode="auto">
          <a:xfrm>
            <a:off x="1892595" y="956929"/>
            <a:ext cx="9154555" cy="561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27235" r="71257" b="28579"/>
          <a:stretch/>
        </p:blipFill>
        <p:spPr bwMode="auto">
          <a:xfrm>
            <a:off x="1974486" y="265814"/>
            <a:ext cx="6925526" cy="636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9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27235" r="87938" b="28579"/>
          <a:stretch/>
        </p:blipFill>
        <p:spPr bwMode="auto">
          <a:xfrm>
            <a:off x="1974486" y="265814"/>
            <a:ext cx="2650677" cy="636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27235" r="54688" b="28579"/>
          <a:stretch/>
        </p:blipFill>
        <p:spPr bwMode="auto">
          <a:xfrm>
            <a:off x="5390707" y="265814"/>
            <a:ext cx="4379668" cy="636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7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27235" r="87938" b="28579"/>
          <a:stretch/>
        </p:blipFill>
        <p:spPr bwMode="auto">
          <a:xfrm>
            <a:off x="1974486" y="265814"/>
            <a:ext cx="2650677" cy="636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5" t="27235" r="33437" b="28579"/>
          <a:stretch/>
        </p:blipFill>
        <p:spPr bwMode="auto">
          <a:xfrm>
            <a:off x="5220586" y="265814"/>
            <a:ext cx="5528930" cy="636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0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27235" r="88088" b="28579"/>
          <a:stretch/>
        </p:blipFill>
        <p:spPr bwMode="auto">
          <a:xfrm>
            <a:off x="2027648" y="478466"/>
            <a:ext cx="2412082" cy="587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1" t="27235" r="19622" b="28734"/>
          <a:stretch/>
        </p:blipFill>
        <p:spPr bwMode="auto">
          <a:xfrm>
            <a:off x="4816547" y="478466"/>
            <a:ext cx="6107541" cy="587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6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7546" r="7674" b="28734"/>
          <a:stretch/>
        </p:blipFill>
        <p:spPr bwMode="auto">
          <a:xfrm>
            <a:off x="181378" y="1295220"/>
            <a:ext cx="12010622" cy="326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51111" r="88168" b="18037"/>
          <a:stretch/>
        </p:blipFill>
        <p:spPr bwMode="auto">
          <a:xfrm>
            <a:off x="2147776" y="435935"/>
            <a:ext cx="3544491" cy="602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3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66823" y="1754435"/>
            <a:ext cx="968281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проблемы, зафиксированные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момент формирования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ЕФС: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Российской Федерации единого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 сопровождения педагогических работников и управленческих кадров;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подхода к организации деятельности методических служб на федеральном и региональном уровнях;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невыполнение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методическими службами функций ресурсного обеспечения развития муниципальной системы образования; возложение на них организационных и координационных функций;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сопротивление» педагогических работников и управленческих кадров образовательных организаций обновлению методов обучения и воспитания, несовершенная система мотивации к участию в инновационной деятельности в сфере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66823" y="77486"/>
            <a:ext cx="8583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создания единой федеральной системы научно-методического сопровождения педагогических работников и управленческих кадров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(ЕФС)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98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1" t="20414" r="19273" b="36640"/>
          <a:stretch/>
        </p:blipFill>
        <p:spPr bwMode="auto">
          <a:xfrm>
            <a:off x="1818167" y="754910"/>
            <a:ext cx="9218428" cy="602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4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7" t="20413" r="19186" b="38502"/>
          <a:stretch/>
        </p:blipFill>
        <p:spPr bwMode="auto">
          <a:xfrm>
            <a:off x="1828800" y="788140"/>
            <a:ext cx="9304828" cy="581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7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20413" r="19360" b="38502"/>
          <a:stretch/>
        </p:blipFill>
        <p:spPr bwMode="auto">
          <a:xfrm>
            <a:off x="1818166" y="808075"/>
            <a:ext cx="9311069" cy="583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27546" r="7762" b="20672"/>
          <a:stretch/>
        </p:blipFill>
        <p:spPr bwMode="auto">
          <a:xfrm>
            <a:off x="95693" y="1233376"/>
            <a:ext cx="12004728" cy="387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6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7" t="20724" r="9506" b="26254"/>
          <a:stretch/>
        </p:blipFill>
        <p:spPr bwMode="auto">
          <a:xfrm>
            <a:off x="1733106" y="669851"/>
            <a:ext cx="9364271" cy="598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0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99135" y="1917058"/>
            <a:ext cx="9472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ВЕБИНАР «Актуальные проблемы развития детей дошкольного возраста в связи с приоритетом формирования предпосылок финансовой грамотности»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4411" y="4833924"/>
            <a:ext cx="8583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сентября 2023 г.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38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29014" y="1055827"/>
            <a:ext cx="94722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Леонтьев 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.: «Функционально грамотный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человек –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человек, который способен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использовать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постоянно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приобретаемые в течение жизни знания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умения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навыки для решения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максимально широкого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диапазона жизненных задач в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различных сферах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человеческой деятельности, общения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социальных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отношений»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[Образовательная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 «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Школа 2100». Педагогика здравого смысла / П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 ред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А. А. Леонтьева. М.: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Баласс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2003. С. 35.].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606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2" t="19638" r="11163" b="43153"/>
          <a:stretch/>
        </p:blipFill>
        <p:spPr bwMode="auto">
          <a:xfrm>
            <a:off x="1892596" y="1265275"/>
            <a:ext cx="10071027" cy="460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1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Прямоугольник 3"/>
          <p:cNvSpPr/>
          <p:nvPr/>
        </p:nvSpPr>
        <p:spPr>
          <a:xfrm>
            <a:off x="3079630" y="116633"/>
            <a:ext cx="7461849" cy="46166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анализа результатов работы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571423"/>
              </p:ext>
            </p:extLst>
          </p:nvPr>
        </p:nvGraphicFramePr>
        <p:xfrm>
          <a:off x="1871530" y="1321905"/>
          <a:ext cx="10063466" cy="1173988"/>
        </p:xfrm>
        <a:graphic>
          <a:graphicData uri="http://schemas.openxmlformats.org/drawingml/2006/table">
            <a:tbl>
              <a:tblPr firstRow="1" firstCol="1" bandRow="1"/>
              <a:tblGrid>
                <a:gridCol w="2722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7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Должность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Руководитель ММО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руководителя ММО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71530" y="871161"/>
            <a:ext cx="42244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1. Общие данные:</a:t>
            </a:r>
            <a:endParaRPr lang="ru-RU" alt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71530" y="2495893"/>
            <a:ext cx="635235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Соответствие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критериям оценки деятельности ММО: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059949"/>
              </p:ext>
            </p:extLst>
          </p:nvPr>
        </p:nvGraphicFramePr>
        <p:xfrm>
          <a:off x="1871530" y="2996952"/>
          <a:ext cx="10119187" cy="3593256"/>
        </p:xfrm>
        <a:graphic>
          <a:graphicData uri="http://schemas.openxmlformats.org/drawingml/2006/table">
            <a:tbl>
              <a:tblPr firstRow="1" firstCol="1" bandRow="1"/>
              <a:tblGrid>
                <a:gridCol w="7591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Показатель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членов ММО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% от общего количества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29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методических событиях регионального уровня (конференции, семинары, сессии)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146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экспертной деятельности на муниципальном уровне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146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экспертной деятельности на региональном уровне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29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Трансляция результатов инновационной педагогической деятельности на  муниципальном уровне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29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Трансляция результатов инновационной педагогической деятельности на  региональном уровне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469801"/>
              </p:ext>
            </p:extLst>
          </p:nvPr>
        </p:nvGraphicFramePr>
        <p:xfrm>
          <a:off x="1802920" y="1376772"/>
          <a:ext cx="10213675" cy="4104455"/>
        </p:xfrm>
        <a:graphic>
          <a:graphicData uri="http://schemas.openxmlformats.org/drawingml/2006/table">
            <a:tbl>
              <a:tblPr firstRow="1" firstCol="1" bandRow="1"/>
              <a:tblGrid>
                <a:gridCol w="7634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5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008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Показатель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членов ММО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% от общего количества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474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</a:t>
                      </a:r>
                      <a:r>
                        <a:rPr lang="ru-RU" sz="18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горизонтальном методическом взаимодействии на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муниципальном уровне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73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наставничестве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22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диагностике профессиональных дефицитов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474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на курирующей ММО кафедре НИПКиПРО (курс ПК, стажировка)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73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педагогических олимпиадах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72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конкурсах профессионального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мастерства, педагогических олимпиадах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67" marR="33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9630" y="116633"/>
            <a:ext cx="7461849" cy="46166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анализа результатов работы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" t="1315" r="1020"/>
          <a:stretch/>
        </p:blipFill>
        <p:spPr bwMode="auto">
          <a:xfrm>
            <a:off x="1608152" y="983412"/>
            <a:ext cx="9566694" cy="540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60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195268"/>
              </p:ext>
            </p:extLst>
          </p:nvPr>
        </p:nvGraphicFramePr>
        <p:xfrm>
          <a:off x="1777041" y="1340768"/>
          <a:ext cx="10175610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500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06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 проведения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 заседания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Ссылка на информацию о заседании на официальном сайте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777042" y="736629"/>
            <a:ext cx="74873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3. Проведение заседаний ММО в 2022/2023 году:</a:t>
            </a:r>
            <a:endParaRPr lang="ru-RU" alt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931247" y="4334327"/>
            <a:ext cx="64327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4. Выводы и предложения:</a:t>
            </a:r>
            <a:endParaRPr lang="ru-RU" alt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9630" y="116633"/>
            <a:ext cx="7461849" cy="46166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анализа результатов работы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Прямоугольник 3"/>
          <p:cNvSpPr/>
          <p:nvPr/>
        </p:nvSpPr>
        <p:spPr>
          <a:xfrm>
            <a:off x="1828800" y="116632"/>
            <a:ext cx="9376913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Формы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предоставления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обратной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связи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процессе организации методической работы в муниципалитете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2023 году</a:t>
            </a:r>
          </a:p>
          <a:p>
            <a:pPr indent="442913"/>
            <a:endParaRPr lang="ru-RU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Заседания ММО</a:t>
            </a:r>
          </a:p>
          <a:p>
            <a:pPr indent="442913"/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Сроки проведения: согласно плана деятельности ММО</a:t>
            </a:r>
          </a:p>
          <a:p>
            <a:pPr indent="442913"/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Сроки предоставления ссылки на информацию о проведении: не позднее 7 дней после мероприятия.</a:t>
            </a:r>
          </a:p>
          <a:p>
            <a:pPr indent="442913"/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Формат предоставления ссылки: в </a:t>
            </a:r>
            <a:r>
              <a:rPr lang="en-U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Google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-таблице</a:t>
            </a:r>
          </a:p>
          <a:p>
            <a:pPr indent="442913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42913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Анализ результатов работы ММО</a:t>
            </a:r>
          </a:p>
          <a:p>
            <a:pPr lvl="0" indent="442913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Сроки проведения: апрель - июнь</a:t>
            </a:r>
          </a:p>
          <a:p>
            <a:pPr lvl="0" indent="442913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Сроки предоставления: до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15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июня</a:t>
            </a:r>
          </a:p>
          <a:p>
            <a:pPr indent="442913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Формат предоставления отчёта: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сайте ММС или УО,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ссылка в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Google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-форме</a:t>
            </a:r>
          </a:p>
          <a:p>
            <a:pPr lvl="0" indent="442913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Разработка и согласование планов работы ММО на 2023-24 учебный год</a:t>
            </a:r>
          </a:p>
          <a:p>
            <a:pPr lvl="0" indent="442913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разработки: июнь - август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/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Сроки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предоставления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до 1 сентября</a:t>
            </a:r>
          </a:p>
          <a:p>
            <a:pPr indent="442913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Формат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предоставления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на сайте ММС или УО, ссылка в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Google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-форме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793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Прямоугольник 3"/>
          <p:cNvSpPr/>
          <p:nvPr/>
        </p:nvSpPr>
        <p:spPr>
          <a:xfrm>
            <a:off x="1828800" y="260648"/>
            <a:ext cx="93596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Диссеминация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лучших практик на методической сессии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рамках XXII съезда работников образования Новосибирской области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2913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Механизм отбора лучших практик методической работы ММО</a:t>
            </a:r>
          </a:p>
          <a:p>
            <a:pPr indent="442913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основе анализа</a:t>
            </a:r>
            <a:r>
              <a:rPr lang="ru-RU" sz="2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результатов конкурсов,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индивидуальных стажировок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endParaRPr lang="ru-RU" sz="20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итоговой аттестации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ходе курсов ПК, </a:t>
            </a:r>
            <a:endParaRPr lang="ru-RU" sz="20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ресурсов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официальных сайтах муниципалитетов, где размещены сведения о работе ММО и 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проч.</a:t>
            </a:r>
          </a:p>
          <a:p>
            <a:pPr indent="442913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71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30" y="1124837"/>
            <a:ext cx="10119917" cy="572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1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b="11787"/>
          <a:stretch/>
        </p:blipFill>
        <p:spPr bwMode="auto">
          <a:xfrm>
            <a:off x="7099540" y="1311529"/>
            <a:ext cx="4304581" cy="54792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0" t="4502" b="1125"/>
          <a:stretch/>
        </p:blipFill>
        <p:spPr bwMode="auto">
          <a:xfrm>
            <a:off x="2078965" y="450987"/>
            <a:ext cx="4357583" cy="547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11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15064" y="980729"/>
            <a:ext cx="74452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РЕАЛИЗАЦИИ ФЕДЕРАЛЬНОЙ ОБРАЗОВАТЕЛЬНОЙ ПРОГРАММЫ ДОШКОЛЬНОГО ОБРАЗОВАНИЯ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перечень мер по внедрению Федеральной программы для педагогических работников ДО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47824"/>
              </p:ext>
            </p:extLst>
          </p:nvPr>
        </p:nvGraphicFramePr>
        <p:xfrm>
          <a:off x="2119791" y="2365724"/>
          <a:ext cx="7717198" cy="2767522"/>
        </p:xfrm>
        <a:graphic>
          <a:graphicData uri="http://schemas.openxmlformats.org/drawingml/2006/table">
            <a:tbl>
              <a:tblPr firstRow="1" firstCol="1" bandRow="1"/>
              <a:tblGrid>
                <a:gridCol w="503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3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197">
                <a:tc>
                  <a:txBody>
                    <a:bodyPr/>
                    <a:lstStyle/>
                    <a:p>
                      <a:pPr indent="-78740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i="0">
                          <a:effectLst/>
                          <a:latin typeface="Times New Roman"/>
                          <a:ea typeface="Times New Roman"/>
                        </a:rPr>
                        <a:t>Наименование</a:t>
                      </a:r>
                      <a:endParaRPr lang="ru-RU" sz="1200" i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Сроки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34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1200" i="0" dirty="0" smtClean="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>
                        <a:lnSpc>
                          <a:spcPts val="123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Ознакомление с Федеральной программой, размещенной на официальном сайте </a:t>
                      </a:r>
                      <a:r>
                        <a:rPr lang="ru-RU" sz="1200" i="0" dirty="0" err="1">
                          <a:effectLst/>
                          <a:latin typeface="Times New Roman"/>
                          <a:ea typeface="Times New Roman"/>
                        </a:rPr>
                        <a:t>Минпросвещения</a:t>
                      </a: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 России (ссылка на документ: </a:t>
                      </a:r>
                      <a:r>
                        <a:rPr lang="ru-RU" sz="1200" i="0" u="sng" dirty="0">
                          <a:solidFill>
                            <a:srgbClr val="0066CC"/>
                          </a:solidFill>
                          <a:effectLst/>
                          <a:latin typeface="Times New Roman"/>
                          <a:ea typeface="Times New Roman"/>
                          <a:hlinkClick r:id="rId3"/>
                        </a:rPr>
                        <a:t>http://publication.pravo.gov.ru/Document/View/0001202212280044</a:t>
                      </a: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 algn="ctr">
                        <a:lnSpc>
                          <a:spcPts val="1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Январь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-787400" algn="ctr">
                        <a:lnSpc>
                          <a:spcPts val="1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8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1200" i="0" dirty="0" smtClean="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>
                        <a:lnSpc>
                          <a:spcPts val="123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i="0">
                          <a:effectLst/>
                          <a:latin typeface="Times New Roman"/>
                          <a:ea typeface="Times New Roman"/>
                        </a:rPr>
                        <a:t>Ознакомление с презентацией-руководством к Федеральной программе, размещенной на официальных сайтах Минпросвещения России и ФГБНУ «Институт возрастной физиологии РАО»</a:t>
                      </a:r>
                      <a:endParaRPr lang="ru-RU" sz="1200" i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 algn="ctr">
                        <a:lnSpc>
                          <a:spcPts val="1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Март 2023 г.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34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1200" i="0" dirty="0" smtClean="0"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>
                        <a:lnSpc>
                          <a:spcPts val="123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Ознакомление с информационными и методическими материалами в постоянно действующей тематической рубрике периодических изданий для дошкольных работников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 algn="ctr">
                        <a:lnSpc>
                          <a:spcPts val="1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Март – сентябрь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-787400" algn="ctr">
                        <a:lnSpc>
                          <a:spcPts val="1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90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1200" i="0" dirty="0" smtClean="0">
                          <a:effectLst/>
                          <a:latin typeface="Times New Roman"/>
                          <a:ea typeface="Times New Roman"/>
                        </a:rPr>
                        <a:t>4.</a:t>
                      </a: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>
                        <a:lnSpc>
                          <a:spcPts val="123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Ознакомление с методическими рекомендациями к реализации Федеральной программы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 algn="ctr">
                        <a:lnSpc>
                          <a:spcPts val="1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Март – апрель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-787400" algn="ctr">
                        <a:lnSpc>
                          <a:spcPts val="1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8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1200" i="0" dirty="0" smtClean="0"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87400">
                        <a:lnSpc>
                          <a:spcPts val="123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i="0">
                          <a:effectLst/>
                          <a:latin typeface="Times New Roman"/>
                          <a:ea typeface="Times New Roman"/>
                        </a:rPr>
                        <a:t>Участие во Всероссийском информационно-методическом вебинаре «Внедрение и реализация Федеральной образовательной программы дошкольного образования в образовательной практике»</a:t>
                      </a:r>
                      <a:endParaRPr lang="ru-RU" sz="1200" i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Март, июнь, август, октябрь </a:t>
                      </a:r>
                      <a:r>
                        <a:rPr lang="ru-RU" sz="1200" i="0" dirty="0" smtClean="0">
                          <a:effectLst/>
                          <a:latin typeface="Times New Roman"/>
                          <a:ea typeface="Times New Roman"/>
                        </a:rPr>
                        <a:t>2023 </a:t>
                      </a:r>
                      <a:r>
                        <a:rPr lang="ru-RU" sz="1200" i="0" dirty="0">
                          <a:effectLst/>
                          <a:latin typeface="Times New Roman"/>
                          <a:ea typeface="Times New Roman"/>
                        </a:rPr>
                        <a:t>г.</a:t>
                      </a:r>
                      <a:endParaRPr lang="ru-RU" sz="12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80" y="4917820"/>
            <a:ext cx="8324694" cy="119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66" y="75955"/>
            <a:ext cx="805816" cy="9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4267</Words>
  <Application>Microsoft Office PowerPoint</Application>
  <PresentationFormat>Широкоэкранный</PresentationFormat>
  <Paragraphs>494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Segoe UI Semilight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Чек-лист анализа соответствия Программы обязательному минимуму содержания, заданному в Федеральной программе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 структурирования образовательной программы ДОО</vt:lpstr>
      <vt:lpstr>Рекомендации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взаимодействия в 2023 году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Русанова Мария Станиславовна</dc:creator>
  <cp:lastModifiedBy>НИПКиПРО</cp:lastModifiedBy>
  <cp:revision>75</cp:revision>
  <dcterms:created xsi:type="dcterms:W3CDTF">2023-03-06T09:12:13Z</dcterms:created>
  <dcterms:modified xsi:type="dcterms:W3CDTF">2023-03-30T01:53:55Z</dcterms:modified>
</cp:coreProperties>
</file>