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9.xml"/><Relationship Id="rId7" Type="http://schemas.openxmlformats.org/officeDocument/2006/relationships/slide" Target="slide13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11" Type="http://schemas.openxmlformats.org/officeDocument/2006/relationships/slide" Target="slide17.xml"/><Relationship Id="rId5" Type="http://schemas.openxmlformats.org/officeDocument/2006/relationships/slide" Target="slide11.xml"/><Relationship Id="rId10" Type="http://schemas.openxmlformats.org/officeDocument/2006/relationships/slide" Target="slide16.xml"/><Relationship Id="rId4" Type="http://schemas.openxmlformats.org/officeDocument/2006/relationships/slide" Target="slide10.xml"/><Relationship Id="rId9" Type="http://schemas.openxmlformats.org/officeDocument/2006/relationships/slide" Target="slide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470025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1700808"/>
            <a:ext cx="7344816" cy="3096344"/>
          </a:xfrm>
          <a:ln w="28575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Мастер-класс </a:t>
            </a:r>
          </a:p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Методическое сопровождение становления у родителей воспитанников позиции осознанного и ответственного </a:t>
            </a:r>
            <a:r>
              <a:rPr lang="ru-RU" b="1" u="sng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родительства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411760" y="5157192"/>
            <a:ext cx="5760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Старший воспитатель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МБДОУ-детский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сад «Елочка»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Новосибирского района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Матюхина Елена Александровна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32656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XXIV съезд  работников образования Новосибирской области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850106"/>
          </a:xfrm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Нормативно-правовая база 200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4968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каком документе раскрывается концепция развития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института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семейного воспитания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Стратегия развития воспитания в Российской Федерации на период до 2025 года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Закон «Об образовании в Российской Федерации»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В) Федеральная образовательная программа дошкольного образования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 flipH="1">
            <a:off x="7596336" y="5805264"/>
            <a:ext cx="1224136" cy="8446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Нормативно-правовая база 300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5"/>
            <a:ext cx="8363272" cy="47525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В каком документе присутствует задача «обеспечение психолого-педагогической поддержки семьи и повышение компетентности родителей (законных представителей) в вопросах воспитания, обучения и развития, охраны и укрепления здоровья детей, обеспечения их безопасности»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А) Федеральный государственный образовательный стандарт дошкольного образования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Б) Федеральная образовательная  программа дошкольного образования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В) Конвенция о правах ребенка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 flipH="1">
            <a:off x="7668344" y="5805264"/>
            <a:ext cx="1224136" cy="8446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Методические аспекты 100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b="1" dirty="0" smtClean="0">
                <a:solidFill>
                  <a:srgbClr val="C00000"/>
                </a:solidFill>
              </a:rPr>
              <a:t>    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Назовите основную форму совместной работы родителей и ДОО, на которой обсуждаются и принимаются решения по наиболее важным вопросам жизнедеятельности группы и воспитания обучающихся в ДОО и дома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Главным предназначением данной формы работы являются согласование, координация и объединение усилий ДОО и семьи в создании условий для развития личности ребенка.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родительское собрание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мастер-класс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В) Праздники, развлечения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 flipH="1">
            <a:off x="7380312" y="5805264"/>
            <a:ext cx="1224136" cy="8446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Методические аспекты 200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взаимодействия с родителями является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А)информационно-аналитическое, консультативное, организационно-методическое, совместная деятельность</a:t>
            </a:r>
          </a:p>
          <a:p>
            <a:pPr lvl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Б)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диагностико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аналитическое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 smtClean="0"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 просветительское, консультативное, совместная деятельность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В)консультации, развлечения, праздники, совместные мероприятия, выставки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 flipH="1">
            <a:off x="7668344" y="5877272"/>
            <a:ext cx="1224136" cy="8446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Методические аспекты 300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133056"/>
          </a:xfrm>
        </p:spPr>
        <p:txBody>
          <a:bodyPr/>
          <a:lstStyle/>
          <a:p>
            <a:pPr algn="just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 нетрадиционным формам работы с родителями относятся 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А)родительские собрания, консультации, родительские клубы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Б) мастер-класс, семейный клуб, вечер вопросов и ответов, деловая игра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В) информационные стенды, буклеты, памятки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 flipH="1">
            <a:off x="7596336" y="5877272"/>
            <a:ext cx="1224136" cy="8446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85010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Осознанное и ответственное </a:t>
            </a:r>
            <a:r>
              <a:rPr lang="ru-RU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родительство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100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Осознанное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родительство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- это…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kern="0" dirty="0" smtClean="0"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подход, в котором родители сознательно присутствуют и в полной мере ощущают каждый момент, проводимый вместе с детьми. Это активное присутствие и участие в жизни ребенка без суда и навязывания собственных ожиданий. Это намеренное включение в пространство ребенка, в его мысли, переживания и эмоции.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подход, когда родители активно участвуют в жизни ребенка, создают условия для развития ребенка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В) подход, когда родители любят и защищают ребенка, всесторонне развивают ребенка.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 flipH="1">
            <a:off x="7596336" y="5877272"/>
            <a:ext cx="1224136" cy="8446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Осознанное и ответственное </a:t>
            </a:r>
            <a:r>
              <a:rPr lang="ru-RU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родительство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200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Ответственное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родительство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это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способность родителей поддерживать ребенка материально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ответственное отношение к планированию ребенка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В)</a:t>
            </a:r>
            <a:r>
              <a:rPr lang="ru-RU" dirty="0" smtClean="0"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 социальный феномен, характеризующий качества родителей, проявляющиеся в отношениях и взаимодействиях родителей и ребенка (забота, уважение, поддержка, сочувствие, сопереживание), осознанное влияние родителей на процесс сохранения жизни и здоровья ребенка.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 flipH="1">
            <a:off x="7596336" y="5877272"/>
            <a:ext cx="1224136" cy="8446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850106"/>
          </a:xfrm>
        </p:spPr>
        <p:txBody>
          <a:bodyPr>
            <a:noAutofit/>
          </a:bodyPr>
          <a:lstStyle/>
          <a:p>
            <a:pPr algn="just"/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Осознанное и ответственное </a:t>
            </a:r>
            <a:r>
              <a:rPr lang="ru-RU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родительство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300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052736"/>
            <a:ext cx="8363272" cy="547260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Содержание работы по формированию ответственного и осознанного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родительства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включает:</a:t>
            </a:r>
          </a:p>
          <a:p>
            <a:pPr marL="514350" indent="-514350">
              <a:buAutoNum type="arabicPeriod"/>
            </a:pPr>
            <a:r>
              <a:rPr lang="ru-RU" kern="0" dirty="0" smtClean="0">
                <a:solidFill>
                  <a:srgbClr val="C00000"/>
                </a:solidFill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Субъектное общение и адекватное удовлетворение возрастных и общих потребностей ребенка</a:t>
            </a:r>
          </a:p>
          <a:p>
            <a:pPr marL="514350" indent="-514350">
              <a:buAutoNum type="arabicPeriod"/>
            </a:pPr>
            <a:r>
              <a:rPr lang="ru-RU" kern="0" dirty="0" smtClean="0">
                <a:solidFill>
                  <a:srgbClr val="C00000"/>
                </a:solidFill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Воспитание</a:t>
            </a:r>
          </a:p>
          <a:p>
            <a:pPr marL="514350" indent="-514350">
              <a:buAutoNum type="arabicPeriod"/>
            </a:pPr>
            <a:r>
              <a:rPr lang="ru-RU" kern="0" dirty="0" smtClean="0">
                <a:solidFill>
                  <a:srgbClr val="C00000"/>
                </a:solidFill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Социализация ребенка</a:t>
            </a:r>
          </a:p>
          <a:p>
            <a:pPr marL="514350" indent="-514350">
              <a:buAutoNum type="arabicPeriod"/>
            </a:pPr>
            <a:r>
              <a:rPr lang="ru-RU" kern="0" dirty="0" smtClean="0">
                <a:solidFill>
                  <a:srgbClr val="C00000"/>
                </a:solidFill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Самостоятельность ребенка</a:t>
            </a:r>
          </a:p>
          <a:p>
            <a:pPr marL="514350" indent="-514350">
              <a:buAutoNum type="arabicPeriod"/>
            </a:pPr>
            <a:r>
              <a:rPr lang="ru-RU" kern="0" dirty="0" smtClean="0">
                <a:solidFill>
                  <a:srgbClr val="C00000"/>
                </a:solidFill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Решение задач развития и психогигиены самого родителя</a:t>
            </a:r>
          </a:p>
          <a:p>
            <a:pPr marL="514350" indent="-514350">
              <a:buAutoNum type="arabicPeriod"/>
            </a:pPr>
            <a:r>
              <a:rPr lang="ru-RU" kern="0" dirty="0" smtClean="0">
                <a:solidFill>
                  <a:srgbClr val="C00000"/>
                </a:solidFill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Совместная деятельность с ребенком</a:t>
            </a:r>
          </a:p>
          <a:p>
            <a:pPr marL="514350" indent="-514350">
              <a:buNone/>
            </a:pPr>
            <a:r>
              <a:rPr lang="ru-RU" b="1" kern="0" dirty="0" smtClean="0">
                <a:solidFill>
                  <a:srgbClr val="0070C0"/>
                </a:solidFill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А) 1, 2, 3, 5</a:t>
            </a:r>
          </a:p>
          <a:p>
            <a:pPr marL="514350" indent="-514350">
              <a:buNone/>
            </a:pPr>
            <a:r>
              <a:rPr lang="ru-RU" b="1" kern="0" dirty="0" smtClean="0">
                <a:solidFill>
                  <a:srgbClr val="0070C0"/>
                </a:solidFill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Б)1, 2, 4, 6</a:t>
            </a:r>
          </a:p>
          <a:p>
            <a:pPr marL="514350" indent="-514350">
              <a:buNone/>
            </a:pPr>
            <a:r>
              <a:rPr lang="ru-RU" b="1" kern="0" dirty="0" smtClean="0">
                <a:solidFill>
                  <a:srgbClr val="0070C0"/>
                </a:solidFill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В) все варианты верны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endParaRPr lang="ru-RU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 flipH="1">
            <a:off x="7596336" y="5877272"/>
            <a:ext cx="1224136" cy="8446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sz="3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раунд «Педагогическая эрудиция»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2736303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1 команда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Написать ассоциации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понятию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«осознанное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родительство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»?</a:t>
            </a:r>
          </a:p>
          <a:p>
            <a:pPr algn="ctr"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2 команда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Написать ассоциации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понятию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«ответственное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родительство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»?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Время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обсуждения 2 минуты. Представление результата работы в команде 30 секунд.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5013176"/>
            <a:ext cx="7920880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Рекомендация: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данном раунде привлекается «служба помощи»,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которая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представляет более полные, развернутые ответы на вопросы.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 раунд «Дискуссионные качели» 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581128"/>
            <a:ext cx="8712968" cy="218884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Рекомендация: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дискуссией следит эксперт, если нарушаются этические нормы, то он вправе остановить игру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время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данного раунда необходимо дать возможность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каждой команде побыть в роли «за» и «против».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Рекомендовано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заранее подготовить небольшие подсказки командам в виде речевых заготовок, высказываний, цитат и т.п.</a:t>
            </a:r>
          </a:p>
          <a:p>
            <a:endParaRPr lang="ru-RU" dirty="0"/>
          </a:p>
        </p:txBody>
      </p:sp>
      <p:pic>
        <p:nvPicPr>
          <p:cNvPr id="4" name="Рисунок 3" descr="istockphoto-615489960-612x612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513" y="1700808"/>
            <a:ext cx="2224838" cy="187220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411760" y="980728"/>
            <a:ext cx="6552728" cy="34163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Эксперт выбирает 1 качество – ассоциацию, предложенную ранее командами. Каждой команде необходимо подготовить 2-3 аргумента «за» и 2-3 аргумента «против»  данного качества.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Например: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осознанный </a:t>
            </a:r>
            <a:r>
              <a:rPr lang="ru-RU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ответственный родитель – это родитель, который готов тратить много сил и времени на развитие воспитание детей</a:t>
            </a:r>
            <a:r>
              <a:rPr lang="ru-RU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Если родитель будет тратить много сил и времени на воспитание и развитие ребенка, то ребенок будет талантлив, развит, успешен и т.п.</a:t>
            </a:r>
          </a:p>
          <a:p>
            <a:pPr algn="just"/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Если родители будут много сил и времени тратить на развитие и воспитание ребенка, то может развиться чрезмерная опека над ребенком, не будут учитываться его личные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интересы.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692696"/>
            <a:ext cx="84969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Воспитывает всё: люди, вещи, явления, но прежде всего и дольше всего — люди. Из них на первом месте — родители и педагоги.</a:t>
            </a:r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А. С. Макаренко</a:t>
            </a:r>
            <a:endParaRPr lang="ru-RU" sz="20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4437112"/>
            <a:ext cx="8496944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Семья приносит полноту жизни, семья приносит счастье, но каждая семья является прежде всего большим делом, имеющим государственное значение.</a:t>
            </a:r>
            <a:endParaRPr lang="ru-RU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А. С. Макаренко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2132856"/>
            <a:ext cx="849694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Вся тайна семейного воспитания в том и состоит, чтобы дать ребенку возможность самому развертываться, делать все самому; взрослые не должны забегать и ничего не делать для своего личного удобства и удовольствия, а всегда относиться к ребенку с первого дня появления его на свет как к человеку, с полным признанием его личности.</a:t>
            </a:r>
            <a:r>
              <a:rPr lang="ru-RU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П.Ф.Лесгафт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200" b="1" u="sng" dirty="0" smtClean="0">
                <a:solidFill>
                  <a:srgbClr val="C00000"/>
                </a:solidFill>
              </a:rPr>
              <a:t>4 раунд «Мозговой штурм» 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103671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Команде необходимо предложить одну из форм работы с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родителями, заполнив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предложенную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таблицу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(3 минуты обсуждение, 3 минуты представление)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55576" y="2492895"/>
          <a:ext cx="7200800" cy="175260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104456"/>
                <a:gridCol w="3096344"/>
              </a:tblGrid>
              <a:tr h="331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Название 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17" marR="647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/>
                </a:tc>
              </a:tr>
              <a:tr h="331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Форма организации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17" marR="647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/>
                </a:tc>
              </a:tr>
              <a:tr h="331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Место проведения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17" marR="647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/>
                </a:tc>
              </a:tr>
              <a:tr h="331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Сроки реализации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17" marR="647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/>
                </a:tc>
              </a:tr>
              <a:tr h="331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Участники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17" marR="647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17" marR="64717" marT="0" marB="0"/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55576" y="5271300"/>
            <a:ext cx="7632848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Рекомендации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Форма организации 4 раунда может быть разнообразной.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Можно разработать интеллект-карту мероприятия, собрать методическую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копилку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представить опыт работы ДОО.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Рефлексия.   Подведение итогов работы ММО</a:t>
            </a:r>
            <a:r>
              <a:rPr lang="ru-RU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u="sng" dirty="0" smtClean="0">
                <a:solidFill>
                  <a:srgbClr val="C00000"/>
                </a:solidFill>
              </a:rPr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Решение ММО: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Сделать банк нормативно-правовых документов, которые затрагивают вопросы работы с родителями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Провести качественный анализ ФОП ДО по работе с родителями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ДОО разработать систему работы по формированию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позиции осознанного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ответственного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родительства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 представлением результатов работы на следующем ММО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algn="ctr"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СПАСИБО ЗА ВНИМАНИЕ!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УДАЧИ И ТВОРЧЕСКИХ УСПЕХОВ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 В НОВОМ УЧЕБНОМ ГОДУ!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  <a:ln w="38100">
            <a:solidFill>
              <a:srgbClr val="0070C0"/>
            </a:solidFill>
          </a:ln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Гипер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гипоопека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Переоценка семейных ценностей </a:t>
            </a:r>
          </a:p>
          <a:p>
            <a:pPr>
              <a:buFont typeface="Wingdings" pitchFamily="2" charset="2"/>
              <a:buChar char="Ø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Завышенные требования к ребенку </a:t>
            </a:r>
          </a:p>
          <a:p>
            <a:pPr>
              <a:buFont typeface="Wingdings" pitchFamily="2" charset="2"/>
              <a:buChar char="Ø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Нежелание принимать реальные возможности ребенка и отрицание действительности </a:t>
            </a:r>
          </a:p>
          <a:p>
            <a:pPr>
              <a:buFont typeface="Wingdings" pitchFamily="2" charset="2"/>
              <a:buChar char="Ø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Конфликт интересов поколений</a:t>
            </a:r>
          </a:p>
          <a:p>
            <a:pPr>
              <a:buFont typeface="Wingdings" pitchFamily="2" charset="2"/>
              <a:buChar char="Ø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Низкий уровень образования и культурного просвещения родителей</a:t>
            </a:r>
          </a:p>
          <a:p>
            <a:pPr>
              <a:buFont typeface="Wingdings" pitchFamily="2" charset="2"/>
              <a:buChar char="Ø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Социально-бытовые, экономические проблемы родителей</a:t>
            </a:r>
          </a:p>
          <a:p>
            <a:pPr>
              <a:buFont typeface="Wingdings" pitchFamily="2" charset="2"/>
              <a:buChar char="Ø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Психологическая незрелость родителей</a:t>
            </a:r>
          </a:p>
          <a:p>
            <a:pPr>
              <a:buFont typeface="Wingdings" pitchFamily="2" charset="2"/>
              <a:buChar char="Ø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Сохранение традиций воспитания в истории собственного детства, в том числе, взаимодействие со своими родителями</a:t>
            </a:r>
          </a:p>
          <a:p>
            <a:pPr>
              <a:buFont typeface="Wingdings" pitchFamily="2" charset="2"/>
              <a:buChar char="Ø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404664"/>
            <a:ext cx="81369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Проблемы  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формирования позиции</a:t>
            </a:r>
            <a:endParaRPr lang="ru-RU" sz="28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осознанного и ответственного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родительства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80044"/>
          </a:xfrm>
        </p:spPr>
        <p:txBody>
          <a:bodyPr>
            <a:spAutoFit/>
          </a:bodyPr>
          <a:lstStyle/>
          <a:p>
            <a:pPr algn="just"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Тема ММО старших воспитателей: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«Методическое сопровождение становления у родителей воспитанников позиции осознанного и ответственного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родительства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Цель Методического объединения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повысить уровень профессиональной компетентности старших воспитателей в вопросах организации в ДОО работы по формированию у родителей воспитанников позиции осознанного и ответственного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родительства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Форма проведения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методический ринг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476672"/>
            <a:ext cx="8363272" cy="5976664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Цель методического ринга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совершенствование профессиональных компетенций педагогов, выявление общей эрудиции. </a:t>
            </a:r>
          </a:p>
          <a:p>
            <a:pPr algn="ctr">
              <a:buNone/>
            </a:pPr>
            <a:endParaRPr lang="ru-RU" sz="2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ВАРИАНТЫ ПРОВЕДЕНИЯ МЕТОДИЧЕСКОГО РИНГА</a:t>
            </a:r>
          </a:p>
          <a:p>
            <a:pPr algn="just">
              <a:buNone/>
            </a:pPr>
            <a:r>
              <a:rPr lang="ru-RU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 вариант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методический ринг как разновидность дискуссии двух противоположных взглядов на один и тот же вопрос. </a:t>
            </a:r>
          </a:p>
          <a:p>
            <a:pPr algn="just">
              <a:buNone/>
            </a:pPr>
            <a:r>
              <a:rPr lang="ru-RU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2-ой вариант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методический ринг как мозговой штурм,  представление методических идей, предложенных воспитателями, для решения одной и той же проблемы. </a:t>
            </a:r>
          </a:p>
          <a:p>
            <a:pPr algn="just">
              <a:buNone/>
            </a:pPr>
            <a:r>
              <a:rPr lang="ru-RU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3-ий вариант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смешанный, включает элементы дискуссии и представление методических идей.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Подготовительный этап. Распределение ролей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3096344"/>
          </a:xfrm>
        </p:spPr>
        <p:txBody>
          <a:bodyPr>
            <a:normAutofit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Ведущий- руководитель ММО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Эксперт – оценивает выполнение заданий, дополняет ответы команд, следит за регламентом;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Служба помощи – заранее подготавливает разнообразные подсказки участникам (отрывки видео занятий, небольшие доклады, брошюры, буклеты, подборка методической литературы, подборка интернет - ссылок и т.п.);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Участники - все участники ММО делятся на 2-3 команды, это можно сделать заранее или во время  проведения ММО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683568" y="3933056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Правила деловой</a:t>
            </a:r>
            <a:r>
              <a:rPr kumimoji="0" lang="ru-RU" sz="28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игры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«Методический ринг»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539552" y="4581128"/>
            <a:ext cx="8229600" cy="20882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Работать в команде.</a:t>
            </a:r>
          </a:p>
          <a:p>
            <a:pPr algn="ctr"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Вырабатывать общее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решение.</a:t>
            </a: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Принимать активное участие в игре.</a:t>
            </a:r>
          </a:p>
          <a:p>
            <a:pPr algn="ctr"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Соблюдать культуру речи и тактичность.</a:t>
            </a:r>
          </a:p>
          <a:p>
            <a:pPr algn="ctr"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Придерживаться регламента.</a:t>
            </a:r>
          </a:p>
          <a:p>
            <a:pPr algn="ctr"/>
            <a:endParaRPr lang="ru-RU" sz="20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994122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Структура проведения ММО старших воспитателей</a:t>
            </a:r>
            <a:endParaRPr lang="ru-RU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628800"/>
            <a:ext cx="8208912" cy="41549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Вступительное слово. Актуализация темы ММО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Объяснение правил игры. Распределение ролей, деление на команды. 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Деловая игра «Методический ринг» (3-4 задания/раунда).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1 раунд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«Разминка»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2 раунд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«Педагогическая эрудиция»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3 раунд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«Дискуссионные качели» </a:t>
            </a:r>
          </a:p>
          <a:p>
            <a:pPr lvl="0">
              <a:buFontTx/>
              <a:buChar char="-"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4 раунд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«Мозговой штурм»</a:t>
            </a:r>
          </a:p>
          <a:p>
            <a:pPr lvl="0">
              <a:buFontTx/>
              <a:buChar char="-"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5 раунд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«Представление опыта работы» 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Рефлексия.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 Подведение итогов работы ММО. Решение ММО.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трелка вправо 5">
            <a:hlinkClick r:id="rId2" action="ppaction://hlinksldjump"/>
          </p:cNvPr>
          <p:cNvSpPr/>
          <p:nvPr/>
        </p:nvSpPr>
        <p:spPr>
          <a:xfrm>
            <a:off x="6876256" y="6021288"/>
            <a:ext cx="1944216" cy="6926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solidFill>
                  <a:srgbClr val="C00000"/>
                </a:solidFill>
              </a:rPr>
              <a:t>1 раунд «Разминка»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476672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актуализировать знания педагогов (ФГОС ДО, ФОП ДО, закон «Об образовании в Российской Федерации», другие нормативные документы)  по теме ММО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611560" y="1397001"/>
          <a:ext cx="7776864" cy="462428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44216"/>
                <a:gridCol w="1944216"/>
                <a:gridCol w="1944216"/>
                <a:gridCol w="1944216"/>
              </a:tblGrid>
              <a:tr h="1541429">
                <a:tc>
                  <a:txBody>
                    <a:bodyPr/>
                    <a:lstStyle/>
                    <a:p>
                      <a:pPr algn="ctr"/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Нормативно-правовая база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hlinkClick r:id="rId3" action="ppaction://hlinksldjump"/>
                        </a:rPr>
                        <a:t>100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hlinkClick r:id="rId4" action="ppaction://hlinksldjump"/>
                        </a:rPr>
                        <a:t>200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hlinkClick r:id="rId5" action="ppaction://hlinksldjump"/>
                        </a:rPr>
                        <a:t>300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1429">
                <a:tc>
                  <a:txBody>
                    <a:bodyPr/>
                    <a:lstStyle/>
                    <a:p>
                      <a:pPr algn="ctr"/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Методические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</a:rPr>
                        <a:t> аспекты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hlinkClick r:id="rId6" action="ppaction://hlinksldjump"/>
                        </a:rPr>
                        <a:t>100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hlinkClick r:id="rId7" action="ppaction://hlinksldjump"/>
                        </a:rPr>
                        <a:t>200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hlinkClick r:id="rId8" action="ppaction://hlinksldjump"/>
                        </a:rPr>
                        <a:t>300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1429">
                <a:tc>
                  <a:txBody>
                    <a:bodyPr/>
                    <a:lstStyle/>
                    <a:p>
                      <a:pPr algn="ctr"/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Осознанное и ответственное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000" b="1" baseline="0" dirty="0" err="1" smtClean="0">
                          <a:solidFill>
                            <a:schemeClr val="tx1"/>
                          </a:solidFill>
                        </a:rPr>
                        <a:t>родительство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hlinkClick r:id="rId9" action="ppaction://hlinksldjump"/>
                        </a:rPr>
                        <a:t>100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hlinkClick r:id="rId10" action="ppaction://hlinksldjump"/>
                        </a:rPr>
                        <a:t>200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hlinkClick r:id="rId11" action="ppaction://hlinksldjump"/>
                        </a:rPr>
                        <a:t>300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Нормативно-правовая база 100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46805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Кому принадлежит ведущая роль в  воспитании ребенка-дошкольника?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А) государство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Б) педагоги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В) родители/законный представитель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 flipH="1">
            <a:off x="7524328" y="5733256"/>
            <a:ext cx="1224136" cy="8446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765</TotalTime>
  <Words>1393</Words>
  <Application>Microsoft Office PowerPoint</Application>
  <PresentationFormat>Экран (4:3)</PresentationFormat>
  <Paragraphs>182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 </vt:lpstr>
      <vt:lpstr>Слайд 2</vt:lpstr>
      <vt:lpstr>Слайд 3</vt:lpstr>
      <vt:lpstr>Слайд 4</vt:lpstr>
      <vt:lpstr>Слайд 5</vt:lpstr>
      <vt:lpstr>Подготовительный этап. Распределение ролей</vt:lpstr>
      <vt:lpstr>Структура проведения ММО старших воспитателей</vt:lpstr>
      <vt:lpstr>Слайд 8</vt:lpstr>
      <vt:lpstr>Нормативно-правовая база 100</vt:lpstr>
      <vt:lpstr>Нормативно-правовая база 200</vt:lpstr>
      <vt:lpstr>Нормативно-правовая база 300</vt:lpstr>
      <vt:lpstr>Методические аспекты 100</vt:lpstr>
      <vt:lpstr>Методические аспекты 200</vt:lpstr>
      <vt:lpstr>Методические аспекты 300</vt:lpstr>
      <vt:lpstr>Осознанное и ответственное родительство 100</vt:lpstr>
      <vt:lpstr>Осознанное и ответственное родительство 200</vt:lpstr>
      <vt:lpstr>Осознанное и ответственное родительство 300</vt:lpstr>
      <vt:lpstr>2 раунд «Педагогическая эрудиция»</vt:lpstr>
      <vt:lpstr>3 раунд «Дискуссионные качели» </vt:lpstr>
      <vt:lpstr>4 раунд «Мозговой штурм» </vt:lpstr>
      <vt:lpstr>Рефлексия.   Подведение итогов работы ММО. 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РМО старших воспитателей Новосибирского района </dc:title>
  <dc:creator>Елена Матюхина</dc:creator>
  <cp:lastModifiedBy>eloch</cp:lastModifiedBy>
  <cp:revision>70</cp:revision>
  <dcterms:created xsi:type="dcterms:W3CDTF">2023-11-19T13:40:47Z</dcterms:created>
  <dcterms:modified xsi:type="dcterms:W3CDTF">2024-08-22T07:31:59Z</dcterms:modified>
</cp:coreProperties>
</file>