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2" r:id="rId8"/>
    <p:sldId id="263" r:id="rId9"/>
  </p:sldIdLst>
  <p:sldSz cx="9144000" cy="5143500" type="screen16x9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1" d="100"/>
          <a:sy n="111" d="100"/>
        </p:scale>
        <p:origin x="-1530" y="-5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6D77B5-2319-42C2-AEA5-FD2D7779739C}" type="doc">
      <dgm:prSet loTypeId="urn:microsoft.com/office/officeart/2005/8/layout/process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E3E11CD5-B18F-4B69-B3B8-05B1837AE3CD}">
      <dgm:prSet phldrT="[Текст]" custT="1"/>
      <dgm:spPr/>
      <dgm:t>
        <a:bodyPr/>
        <a:lstStyle/>
        <a:p>
          <a:pPr algn="ctr"/>
          <a:r>
            <a:rPr lang="ru-RU" sz="1400" b="1" dirty="0" smtClean="0">
              <a:latin typeface="+mj-lt"/>
            </a:rPr>
            <a:t>Стратегическая сессия </a:t>
          </a:r>
        </a:p>
        <a:p>
          <a:pPr algn="ctr"/>
          <a:r>
            <a:rPr lang="ru-RU" sz="1200" dirty="0" smtClean="0">
              <a:latin typeface="+mj-lt"/>
            </a:rPr>
            <a:t>(март 2024 года)</a:t>
          </a:r>
          <a:endParaRPr lang="ru-RU" sz="1200" dirty="0">
            <a:latin typeface="+mj-lt"/>
          </a:endParaRPr>
        </a:p>
      </dgm:t>
    </dgm:pt>
    <dgm:pt modelId="{D4F59161-A184-4793-8205-786967FA09FE}" type="parTrans" cxnId="{DB771C2D-6857-4552-B73A-285E30B45734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D3D56856-E9A8-4526-9442-81D264CC0B77}" type="sibTrans" cxnId="{DB771C2D-6857-4552-B73A-285E30B45734}">
      <dgm:prSet custT="1"/>
      <dgm:spPr/>
      <dgm:t>
        <a:bodyPr/>
        <a:lstStyle/>
        <a:p>
          <a:endParaRPr lang="ru-RU" sz="1200">
            <a:latin typeface="+mj-lt"/>
          </a:endParaRPr>
        </a:p>
      </dgm:t>
    </dgm:pt>
    <dgm:pt modelId="{C134CFF9-3915-48F9-933F-7034889B5377}">
      <dgm:prSet phldrT="[Текст]" custT="1"/>
      <dgm:spPr/>
      <dgm:t>
        <a:bodyPr/>
        <a:lstStyle/>
        <a:p>
          <a:r>
            <a:rPr lang="ru-RU" sz="1200" b="1" i="0" u="none" strike="noStrike" cap="none" spc="0" dirty="0" smtClean="0">
              <a:latin typeface="+mj-lt"/>
              <a:ea typeface="Times New Roman"/>
              <a:cs typeface="Times New Roman"/>
            </a:rPr>
            <a:t>Руководители ММО выявили дефициты обучающихся/педагогов, определили стратегии их преодоления</a:t>
          </a:r>
          <a:endParaRPr lang="ru-RU" sz="1200" dirty="0">
            <a:latin typeface="+mj-lt"/>
          </a:endParaRPr>
        </a:p>
      </dgm:t>
    </dgm:pt>
    <dgm:pt modelId="{9FF2DE10-27F7-4E3F-A009-8F6BC4942A3A}" type="parTrans" cxnId="{0986ACB1-207B-474C-AE77-9FD6B0019B86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B10FA3D6-3ED3-48F0-AD73-D4B773D52B10}" type="sibTrans" cxnId="{0986ACB1-207B-474C-AE77-9FD6B0019B86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0DBC4A74-B06D-421D-AA71-6D816D815F13}">
      <dgm:prSet phldrT="[Текст]" custT="1"/>
      <dgm:spPr/>
      <dgm:t>
        <a:bodyPr/>
        <a:lstStyle/>
        <a:p>
          <a:pPr algn="ctr"/>
          <a:r>
            <a:rPr lang="ru-RU" sz="1400" b="1" dirty="0" smtClean="0">
              <a:latin typeface="+mj-lt"/>
            </a:rPr>
            <a:t>Методическая сессия </a:t>
          </a:r>
        </a:p>
        <a:p>
          <a:pPr algn="ctr"/>
          <a:r>
            <a:rPr lang="ru-RU" sz="1200" dirty="0" smtClean="0">
              <a:latin typeface="+mj-lt"/>
            </a:rPr>
            <a:t>(август 2024 года)</a:t>
          </a:r>
          <a:endParaRPr lang="ru-RU" sz="1200" dirty="0">
            <a:latin typeface="+mj-lt"/>
          </a:endParaRPr>
        </a:p>
      </dgm:t>
    </dgm:pt>
    <dgm:pt modelId="{7B91890F-E73A-487C-B4EF-EFF749E8725A}" type="parTrans" cxnId="{53BF00B9-C067-41E6-9D43-3EAEDF6DADBA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7C3F4D22-0A61-4AE1-AD9C-17E5398370E3}" type="sibTrans" cxnId="{53BF00B9-C067-41E6-9D43-3EAEDF6DADBA}">
      <dgm:prSet custT="1"/>
      <dgm:spPr/>
      <dgm:t>
        <a:bodyPr/>
        <a:lstStyle/>
        <a:p>
          <a:endParaRPr lang="ru-RU" sz="1200">
            <a:latin typeface="+mj-lt"/>
          </a:endParaRPr>
        </a:p>
      </dgm:t>
    </dgm:pt>
    <dgm:pt modelId="{AF52D788-46D7-4F13-B703-95585D7E1D48}">
      <dgm:prSet phldrT="[Текст]" custT="1"/>
      <dgm:spPr/>
      <dgm:t>
        <a:bodyPr/>
        <a:lstStyle/>
        <a:p>
          <a:r>
            <a:rPr lang="ru-RU" sz="1200" b="1" i="0" u="none" strike="noStrike" cap="none" spc="0" smtClean="0">
              <a:latin typeface="+mj-lt"/>
              <a:ea typeface="Times New Roman"/>
              <a:cs typeface="Times New Roman"/>
            </a:rPr>
            <a:t>лучшие Руководители ММО показывают опыт работы с членами ММО, представляя методики и технологии, помогающие устранить выявленные дефициты, способствующие уточнению каждым профессиональной позиции</a:t>
          </a:r>
          <a:endParaRPr lang="ru-RU" sz="1200" dirty="0">
            <a:latin typeface="+mj-lt"/>
          </a:endParaRPr>
        </a:p>
      </dgm:t>
    </dgm:pt>
    <dgm:pt modelId="{AB72BDB1-47E3-4C36-B87A-C5D8BFEEB000}" type="parTrans" cxnId="{92955665-02E5-44C6-B3E7-C04520FCE32B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5B4A8781-2182-4FCC-AD0D-7ED69D93C2EF}" type="sibTrans" cxnId="{92955665-02E5-44C6-B3E7-C04520FCE32B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3F235692-ED78-4F5D-82A8-313B6C824025}">
      <dgm:prSet phldrT="[Текст]" custT="1"/>
      <dgm:spPr/>
      <dgm:t>
        <a:bodyPr/>
        <a:lstStyle/>
        <a:p>
          <a:pPr algn="ctr"/>
          <a:r>
            <a:rPr lang="ru-RU" sz="1400" b="1" dirty="0" smtClean="0">
              <a:latin typeface="+mj-lt"/>
            </a:rPr>
            <a:t>Проектировочная сессия </a:t>
          </a:r>
        </a:p>
        <a:p>
          <a:pPr algn="ctr"/>
          <a:r>
            <a:rPr lang="ru-RU" sz="1200" b="0" dirty="0" smtClean="0">
              <a:latin typeface="+mj-lt"/>
            </a:rPr>
            <a:t>(ноябрь 20214 года)</a:t>
          </a:r>
          <a:endParaRPr lang="ru-RU" sz="1200" b="0" dirty="0">
            <a:latin typeface="+mj-lt"/>
          </a:endParaRPr>
        </a:p>
      </dgm:t>
    </dgm:pt>
    <dgm:pt modelId="{DCFEF285-1096-4B91-807F-DD7390ABCF1B}" type="parTrans" cxnId="{AA8B6E43-FF82-415D-B6E9-9B3643E7F5A9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AAD93C4C-91FF-4FCA-97CF-A8BAF8BE1DE5}" type="sibTrans" cxnId="{AA8B6E43-FF82-415D-B6E9-9B3643E7F5A9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CB757A98-0950-4DD7-9FBF-26319D572317}">
      <dgm:prSet phldrT="[Текст]" custT="1"/>
      <dgm:spPr/>
      <dgm:t>
        <a:bodyPr/>
        <a:lstStyle/>
        <a:p>
          <a:r>
            <a:rPr lang="ru-RU" sz="1200" b="1" i="0" u="none" strike="noStrike" cap="none" spc="0" smtClean="0">
              <a:latin typeface="+mj-lt"/>
              <a:ea typeface="Times New Roman"/>
              <a:cs typeface="Times New Roman"/>
            </a:rPr>
            <a:t>Руководители ММО совместно будут проектировать занятия с воспитанниками с учетом  освоенных методик и технологий, уточненной позиции</a:t>
          </a:r>
          <a:endParaRPr lang="ru-RU" sz="1200" dirty="0">
            <a:latin typeface="+mj-lt"/>
          </a:endParaRPr>
        </a:p>
      </dgm:t>
    </dgm:pt>
    <dgm:pt modelId="{C661BBD1-7744-41EA-B02D-492A166CC676}" type="parTrans" cxnId="{1D77FE41-E971-4EDC-BBA2-7398A8BD2380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066C5560-40CE-483E-8B8A-D95AF0F69A62}" type="sibTrans" cxnId="{1D77FE41-E971-4EDC-BBA2-7398A8BD2380}">
      <dgm:prSet/>
      <dgm:spPr/>
      <dgm:t>
        <a:bodyPr/>
        <a:lstStyle/>
        <a:p>
          <a:endParaRPr lang="ru-RU" sz="1200">
            <a:latin typeface="+mj-lt"/>
          </a:endParaRPr>
        </a:p>
      </dgm:t>
    </dgm:pt>
    <dgm:pt modelId="{AC0F21FB-C4FE-4517-9079-0E8225C781FE}" type="pres">
      <dgm:prSet presAssocID="{206D77B5-2319-42C2-AEA5-FD2D7779739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9C734F-7B47-4AFE-9E56-B397E5CFEFF2}" type="pres">
      <dgm:prSet presAssocID="{E3E11CD5-B18F-4B69-B3B8-05B1837AE3CD}" presName="composite" presStyleCnt="0"/>
      <dgm:spPr/>
    </dgm:pt>
    <dgm:pt modelId="{E3793420-AB25-4BC8-AEE7-EFDA0566CBE0}" type="pres">
      <dgm:prSet presAssocID="{E3E11CD5-B18F-4B69-B3B8-05B1837AE3CD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6353D3-B96D-433B-ABEC-9E62D1468D89}" type="pres">
      <dgm:prSet presAssocID="{E3E11CD5-B18F-4B69-B3B8-05B1837AE3CD}" presName="parSh" presStyleLbl="node1" presStyleIdx="0" presStyleCnt="3"/>
      <dgm:spPr/>
      <dgm:t>
        <a:bodyPr/>
        <a:lstStyle/>
        <a:p>
          <a:endParaRPr lang="ru-RU"/>
        </a:p>
      </dgm:t>
    </dgm:pt>
    <dgm:pt modelId="{19520460-39E2-4F63-81F5-B7DCB30B7B05}" type="pres">
      <dgm:prSet presAssocID="{E3E11CD5-B18F-4B69-B3B8-05B1837AE3CD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02965F-6440-43AE-B475-850FB4659F12}" type="pres">
      <dgm:prSet presAssocID="{D3D56856-E9A8-4526-9442-81D264CC0B77}" presName="sibTrans" presStyleLbl="sibTrans2D1" presStyleIdx="0" presStyleCnt="2"/>
      <dgm:spPr/>
      <dgm:t>
        <a:bodyPr/>
        <a:lstStyle/>
        <a:p>
          <a:endParaRPr lang="ru-RU"/>
        </a:p>
      </dgm:t>
    </dgm:pt>
    <dgm:pt modelId="{6EABA09B-1F62-4CE9-B3AC-5BCDC83D00A3}" type="pres">
      <dgm:prSet presAssocID="{D3D56856-E9A8-4526-9442-81D264CC0B77}" presName="connTx" presStyleLbl="sibTrans2D1" presStyleIdx="0" presStyleCnt="2"/>
      <dgm:spPr/>
      <dgm:t>
        <a:bodyPr/>
        <a:lstStyle/>
        <a:p>
          <a:endParaRPr lang="ru-RU"/>
        </a:p>
      </dgm:t>
    </dgm:pt>
    <dgm:pt modelId="{CAD6CE30-6419-4419-940A-AB45CE98E425}" type="pres">
      <dgm:prSet presAssocID="{0DBC4A74-B06D-421D-AA71-6D816D815F13}" presName="composite" presStyleCnt="0"/>
      <dgm:spPr/>
    </dgm:pt>
    <dgm:pt modelId="{3B6B6B53-ED16-407B-B2C4-65A0DCEC6E9E}" type="pres">
      <dgm:prSet presAssocID="{0DBC4A74-B06D-421D-AA71-6D816D815F13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83CCA1-F696-4613-BC9A-BB989F2AD270}" type="pres">
      <dgm:prSet presAssocID="{0DBC4A74-B06D-421D-AA71-6D816D815F13}" presName="parSh" presStyleLbl="node1" presStyleIdx="1" presStyleCnt="3"/>
      <dgm:spPr/>
      <dgm:t>
        <a:bodyPr/>
        <a:lstStyle/>
        <a:p>
          <a:endParaRPr lang="ru-RU"/>
        </a:p>
      </dgm:t>
    </dgm:pt>
    <dgm:pt modelId="{2DED06DC-4E73-43E8-8E79-4A978901DDBF}" type="pres">
      <dgm:prSet presAssocID="{0DBC4A74-B06D-421D-AA71-6D816D815F13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7E3C5-8904-4113-A0F5-8B3A22F906B7}" type="pres">
      <dgm:prSet presAssocID="{7C3F4D22-0A61-4AE1-AD9C-17E5398370E3}" presName="sibTrans" presStyleLbl="sibTrans2D1" presStyleIdx="1" presStyleCnt="2"/>
      <dgm:spPr/>
      <dgm:t>
        <a:bodyPr/>
        <a:lstStyle/>
        <a:p>
          <a:endParaRPr lang="ru-RU"/>
        </a:p>
      </dgm:t>
    </dgm:pt>
    <dgm:pt modelId="{2189F86B-5F56-4D80-ADD7-224749B40776}" type="pres">
      <dgm:prSet presAssocID="{7C3F4D22-0A61-4AE1-AD9C-17E5398370E3}" presName="connTx" presStyleLbl="sibTrans2D1" presStyleIdx="1" presStyleCnt="2"/>
      <dgm:spPr/>
      <dgm:t>
        <a:bodyPr/>
        <a:lstStyle/>
        <a:p>
          <a:endParaRPr lang="ru-RU"/>
        </a:p>
      </dgm:t>
    </dgm:pt>
    <dgm:pt modelId="{7A11C476-E928-4DCD-8CD7-C4791DB6EB54}" type="pres">
      <dgm:prSet presAssocID="{3F235692-ED78-4F5D-82A8-313B6C824025}" presName="composite" presStyleCnt="0"/>
      <dgm:spPr/>
    </dgm:pt>
    <dgm:pt modelId="{CE44292A-0D97-49C6-8F42-98E81990E6FA}" type="pres">
      <dgm:prSet presAssocID="{3F235692-ED78-4F5D-82A8-313B6C824025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3DCF8E-6CE7-41EF-BE3A-0FEC05AEEB0E}" type="pres">
      <dgm:prSet presAssocID="{3F235692-ED78-4F5D-82A8-313B6C824025}" presName="parSh" presStyleLbl="node1" presStyleIdx="2" presStyleCnt="3"/>
      <dgm:spPr/>
      <dgm:t>
        <a:bodyPr/>
        <a:lstStyle/>
        <a:p>
          <a:endParaRPr lang="ru-RU"/>
        </a:p>
      </dgm:t>
    </dgm:pt>
    <dgm:pt modelId="{944B2A27-B9E1-44C4-BB71-A127B8FF3A51}" type="pres">
      <dgm:prSet presAssocID="{3F235692-ED78-4F5D-82A8-313B6C824025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15603E-F9EC-492C-B5A3-32F410E779E5}" type="presOf" srcId="{AF52D788-46D7-4F13-B703-95585D7E1D48}" destId="{2DED06DC-4E73-43E8-8E79-4A978901DDBF}" srcOrd="0" destOrd="0" presId="urn:microsoft.com/office/officeart/2005/8/layout/process3"/>
    <dgm:cxn modelId="{92955665-02E5-44C6-B3E7-C04520FCE32B}" srcId="{0DBC4A74-B06D-421D-AA71-6D816D815F13}" destId="{AF52D788-46D7-4F13-B703-95585D7E1D48}" srcOrd="0" destOrd="0" parTransId="{AB72BDB1-47E3-4C36-B87A-C5D8BFEEB000}" sibTransId="{5B4A8781-2182-4FCC-AD0D-7ED69D93C2EF}"/>
    <dgm:cxn modelId="{DB771C2D-6857-4552-B73A-285E30B45734}" srcId="{206D77B5-2319-42C2-AEA5-FD2D7779739C}" destId="{E3E11CD5-B18F-4B69-B3B8-05B1837AE3CD}" srcOrd="0" destOrd="0" parTransId="{D4F59161-A184-4793-8205-786967FA09FE}" sibTransId="{D3D56856-E9A8-4526-9442-81D264CC0B77}"/>
    <dgm:cxn modelId="{207E50DA-31CD-47E1-B164-ECCECD785AFD}" type="presOf" srcId="{D3D56856-E9A8-4526-9442-81D264CC0B77}" destId="{E102965F-6440-43AE-B475-850FB4659F12}" srcOrd="0" destOrd="0" presId="urn:microsoft.com/office/officeart/2005/8/layout/process3"/>
    <dgm:cxn modelId="{ABB5F10F-D40C-462C-A7E1-D89FAA2E34AB}" type="presOf" srcId="{7C3F4D22-0A61-4AE1-AD9C-17E5398370E3}" destId="{2189F86B-5F56-4D80-ADD7-224749B40776}" srcOrd="1" destOrd="0" presId="urn:microsoft.com/office/officeart/2005/8/layout/process3"/>
    <dgm:cxn modelId="{26D63E8E-86BD-4FE5-B10B-8C04B75A0BDC}" type="presOf" srcId="{E3E11CD5-B18F-4B69-B3B8-05B1837AE3CD}" destId="{AC6353D3-B96D-433B-ABEC-9E62D1468D89}" srcOrd="1" destOrd="0" presId="urn:microsoft.com/office/officeart/2005/8/layout/process3"/>
    <dgm:cxn modelId="{24A6FAB5-5C01-4945-921F-0D5694F172DA}" type="presOf" srcId="{7C3F4D22-0A61-4AE1-AD9C-17E5398370E3}" destId="{09F7E3C5-8904-4113-A0F5-8B3A22F906B7}" srcOrd="0" destOrd="0" presId="urn:microsoft.com/office/officeart/2005/8/layout/process3"/>
    <dgm:cxn modelId="{E1A9CA51-6046-49E4-B219-2AFB63C65A4D}" type="presOf" srcId="{3F235692-ED78-4F5D-82A8-313B6C824025}" destId="{CE44292A-0D97-49C6-8F42-98E81990E6FA}" srcOrd="0" destOrd="0" presId="urn:microsoft.com/office/officeart/2005/8/layout/process3"/>
    <dgm:cxn modelId="{1D77FE41-E971-4EDC-BBA2-7398A8BD2380}" srcId="{3F235692-ED78-4F5D-82A8-313B6C824025}" destId="{CB757A98-0950-4DD7-9FBF-26319D572317}" srcOrd="0" destOrd="0" parTransId="{C661BBD1-7744-41EA-B02D-492A166CC676}" sibTransId="{066C5560-40CE-483E-8B8A-D95AF0F69A62}"/>
    <dgm:cxn modelId="{BB96E24D-A9AE-493C-9B36-076F6AB759B2}" type="presOf" srcId="{C134CFF9-3915-48F9-933F-7034889B5377}" destId="{19520460-39E2-4F63-81F5-B7DCB30B7B05}" srcOrd="0" destOrd="0" presId="urn:microsoft.com/office/officeart/2005/8/layout/process3"/>
    <dgm:cxn modelId="{628B51EE-CEAE-4171-B596-E3518F62506E}" type="presOf" srcId="{CB757A98-0950-4DD7-9FBF-26319D572317}" destId="{944B2A27-B9E1-44C4-BB71-A127B8FF3A51}" srcOrd="0" destOrd="0" presId="urn:microsoft.com/office/officeart/2005/8/layout/process3"/>
    <dgm:cxn modelId="{C818EE97-C4F1-4765-BEDB-596EC24B9E4C}" type="presOf" srcId="{206D77B5-2319-42C2-AEA5-FD2D7779739C}" destId="{AC0F21FB-C4FE-4517-9079-0E8225C781FE}" srcOrd="0" destOrd="0" presId="urn:microsoft.com/office/officeart/2005/8/layout/process3"/>
    <dgm:cxn modelId="{6C6253E9-1F6D-46EB-ACE1-5B59D8666366}" type="presOf" srcId="{3F235692-ED78-4F5D-82A8-313B6C824025}" destId="{943DCF8E-6CE7-41EF-BE3A-0FEC05AEEB0E}" srcOrd="1" destOrd="0" presId="urn:microsoft.com/office/officeart/2005/8/layout/process3"/>
    <dgm:cxn modelId="{53BF00B9-C067-41E6-9D43-3EAEDF6DADBA}" srcId="{206D77B5-2319-42C2-AEA5-FD2D7779739C}" destId="{0DBC4A74-B06D-421D-AA71-6D816D815F13}" srcOrd="1" destOrd="0" parTransId="{7B91890F-E73A-487C-B4EF-EFF749E8725A}" sibTransId="{7C3F4D22-0A61-4AE1-AD9C-17E5398370E3}"/>
    <dgm:cxn modelId="{C0977727-E22F-48CF-B411-C76751D36445}" type="presOf" srcId="{0DBC4A74-B06D-421D-AA71-6D816D815F13}" destId="{0683CCA1-F696-4613-BC9A-BB989F2AD270}" srcOrd="1" destOrd="0" presId="urn:microsoft.com/office/officeart/2005/8/layout/process3"/>
    <dgm:cxn modelId="{AA8B6E43-FF82-415D-B6E9-9B3643E7F5A9}" srcId="{206D77B5-2319-42C2-AEA5-FD2D7779739C}" destId="{3F235692-ED78-4F5D-82A8-313B6C824025}" srcOrd="2" destOrd="0" parTransId="{DCFEF285-1096-4B91-807F-DD7390ABCF1B}" sibTransId="{AAD93C4C-91FF-4FCA-97CF-A8BAF8BE1DE5}"/>
    <dgm:cxn modelId="{BFF7767A-8F19-466F-B7C8-017A5D535635}" type="presOf" srcId="{0DBC4A74-B06D-421D-AA71-6D816D815F13}" destId="{3B6B6B53-ED16-407B-B2C4-65A0DCEC6E9E}" srcOrd="0" destOrd="0" presId="urn:microsoft.com/office/officeart/2005/8/layout/process3"/>
    <dgm:cxn modelId="{53AC6656-49D7-4026-AEAD-5F001133FFAD}" type="presOf" srcId="{E3E11CD5-B18F-4B69-B3B8-05B1837AE3CD}" destId="{E3793420-AB25-4BC8-AEE7-EFDA0566CBE0}" srcOrd="0" destOrd="0" presId="urn:microsoft.com/office/officeart/2005/8/layout/process3"/>
    <dgm:cxn modelId="{0986ACB1-207B-474C-AE77-9FD6B0019B86}" srcId="{E3E11CD5-B18F-4B69-B3B8-05B1837AE3CD}" destId="{C134CFF9-3915-48F9-933F-7034889B5377}" srcOrd="0" destOrd="0" parTransId="{9FF2DE10-27F7-4E3F-A009-8F6BC4942A3A}" sibTransId="{B10FA3D6-3ED3-48F0-AD73-D4B773D52B10}"/>
    <dgm:cxn modelId="{FA717135-814F-470B-A307-2F7B8BA06662}" type="presOf" srcId="{D3D56856-E9A8-4526-9442-81D264CC0B77}" destId="{6EABA09B-1F62-4CE9-B3AC-5BCDC83D00A3}" srcOrd="1" destOrd="0" presId="urn:microsoft.com/office/officeart/2005/8/layout/process3"/>
    <dgm:cxn modelId="{BA02BBD1-4E33-4E6D-9C76-C7DE67B5C667}" type="presParOf" srcId="{AC0F21FB-C4FE-4517-9079-0E8225C781FE}" destId="{479C734F-7B47-4AFE-9E56-B397E5CFEFF2}" srcOrd="0" destOrd="0" presId="urn:microsoft.com/office/officeart/2005/8/layout/process3"/>
    <dgm:cxn modelId="{A0C79BA3-36A3-477F-B55E-B25FB0F84921}" type="presParOf" srcId="{479C734F-7B47-4AFE-9E56-B397E5CFEFF2}" destId="{E3793420-AB25-4BC8-AEE7-EFDA0566CBE0}" srcOrd="0" destOrd="0" presId="urn:microsoft.com/office/officeart/2005/8/layout/process3"/>
    <dgm:cxn modelId="{C3796C1E-2EAD-4CA2-9147-035C804FFA7D}" type="presParOf" srcId="{479C734F-7B47-4AFE-9E56-B397E5CFEFF2}" destId="{AC6353D3-B96D-433B-ABEC-9E62D1468D89}" srcOrd="1" destOrd="0" presId="urn:microsoft.com/office/officeart/2005/8/layout/process3"/>
    <dgm:cxn modelId="{D4CB121D-E06C-49AB-9A80-CA85377B539F}" type="presParOf" srcId="{479C734F-7B47-4AFE-9E56-B397E5CFEFF2}" destId="{19520460-39E2-4F63-81F5-B7DCB30B7B05}" srcOrd="2" destOrd="0" presId="urn:microsoft.com/office/officeart/2005/8/layout/process3"/>
    <dgm:cxn modelId="{94690EF8-33D8-406F-B0B9-1C0FAE0943A9}" type="presParOf" srcId="{AC0F21FB-C4FE-4517-9079-0E8225C781FE}" destId="{E102965F-6440-43AE-B475-850FB4659F12}" srcOrd="1" destOrd="0" presId="urn:microsoft.com/office/officeart/2005/8/layout/process3"/>
    <dgm:cxn modelId="{A48BFCB0-7BA8-4AA4-AC6A-060647927059}" type="presParOf" srcId="{E102965F-6440-43AE-B475-850FB4659F12}" destId="{6EABA09B-1F62-4CE9-B3AC-5BCDC83D00A3}" srcOrd="0" destOrd="0" presId="urn:microsoft.com/office/officeart/2005/8/layout/process3"/>
    <dgm:cxn modelId="{AB2AE0BB-6FA5-4BCB-B224-B11BB66A5769}" type="presParOf" srcId="{AC0F21FB-C4FE-4517-9079-0E8225C781FE}" destId="{CAD6CE30-6419-4419-940A-AB45CE98E425}" srcOrd="2" destOrd="0" presId="urn:microsoft.com/office/officeart/2005/8/layout/process3"/>
    <dgm:cxn modelId="{6AD46D20-E11A-4B5F-BF36-42A8D43B36E8}" type="presParOf" srcId="{CAD6CE30-6419-4419-940A-AB45CE98E425}" destId="{3B6B6B53-ED16-407B-B2C4-65A0DCEC6E9E}" srcOrd="0" destOrd="0" presId="urn:microsoft.com/office/officeart/2005/8/layout/process3"/>
    <dgm:cxn modelId="{B50BBA26-7859-4C9C-A1AF-B1A4E0D05C01}" type="presParOf" srcId="{CAD6CE30-6419-4419-940A-AB45CE98E425}" destId="{0683CCA1-F696-4613-BC9A-BB989F2AD270}" srcOrd="1" destOrd="0" presId="urn:microsoft.com/office/officeart/2005/8/layout/process3"/>
    <dgm:cxn modelId="{111E8DE8-16DB-4D8D-BD98-B7CFEA4FC893}" type="presParOf" srcId="{CAD6CE30-6419-4419-940A-AB45CE98E425}" destId="{2DED06DC-4E73-43E8-8E79-4A978901DDBF}" srcOrd="2" destOrd="0" presId="urn:microsoft.com/office/officeart/2005/8/layout/process3"/>
    <dgm:cxn modelId="{BF95F6C0-8DE9-4C8D-9CE4-0B77A6D765D4}" type="presParOf" srcId="{AC0F21FB-C4FE-4517-9079-0E8225C781FE}" destId="{09F7E3C5-8904-4113-A0F5-8B3A22F906B7}" srcOrd="3" destOrd="0" presId="urn:microsoft.com/office/officeart/2005/8/layout/process3"/>
    <dgm:cxn modelId="{24F6ECFE-81F1-40E3-B3F4-93EF38969C23}" type="presParOf" srcId="{09F7E3C5-8904-4113-A0F5-8B3A22F906B7}" destId="{2189F86B-5F56-4D80-ADD7-224749B40776}" srcOrd="0" destOrd="0" presId="urn:microsoft.com/office/officeart/2005/8/layout/process3"/>
    <dgm:cxn modelId="{919C5185-F514-4B0C-8762-B5460EB96688}" type="presParOf" srcId="{AC0F21FB-C4FE-4517-9079-0E8225C781FE}" destId="{7A11C476-E928-4DCD-8CD7-C4791DB6EB54}" srcOrd="4" destOrd="0" presId="urn:microsoft.com/office/officeart/2005/8/layout/process3"/>
    <dgm:cxn modelId="{F880AEAB-262A-4485-B230-2F48432718E5}" type="presParOf" srcId="{7A11C476-E928-4DCD-8CD7-C4791DB6EB54}" destId="{CE44292A-0D97-49C6-8F42-98E81990E6FA}" srcOrd="0" destOrd="0" presId="urn:microsoft.com/office/officeart/2005/8/layout/process3"/>
    <dgm:cxn modelId="{BB01A790-BC02-4BD8-997A-7DBC9785623F}" type="presParOf" srcId="{7A11C476-E928-4DCD-8CD7-C4791DB6EB54}" destId="{943DCF8E-6CE7-41EF-BE3A-0FEC05AEEB0E}" srcOrd="1" destOrd="0" presId="urn:microsoft.com/office/officeart/2005/8/layout/process3"/>
    <dgm:cxn modelId="{7909AB07-AB53-4622-AB7E-72940248EA24}" type="presParOf" srcId="{7A11C476-E928-4DCD-8CD7-C4791DB6EB54}" destId="{944B2A27-B9E1-44C4-BB71-A127B8FF3A51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6353D3-B96D-433B-ABEC-9E62D1468D89}">
      <dsp:nvSpPr>
        <dsp:cNvPr id="0" name=""/>
        <dsp:cNvSpPr/>
      </dsp:nvSpPr>
      <dsp:spPr>
        <a:xfrm>
          <a:off x="4310" y="20757"/>
          <a:ext cx="1959704" cy="20304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+mj-lt"/>
            </a:rPr>
            <a:t>Стратегическая сессия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+mj-lt"/>
            </a:rPr>
            <a:t>(март 2024 года)</a:t>
          </a:r>
          <a:endParaRPr lang="ru-RU" sz="1200" kern="1200" dirty="0">
            <a:latin typeface="+mj-lt"/>
          </a:endParaRPr>
        </a:p>
      </dsp:txBody>
      <dsp:txXfrm>
        <a:off x="4310" y="20757"/>
        <a:ext cx="1959704" cy="783881"/>
      </dsp:txXfrm>
    </dsp:sp>
    <dsp:sp modelId="{19520460-39E2-4F63-81F5-B7DCB30B7B05}">
      <dsp:nvSpPr>
        <dsp:cNvPr id="0" name=""/>
        <dsp:cNvSpPr/>
      </dsp:nvSpPr>
      <dsp:spPr>
        <a:xfrm>
          <a:off x="405695" y="804639"/>
          <a:ext cx="1959704" cy="270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i="0" u="none" strike="noStrike" kern="1200" cap="none" spc="0" dirty="0" smtClean="0">
              <a:latin typeface="+mj-lt"/>
              <a:ea typeface="Times New Roman"/>
              <a:cs typeface="Times New Roman"/>
            </a:rPr>
            <a:t>Руководители ММО выявили дефициты обучающихся/педагогов, определили стратегии их преодоления</a:t>
          </a:r>
          <a:endParaRPr lang="ru-RU" sz="1200" kern="1200" dirty="0">
            <a:latin typeface="+mj-lt"/>
          </a:endParaRPr>
        </a:p>
      </dsp:txBody>
      <dsp:txXfrm>
        <a:off x="463093" y="862037"/>
        <a:ext cx="1844908" cy="2592404"/>
      </dsp:txXfrm>
    </dsp:sp>
    <dsp:sp modelId="{E102965F-6440-43AE-B475-850FB4659F12}">
      <dsp:nvSpPr>
        <dsp:cNvPr id="0" name=""/>
        <dsp:cNvSpPr/>
      </dsp:nvSpPr>
      <dsp:spPr>
        <a:xfrm>
          <a:off x="2261098" y="168743"/>
          <a:ext cx="629818" cy="4879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latin typeface="+mj-lt"/>
          </a:endParaRPr>
        </a:p>
      </dsp:txBody>
      <dsp:txXfrm>
        <a:off x="2261098" y="266325"/>
        <a:ext cx="483445" cy="292745"/>
      </dsp:txXfrm>
    </dsp:sp>
    <dsp:sp modelId="{0683CCA1-F696-4613-BC9A-BB989F2AD270}">
      <dsp:nvSpPr>
        <dsp:cNvPr id="0" name=""/>
        <dsp:cNvSpPr/>
      </dsp:nvSpPr>
      <dsp:spPr>
        <a:xfrm>
          <a:off x="3152351" y="20757"/>
          <a:ext cx="1959704" cy="2030400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+mj-lt"/>
            </a:rPr>
            <a:t>Методическая сессия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+mj-lt"/>
            </a:rPr>
            <a:t>(август 2024 года)</a:t>
          </a:r>
          <a:endParaRPr lang="ru-RU" sz="1200" kern="1200" dirty="0">
            <a:latin typeface="+mj-lt"/>
          </a:endParaRPr>
        </a:p>
      </dsp:txBody>
      <dsp:txXfrm>
        <a:off x="3152351" y="20757"/>
        <a:ext cx="1959704" cy="783881"/>
      </dsp:txXfrm>
    </dsp:sp>
    <dsp:sp modelId="{2DED06DC-4E73-43E8-8E79-4A978901DDBF}">
      <dsp:nvSpPr>
        <dsp:cNvPr id="0" name=""/>
        <dsp:cNvSpPr/>
      </dsp:nvSpPr>
      <dsp:spPr>
        <a:xfrm>
          <a:off x="3553736" y="804639"/>
          <a:ext cx="1959704" cy="270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i="0" u="none" strike="noStrike" kern="1200" cap="none" spc="0" smtClean="0">
              <a:latin typeface="+mj-lt"/>
              <a:ea typeface="Times New Roman"/>
              <a:cs typeface="Times New Roman"/>
            </a:rPr>
            <a:t>лучшие Руководители ММО показывают опыт работы с членами ММО, представляя методики и технологии, помогающие устранить выявленные дефициты, способствующие уточнению каждым профессиональной позиции</a:t>
          </a:r>
          <a:endParaRPr lang="ru-RU" sz="1200" kern="1200" dirty="0">
            <a:latin typeface="+mj-lt"/>
          </a:endParaRPr>
        </a:p>
      </dsp:txBody>
      <dsp:txXfrm>
        <a:off x="3611134" y="862037"/>
        <a:ext cx="1844908" cy="2592404"/>
      </dsp:txXfrm>
    </dsp:sp>
    <dsp:sp modelId="{09F7E3C5-8904-4113-A0F5-8B3A22F906B7}">
      <dsp:nvSpPr>
        <dsp:cNvPr id="0" name=""/>
        <dsp:cNvSpPr/>
      </dsp:nvSpPr>
      <dsp:spPr>
        <a:xfrm>
          <a:off x="5409139" y="168743"/>
          <a:ext cx="629818" cy="4879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latin typeface="+mj-lt"/>
          </a:endParaRPr>
        </a:p>
      </dsp:txBody>
      <dsp:txXfrm>
        <a:off x="5409139" y="266325"/>
        <a:ext cx="483445" cy="292745"/>
      </dsp:txXfrm>
    </dsp:sp>
    <dsp:sp modelId="{943DCF8E-6CE7-41EF-BE3A-0FEC05AEEB0E}">
      <dsp:nvSpPr>
        <dsp:cNvPr id="0" name=""/>
        <dsp:cNvSpPr/>
      </dsp:nvSpPr>
      <dsp:spPr>
        <a:xfrm>
          <a:off x="6300392" y="20757"/>
          <a:ext cx="1959704" cy="2030400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+mj-lt"/>
            </a:rPr>
            <a:t>Проектировочная сессия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>
              <a:latin typeface="+mj-lt"/>
            </a:rPr>
            <a:t>(ноябрь 20214 года)</a:t>
          </a:r>
          <a:endParaRPr lang="ru-RU" sz="1200" b="0" kern="1200" dirty="0">
            <a:latin typeface="+mj-lt"/>
          </a:endParaRPr>
        </a:p>
      </dsp:txBody>
      <dsp:txXfrm>
        <a:off x="6300392" y="20757"/>
        <a:ext cx="1959704" cy="783881"/>
      </dsp:txXfrm>
    </dsp:sp>
    <dsp:sp modelId="{944B2A27-B9E1-44C4-BB71-A127B8FF3A51}">
      <dsp:nvSpPr>
        <dsp:cNvPr id="0" name=""/>
        <dsp:cNvSpPr/>
      </dsp:nvSpPr>
      <dsp:spPr>
        <a:xfrm>
          <a:off x="6701777" y="804639"/>
          <a:ext cx="1959704" cy="270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i="0" u="none" strike="noStrike" kern="1200" cap="none" spc="0" smtClean="0">
              <a:latin typeface="+mj-lt"/>
              <a:ea typeface="Times New Roman"/>
              <a:cs typeface="Times New Roman"/>
            </a:rPr>
            <a:t>Руководители ММО совместно будут проектировать занятия с воспитанниками с учетом  освоенных методик и технологий, уточненной позиции</a:t>
          </a:r>
          <a:endParaRPr lang="ru-RU" sz="1200" kern="1200" dirty="0">
            <a:latin typeface="+mj-lt"/>
          </a:endParaRPr>
        </a:p>
      </dsp:txBody>
      <dsp:txXfrm>
        <a:off x="6759175" y="862037"/>
        <a:ext cx="1844908" cy="2592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1597819"/>
            <a:ext cx="7772400" cy="1102519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063C292-3E7C-4258-B87B-22C3C6B9C5F3}" type="datetimeFigureOut">
              <a:rPr lang="ru-RU"/>
              <a:t>24.08.2024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76B32C5-5710-4E0C-A1DD-4021AB1A83F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063C292-3E7C-4258-B87B-22C3C6B9C5F3}" type="datetimeFigureOut">
              <a:rPr lang="ru-RU"/>
              <a:t>24.08.2024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76B32C5-5710-4E0C-A1DD-4021AB1A83F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05979"/>
            <a:ext cx="2057400" cy="438864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05979"/>
            <a:ext cx="6019800" cy="438864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063C292-3E7C-4258-B87B-22C3C6B9C5F3}" type="datetimeFigureOut">
              <a:rPr lang="ru-RU"/>
              <a:t>24.08.2024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76B32C5-5710-4E0C-A1DD-4021AB1A83F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063C292-3E7C-4258-B87B-22C3C6B9C5F3}" type="datetimeFigureOut">
              <a:rPr lang="ru-RU"/>
              <a:t>24.08.2024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76B32C5-5710-4E0C-A1DD-4021AB1A83F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063C292-3E7C-4258-B87B-22C3C6B9C5F3}" type="datetimeFigureOut">
              <a:rPr lang="ru-RU"/>
              <a:t>24.08.2024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76B32C5-5710-4E0C-A1DD-4021AB1A83F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063C292-3E7C-4258-B87B-22C3C6B9C5F3}" type="datetimeFigureOut">
              <a:rPr lang="ru-RU"/>
              <a:t>24.08.2024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76B32C5-5710-4E0C-A1DD-4021AB1A83F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063C292-3E7C-4258-B87B-22C3C6B9C5F3}" type="datetimeFigureOut">
              <a:rPr lang="ru-RU"/>
              <a:t>24.08.2024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76B32C5-5710-4E0C-A1DD-4021AB1A83F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063C292-3E7C-4258-B87B-22C3C6B9C5F3}" type="datetimeFigureOut">
              <a:rPr lang="ru-RU"/>
              <a:t>24.08.2024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76B32C5-5710-4E0C-A1DD-4021AB1A83F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063C292-3E7C-4258-B87B-22C3C6B9C5F3}" type="datetimeFigureOut">
              <a:rPr lang="ru-RU"/>
              <a:t>24.08.2024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76B32C5-5710-4E0C-A1DD-4021AB1A83F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063C292-3E7C-4258-B87B-22C3C6B9C5F3}" type="datetimeFigureOut">
              <a:rPr lang="ru-RU"/>
              <a:t>24.08.2024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76B32C5-5710-4E0C-A1DD-4021AB1A83F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063C292-3E7C-4258-B87B-22C3C6B9C5F3}" type="datetimeFigureOut">
              <a:rPr lang="ru-RU"/>
              <a:t>24.08.2024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76B32C5-5710-4E0C-A1DD-4021AB1A83F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63C292-3E7C-4258-B87B-22C3C6B9C5F3}" type="datetimeFigureOut">
              <a:rPr lang="ru-RU"/>
              <a:t>24.08.2024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76B32C5-5710-4E0C-A1DD-4021AB1A83F4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2111986714" name="Рисунок 2111986713"/>
          <p:cNvPicPr>
            <a:picLocks noChangeAspect="1"/>
          </p:cNvPicPr>
          <p:nvPr/>
        </p:nvPicPr>
        <p:blipFill rotWithShape="1">
          <a:blip r:embed="rId2"/>
          <a:srcRect l="3091" r="3069"/>
          <a:stretch/>
        </p:blipFill>
        <p:spPr bwMode="auto">
          <a:xfrm>
            <a:off x="0" y="874"/>
            <a:ext cx="9180512" cy="51640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762329" y="391012"/>
            <a:ext cx="7772400" cy="3600400"/>
          </a:xfrm>
        </p:spPr>
        <p:txBody>
          <a:bodyPr anchor="t">
            <a:noAutofit/>
          </a:bodyPr>
          <a:lstStyle/>
          <a:p>
            <a:pPr lvl="0">
              <a:lnSpc>
                <a:spcPct val="94000"/>
              </a:lnSpc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Методическая сессия</a:t>
            </a:r>
            <a:r>
              <a:rPr lang="ru-RU" sz="2000" b="1" i="0" u="none" strike="noStrike" cap="none" spc="0" dirty="0" smtClean="0">
                <a:solidFill>
                  <a:srgbClr val="002060"/>
                </a:solidFill>
                <a:latin typeface="Arial Narrow"/>
                <a:ea typeface="Arial Narrow"/>
                <a:cs typeface="Arial Narrow"/>
              </a:rPr>
              <a:t/>
            </a:r>
            <a:br>
              <a:rPr lang="ru-RU" sz="2000" b="1" i="0" u="none" strike="noStrike" cap="none" spc="0" dirty="0" smtClean="0">
                <a:solidFill>
                  <a:srgbClr val="002060"/>
                </a:solidFill>
                <a:latin typeface="Arial Narrow"/>
                <a:ea typeface="Arial Narrow"/>
                <a:cs typeface="Arial Narrow"/>
              </a:rPr>
            </a:br>
            <a:r>
              <a:rPr lang="ru-RU" sz="2000" b="1" i="0" u="none" strike="noStrike" cap="none" spc="0" dirty="0" smtClean="0">
                <a:solidFill>
                  <a:srgbClr val="002060"/>
                </a:solidFill>
                <a:latin typeface="Arial Narrow"/>
                <a:ea typeface="Arial Narrow"/>
                <a:cs typeface="Arial Narrow"/>
              </a:rPr>
              <a:t/>
            </a:r>
            <a:br>
              <a:rPr lang="ru-RU" sz="2000" b="1" i="0" u="none" strike="noStrike" cap="none" spc="0" dirty="0" smtClean="0">
                <a:solidFill>
                  <a:srgbClr val="002060"/>
                </a:solidFill>
                <a:latin typeface="Arial Narrow"/>
                <a:ea typeface="Arial Narrow"/>
                <a:cs typeface="Arial Narrow"/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«Методические аспекты обеспечения качества образовательного процесса: региональные практики и перспективы»</a:t>
            </a:r>
            <a:r>
              <a:rPr lang="ru-RU" sz="2000" b="1" i="0" u="none" strike="noStrike" cap="none" spc="0" dirty="0" smtClean="0">
                <a:solidFill>
                  <a:srgbClr val="002060"/>
                </a:solidFill>
                <a:latin typeface="Arial Narrow"/>
                <a:ea typeface="Arial Narrow"/>
                <a:cs typeface="Arial Narrow"/>
              </a:rPr>
              <a:t/>
            </a:r>
            <a:br>
              <a:rPr lang="ru-RU" sz="2000" b="1" i="0" u="none" strike="noStrike" cap="none" spc="0" dirty="0" smtClean="0">
                <a:solidFill>
                  <a:srgbClr val="002060"/>
                </a:solidFill>
                <a:latin typeface="Arial Narrow"/>
                <a:ea typeface="Arial Narrow"/>
                <a:cs typeface="Arial Narrow"/>
              </a:rPr>
            </a:br>
            <a:r>
              <a:rPr lang="ru-RU" sz="2400" b="1" i="0" u="none" strike="noStrike" cap="none" spc="0" dirty="0" smtClean="0">
                <a:solidFill>
                  <a:srgbClr val="002060"/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>
                <a:solidFill>
                  <a:srgbClr val="C00000"/>
                </a:solidFill>
              </a:rPr>
              <a:t>Секция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«Методические аспекты обеспечения качества дошкольного образования»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1900" b="1" dirty="0" smtClean="0">
                <a:solidFill>
                  <a:srgbClr val="002060"/>
                </a:solidFill>
                <a:ea typeface="+mn-ea"/>
                <a:cs typeface="+mn-cs"/>
              </a:rPr>
              <a:t>27 </a:t>
            </a:r>
            <a:r>
              <a:rPr lang="ru-RU" sz="1900" b="1" dirty="0">
                <a:solidFill>
                  <a:srgbClr val="002060"/>
                </a:solidFill>
                <a:ea typeface="+mn-ea"/>
                <a:cs typeface="+mn-cs"/>
              </a:rPr>
              <a:t>августа 2024 года</a:t>
            </a:r>
            <a:br>
              <a:rPr lang="ru-RU" sz="1900" b="1" dirty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1900" dirty="0">
                <a:solidFill>
                  <a:prstClr val="black">
                    <a:tint val="75000"/>
                  </a:prstClr>
                </a:solidFill>
                <a:latin typeface="Gill Sans MT"/>
                <a:ea typeface="+mn-ea"/>
                <a:cs typeface="+mn-cs"/>
              </a:rPr>
              <a:t/>
            </a:r>
            <a:br>
              <a:rPr lang="ru-RU" sz="1900" dirty="0">
                <a:solidFill>
                  <a:prstClr val="black">
                    <a:tint val="75000"/>
                  </a:prstClr>
                </a:solidFill>
                <a:latin typeface="Gill Sans MT"/>
                <a:ea typeface="+mn-ea"/>
                <a:cs typeface="+mn-cs"/>
              </a:rPr>
            </a:b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34253" y="98483"/>
            <a:ext cx="528887" cy="6299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98483"/>
            <a:ext cx="914923" cy="6299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/>
          <p:nvPr/>
        </p:nvSpPr>
        <p:spPr bwMode="auto">
          <a:xfrm>
            <a:off x="2051720" y="426233"/>
            <a:ext cx="4491751" cy="3447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defRPr/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Модераторы</a:t>
            </a:r>
            <a:endParaRPr sz="28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467544" y="915566"/>
            <a:ext cx="8496944" cy="3801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indent="-342900" algn="just">
              <a:spcBef>
                <a:spcPts val="0"/>
              </a:spcBef>
              <a:spcAft>
                <a:spcPts val="600"/>
              </a:spcAft>
              <a:buFont typeface="Wingdings"/>
              <a:buChar char=""/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Чечулина Оксана Геннадьевна</a:t>
            </a:r>
            <a:r>
              <a:rPr lang="ru-RU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, заведующий кафедрой дошкольного образования ГАУ ДПО НСО НИПКиПРО, канд. </a:t>
            </a:r>
            <a:r>
              <a:rPr lang="ru-RU" dirty="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пед</a:t>
            </a:r>
            <a:r>
              <a:rPr lang="ru-RU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. наук</a:t>
            </a:r>
          </a:p>
          <a:p>
            <a:pPr marL="342900" marR="0" indent="-342900" algn="just">
              <a:spcBef>
                <a:spcPts val="0"/>
              </a:spcBef>
              <a:spcAft>
                <a:spcPts val="600"/>
              </a:spcAft>
              <a:buFont typeface="Wingdings"/>
              <a:buChar char=""/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Агавелян Мария Геннадьевна</a:t>
            </a:r>
            <a:r>
              <a:rPr lang="ru-RU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, доцент кафедры дошкольного образования ГАУ ДПО НСО НИПКиПРО, канд. </a:t>
            </a:r>
            <a:r>
              <a:rPr lang="ru-RU" dirty="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пед</a:t>
            </a:r>
            <a:r>
              <a:rPr lang="ru-RU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. наук</a:t>
            </a:r>
          </a:p>
          <a:p>
            <a:pPr marL="342900" marR="0" indent="-342900" algn="just">
              <a:spcBef>
                <a:spcPts val="0"/>
              </a:spcBef>
              <a:spcAft>
                <a:spcPts val="600"/>
              </a:spcAft>
              <a:buFont typeface="Wingdings"/>
              <a:buChar char=""/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Данилова Екатерина Юрьевна</a:t>
            </a:r>
            <a:r>
              <a:rPr lang="ru-RU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, старший </a:t>
            </a:r>
            <a:r>
              <a:rPr lang="ru-RU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преподаватель кафедры дошкольного образования ГАУ ДПО НСО НИПКиПРО</a:t>
            </a:r>
          </a:p>
          <a:p>
            <a:pPr marL="342900" marR="0" indent="-342900" algn="just">
              <a:spcBef>
                <a:spcPts val="0"/>
              </a:spcBef>
              <a:spcAft>
                <a:spcPts val="600"/>
              </a:spcAft>
              <a:buFont typeface="Wingdings"/>
              <a:buChar char=""/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Дружинина Наталия Васильевна</a:t>
            </a:r>
            <a:r>
              <a:rPr lang="ru-RU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, доцент кафедры дошкольного образования ГАУ ДПО НСО НИПКиПРО, канд. </a:t>
            </a:r>
            <a:r>
              <a:rPr lang="ru-RU" dirty="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пед</a:t>
            </a:r>
            <a:r>
              <a:rPr lang="ru-RU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. наук</a:t>
            </a:r>
          </a:p>
          <a:p>
            <a:pPr marL="342900" marR="0" indent="-342900" algn="just">
              <a:spcBef>
                <a:spcPts val="0"/>
              </a:spcBef>
              <a:spcAft>
                <a:spcPts val="600"/>
              </a:spcAft>
              <a:buFont typeface="Wingdings"/>
              <a:buChar char=""/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Каменская Оксана Александровна</a:t>
            </a:r>
            <a:r>
              <a:rPr lang="ru-RU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, старший преподаватель кафедры дошкольного образования ГАУ ДПО НСО НИПКиПРО</a:t>
            </a:r>
          </a:p>
          <a:p>
            <a:pPr marL="342900" marR="0" indent="-342900" algn="just">
              <a:spcBef>
                <a:spcPts val="0"/>
              </a:spcBef>
              <a:spcAft>
                <a:spcPts val="600"/>
              </a:spcAft>
              <a:buFont typeface="Wingdings"/>
              <a:buChar char=""/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Оленева Лилия Валентиновна</a:t>
            </a:r>
            <a:r>
              <a:rPr lang="ru-RU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, старший </a:t>
            </a:r>
            <a:r>
              <a:rPr lang="ru-RU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преподаватель кафедры дошкольного образования ГАУ ДПО НСО НИПКиПРО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34253" y="98483"/>
            <a:ext cx="528887" cy="62992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98483"/>
            <a:ext cx="914923" cy="6299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84031676" name="TextBox 584031675"/>
          <p:cNvSpPr txBox="1"/>
          <p:nvPr/>
        </p:nvSpPr>
        <p:spPr bwMode="auto">
          <a:xfrm>
            <a:off x="762329" y="365497"/>
            <a:ext cx="8130151" cy="3112712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marL="0" marR="0" indent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300" b="1" i="0" u="none" strike="noStrike" cap="none" spc="0" dirty="0">
                <a:solidFill>
                  <a:srgbClr val="002060"/>
                </a:solidFill>
                <a:latin typeface="+mj-lt"/>
                <a:ea typeface="Arial Narrow"/>
                <a:cs typeface="Arial Narrow"/>
              </a:rPr>
              <a:t>Спикеры</a:t>
            </a:r>
            <a:endParaRPr lang="ru-RU" sz="3300" b="1" i="0" u="none" strike="noStrike" cap="none" spc="0" dirty="0">
              <a:solidFill>
                <a:srgbClr val="002060"/>
              </a:solidFill>
              <a:latin typeface="+mj-lt"/>
              <a:cs typeface="Times New Roman"/>
            </a:endParaRPr>
          </a:p>
          <a:p>
            <a:pPr marL="0" marR="0" indent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 smtClean="0">
              <a:solidFill>
                <a:srgbClr val="002060"/>
              </a:solidFill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</a:rPr>
              <a:t>Сушкова Ирина Николаевна</a:t>
            </a:r>
            <a:r>
              <a:rPr lang="ru-RU" dirty="0">
                <a:solidFill>
                  <a:srgbClr val="002060"/>
                </a:solidFill>
                <a:latin typeface="+mj-lt"/>
              </a:rPr>
              <a:t>, руководитель ММО воспитателей групп раннего возраста Черепановского района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b="1" dirty="0" err="1">
                <a:solidFill>
                  <a:srgbClr val="002060"/>
                </a:solidFill>
                <a:latin typeface="+mj-lt"/>
              </a:rPr>
              <a:t>Сайботалова</a:t>
            </a:r>
            <a:r>
              <a:rPr lang="ru-RU" b="1" dirty="0">
                <a:solidFill>
                  <a:srgbClr val="002060"/>
                </a:solidFill>
                <a:latin typeface="+mj-lt"/>
              </a:rPr>
              <a:t> Елена Борисовна</a:t>
            </a:r>
            <a:r>
              <a:rPr lang="ru-RU" dirty="0">
                <a:solidFill>
                  <a:srgbClr val="002060"/>
                </a:solidFill>
                <a:latin typeface="+mj-lt"/>
              </a:rPr>
              <a:t>, руководитель ММО воспитателей Новосибирского района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</a:rPr>
              <a:t>Матюхина Елена Александровна</a:t>
            </a:r>
            <a:r>
              <a:rPr lang="ru-RU" dirty="0">
                <a:solidFill>
                  <a:srgbClr val="002060"/>
                </a:solidFill>
                <a:latin typeface="+mj-lt"/>
              </a:rPr>
              <a:t>, руководитель ММО старших воспитателей Новосибирского района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</a:rPr>
              <a:t>Токарева Светлана Викторовна</a:t>
            </a:r>
            <a:r>
              <a:rPr lang="ru-RU" dirty="0">
                <a:solidFill>
                  <a:srgbClr val="002060"/>
                </a:solidFill>
                <a:latin typeface="+mj-lt"/>
              </a:rPr>
              <a:t>, руководитель ММО музыкальных руководителей Карасукского района</a:t>
            </a:r>
            <a:endParaRPr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225138349" name="TextBox 1225138348"/>
          <p:cNvSpPr txBox="1"/>
          <p:nvPr/>
        </p:nvSpPr>
        <p:spPr bwMode="auto">
          <a:xfrm>
            <a:off x="3922284" y="3646140"/>
            <a:ext cx="1827039" cy="492186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compatLnSpc="0">
            <a:spAutoFit/>
          </a:bodyPr>
          <a:lstStyle/>
          <a:p>
            <a:pPr marL="0" marR="0" indent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300" b="1" dirty="0" smtClean="0">
                <a:solidFill>
                  <a:srgbClr val="002060"/>
                </a:solidFill>
                <a:latin typeface="+mj-lt"/>
                <a:ea typeface="Arial Narrow"/>
                <a:cs typeface="Arial Narrow"/>
              </a:rPr>
              <a:t>Эксперт</a:t>
            </a:r>
            <a:endParaRPr sz="3300" b="1" dirty="0">
              <a:solidFill>
                <a:srgbClr val="002060"/>
              </a:solidFill>
              <a:latin typeface="+mj-lt"/>
              <a:ea typeface="Arial Narrow"/>
              <a:cs typeface="Arial Narrow"/>
            </a:endParaRPr>
          </a:p>
        </p:txBody>
      </p:sp>
      <p:sp>
        <p:nvSpPr>
          <p:cNvPr id="576606158" name="TextBox 576606157"/>
          <p:cNvSpPr txBox="1"/>
          <p:nvPr/>
        </p:nvSpPr>
        <p:spPr bwMode="auto">
          <a:xfrm>
            <a:off x="762328" y="4154009"/>
            <a:ext cx="8130151" cy="673646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marR="0" indent="4445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Лукьянова Софья </a:t>
            </a:r>
            <a:r>
              <a:rPr lang="ru-RU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Сергеевна</a:t>
            </a:r>
            <a:r>
              <a:rPr lang="ru-RU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, представитель </a:t>
            </a:r>
            <a:r>
              <a:rPr lang="ru-RU" sz="1800" i="0" u="none" strike="noStrike" cap="none" spc="0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родительской общественности</a:t>
            </a:r>
            <a:endParaRPr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34253" y="98483"/>
            <a:ext cx="528887" cy="62992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98483"/>
            <a:ext cx="914923" cy="629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418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/>
          <p:nvPr/>
        </p:nvSpPr>
        <p:spPr bwMode="auto">
          <a:xfrm>
            <a:off x="2890754" y="413443"/>
            <a:ext cx="4493910" cy="4062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defRPr/>
            </a:pPr>
            <a:r>
              <a:rPr lang="ru-RU" sz="3300" b="1" dirty="0">
                <a:solidFill>
                  <a:srgbClr val="002060"/>
                </a:solidFill>
                <a:latin typeface="+mj-lt"/>
                <a:ea typeface="Roboto"/>
                <a:cs typeface="DIN Pro Black"/>
              </a:rPr>
              <a:t>Вопросы сессии</a:t>
            </a:r>
            <a:endParaRPr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736223" y="987574"/>
            <a:ext cx="8012241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1. Лучшие практики методической работы в муниципальных системах образования, направленной на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устранение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cs typeface="Times New Roman"/>
              </a:rPr>
              <a:t>профессиональных </a:t>
            </a:r>
            <a:r>
              <a:rPr lang="ru-RU" sz="2000" b="1" dirty="0">
                <a:solidFill>
                  <a:srgbClr val="002060"/>
                </a:solidFill>
                <a:latin typeface="+mj-lt"/>
                <a:cs typeface="Times New Roman"/>
              </a:rPr>
              <a:t>дефицитов воспитателей групп раннего и дошкольного возраста, старших воспитателей и музыкальных руководителей.</a:t>
            </a:r>
          </a:p>
          <a:p>
            <a:pPr marR="0"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+mj-lt"/>
                <a:cs typeface="Times New Roman"/>
              </a:rPr>
              <a:t>2. Актуальные методические вопросы реализации ФГОС ДО, ФОП ДО.</a:t>
            </a:r>
            <a:endParaRPr lang="ru-RU" sz="2000" b="1" i="0" u="none" strike="noStrike" cap="none" spc="0" dirty="0">
              <a:solidFill>
                <a:srgbClr val="002060"/>
              </a:solidFill>
              <a:latin typeface="+mj-lt"/>
              <a:cs typeface="Times New Roman"/>
            </a:endParaRPr>
          </a:p>
        </p:txBody>
      </p:sp>
      <p:sp>
        <p:nvSpPr>
          <p:cNvPr id="883901777" name="TextBox 883901776"/>
          <p:cNvSpPr txBox="1"/>
          <p:nvPr/>
        </p:nvSpPr>
        <p:spPr bwMode="auto">
          <a:xfrm>
            <a:off x="643858" y="3776927"/>
            <a:ext cx="184731" cy="374141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endParaRPr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34253" y="98483"/>
            <a:ext cx="528887" cy="62992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98483"/>
            <a:ext cx="914923" cy="6299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61562351" name="TextBox 4"/>
          <p:cNvSpPr txBox="1"/>
          <p:nvPr/>
        </p:nvSpPr>
        <p:spPr bwMode="auto">
          <a:xfrm>
            <a:off x="2899300" y="1055377"/>
            <a:ext cx="4494269" cy="2769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552189774" name="TextBox 552189773"/>
          <p:cNvSpPr txBox="1"/>
          <p:nvPr/>
        </p:nvSpPr>
        <p:spPr bwMode="auto">
          <a:xfrm>
            <a:off x="1691680" y="608002"/>
            <a:ext cx="7238434" cy="62158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marL="0" marR="0" indent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0" u="none" strike="noStrike" cap="none" spc="0" dirty="0" smtClean="0">
                <a:solidFill>
                  <a:srgbClr val="002060"/>
                </a:solidFill>
                <a:latin typeface="+mj-lt"/>
                <a:ea typeface="Arial Narrow"/>
                <a:cs typeface="Arial Narrow"/>
              </a:rPr>
              <a:t>Содержание научно-методического сопровождения деятельности ММО в 2024 году</a:t>
            </a:r>
            <a:endParaRPr lang="ru-RU" sz="2200" b="1" i="0" u="none" strike="noStrike" cap="none" spc="0" dirty="0">
              <a:solidFill>
                <a:srgbClr val="002060"/>
              </a:solidFill>
              <a:latin typeface="+mj-lt"/>
              <a:cs typeface="Arial Narrow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34253" y="98483"/>
            <a:ext cx="528887" cy="62992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98483"/>
            <a:ext cx="914923" cy="629921"/>
          </a:xfrm>
          <a:prstGeom prst="rect">
            <a:avLst/>
          </a:prstGeom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240894815"/>
              </p:ext>
            </p:extLst>
          </p:nvPr>
        </p:nvGraphicFramePr>
        <p:xfrm>
          <a:off x="298696" y="1332376"/>
          <a:ext cx="8665792" cy="3532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7457700" name="TextBox 4"/>
          <p:cNvSpPr txBox="1"/>
          <p:nvPr/>
        </p:nvSpPr>
        <p:spPr bwMode="auto">
          <a:xfrm>
            <a:off x="2771800" y="240639"/>
            <a:ext cx="4516229" cy="3456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defRPr/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Roboto"/>
                <a:cs typeface="DIN Pro Black"/>
              </a:rPr>
              <a:t>Актуальные документы</a:t>
            </a:r>
            <a:endParaRPr sz="2800" dirty="0">
              <a:latin typeface="+mj-lt"/>
            </a:endParaRPr>
          </a:p>
        </p:txBody>
      </p:sp>
      <p:sp>
        <p:nvSpPr>
          <p:cNvPr id="1721072197" name="TextBox 9"/>
          <p:cNvSpPr txBox="1"/>
          <p:nvPr/>
        </p:nvSpPr>
        <p:spPr bwMode="auto">
          <a:xfrm>
            <a:off x="643859" y="1131590"/>
            <a:ext cx="8104605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indent="-3429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Программа </a:t>
            </a:r>
            <a:r>
              <a:rPr lang="ru-RU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(комплексный план) перспективного развития системы образования Новосибирской области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ru-RU" b="1" i="0" u="none" strike="noStrike" cap="none" spc="0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Рекомендации по повышению эффективности реализации субъектами Российской Федерации государственной политики в сфере социальной и культурной адаптации иностранных граждан / Письмо Министерства просвещения о методических рекомендациях, разработанных ФГБОУ ВО «Московский  государственный психолого-педагогический университет</a:t>
            </a:r>
            <a:r>
              <a:rPr lang="ru-RU" b="1" i="0" u="none" strike="noStrike" cap="none" spc="0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34253" y="98483"/>
            <a:ext cx="528887" cy="62992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98483"/>
            <a:ext cx="914923" cy="6299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18058537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111768608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pic>
        <p:nvPicPr>
          <p:cNvPr id="838419946" name="Рисунок 838419945"/>
          <p:cNvPicPr>
            <a:picLocks noChangeAspect="1"/>
          </p:cNvPicPr>
          <p:nvPr/>
        </p:nvPicPr>
        <p:blipFill rotWithShape="1">
          <a:blip r:embed="rId2"/>
          <a:srcRect l="3979" r="4273"/>
          <a:stretch/>
        </p:blipFill>
        <p:spPr bwMode="auto">
          <a:xfrm>
            <a:off x="-1" y="0"/>
            <a:ext cx="9180513" cy="51640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Pages>0</Pages>
  <Words>318</Words>
  <Characters>0</Characters>
  <Application>Microsoft Office PowerPoint</Application>
  <DocSecurity>0</DocSecurity>
  <PresentationFormat>Экран (16:9)</PresentationFormat>
  <Lines>0</Lines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Методическая сессия  «Методические аспекты обеспечения качества образовательного процесса: региональные практики и перспективы»   Секция «Методические аспекты обеспечения качества дошкольного образования»  27 августа 2024 года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CharactersWithSpaces>0</CharactersWithSpaces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Nsk</dc:creator>
  <cp:lastModifiedBy>Oxana Chechulina</cp:lastModifiedBy>
  <cp:revision>19</cp:revision>
  <dcterms:created xsi:type="dcterms:W3CDTF">2023-08-21T15:30:42Z</dcterms:created>
  <dcterms:modified xsi:type="dcterms:W3CDTF">2024-08-24T09:48:39Z</dcterms:modified>
  <dc:identifier/>
  <dc:language/>
  <cp:version/>
</cp:coreProperties>
</file>