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69" r:id="rId3"/>
    <p:sldId id="281" r:id="rId4"/>
    <p:sldId id="287" r:id="rId5"/>
    <p:sldId id="282" r:id="rId6"/>
    <p:sldId id="270" r:id="rId7"/>
    <p:sldId id="258" r:id="rId8"/>
    <p:sldId id="261" r:id="rId9"/>
    <p:sldId id="262" r:id="rId10"/>
    <p:sldId id="265" r:id="rId11"/>
    <p:sldId id="267" r:id="rId12"/>
    <p:sldId id="268" r:id="rId13"/>
    <p:sldId id="273" r:id="rId14"/>
    <p:sldId id="274" r:id="rId15"/>
    <p:sldId id="284" r:id="rId16"/>
    <p:sldId id="283" r:id="rId17"/>
    <p:sldId id="275" r:id="rId18"/>
    <p:sldId id="276" r:id="rId19"/>
    <p:sldId id="286" r:id="rId20"/>
    <p:sldId id="279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6F2E4-5630-4603-95EE-0848B5D466ED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6187A2-7752-4B9E-8382-85DCE58D7306}">
      <dgm:prSet phldrT="[Текст]"/>
      <dgm:spPr/>
      <dgm:t>
        <a:bodyPr/>
        <a:lstStyle/>
        <a:p>
          <a:r>
            <a:rPr lang="ru-RU" dirty="0"/>
            <a:t>ЛРОС</a:t>
          </a:r>
        </a:p>
      </dgm:t>
    </dgm:pt>
    <dgm:pt modelId="{522DBC2D-7B84-48E6-B725-7F757520782C}" type="parTrans" cxnId="{C8B9186B-4FC2-4133-BEE5-7246F2B255E5}">
      <dgm:prSet/>
      <dgm:spPr/>
      <dgm:t>
        <a:bodyPr/>
        <a:lstStyle/>
        <a:p>
          <a:endParaRPr lang="ru-RU"/>
        </a:p>
      </dgm:t>
    </dgm:pt>
    <dgm:pt modelId="{14E9DFE3-CDCD-4065-8026-5D6AED6749FA}" type="sibTrans" cxnId="{C8B9186B-4FC2-4133-BEE5-7246F2B255E5}">
      <dgm:prSet/>
      <dgm:spPr/>
      <dgm:t>
        <a:bodyPr/>
        <a:lstStyle/>
        <a:p>
          <a:endParaRPr lang="ru-RU"/>
        </a:p>
      </dgm:t>
    </dgm:pt>
    <dgm:pt modelId="{48736C45-2688-43A0-8C0E-74B3D9E5EBFF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Организационно-технологический компонент</a:t>
          </a:r>
        </a:p>
      </dgm:t>
    </dgm:pt>
    <dgm:pt modelId="{8B5C944A-BC19-4640-9804-EF1C65EE34DC}" type="parTrans" cxnId="{E42BA39B-BD3E-4A30-BF52-29B8D5F33C2E}">
      <dgm:prSet/>
      <dgm:spPr/>
      <dgm:t>
        <a:bodyPr/>
        <a:lstStyle/>
        <a:p>
          <a:endParaRPr lang="ru-RU"/>
        </a:p>
      </dgm:t>
    </dgm:pt>
    <dgm:pt modelId="{87961307-FE81-4A43-B7A0-2F24583AF128}" type="sibTrans" cxnId="{E42BA39B-BD3E-4A30-BF52-29B8D5F33C2E}">
      <dgm:prSet/>
      <dgm:spPr/>
      <dgm:t>
        <a:bodyPr/>
        <a:lstStyle/>
        <a:p>
          <a:endParaRPr lang="ru-RU"/>
        </a:p>
      </dgm:t>
    </dgm:pt>
    <dgm:pt modelId="{EE0CDA94-B4D1-4145-9BC6-CAC820EA1106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Предметно-пространственный компонент</a:t>
          </a:r>
        </a:p>
      </dgm:t>
    </dgm:pt>
    <dgm:pt modelId="{50053333-1907-4CEF-BEB8-55325DCD72FA}" type="parTrans" cxnId="{A571CB1C-15B8-423B-8639-9C5E960A7162}">
      <dgm:prSet/>
      <dgm:spPr/>
      <dgm:t>
        <a:bodyPr/>
        <a:lstStyle/>
        <a:p>
          <a:endParaRPr lang="ru-RU"/>
        </a:p>
      </dgm:t>
    </dgm:pt>
    <dgm:pt modelId="{6175103C-B76C-4D3E-BF9E-7094B5BDEAE2}" type="sibTrans" cxnId="{A571CB1C-15B8-423B-8639-9C5E960A7162}">
      <dgm:prSet/>
      <dgm:spPr/>
      <dgm:t>
        <a:bodyPr/>
        <a:lstStyle/>
        <a:p>
          <a:endParaRPr lang="ru-RU"/>
        </a:p>
      </dgm:t>
    </dgm:pt>
    <dgm:pt modelId="{06F991FF-937E-4850-946A-1FE47C2D17A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Социальный компонент</a:t>
          </a:r>
        </a:p>
      </dgm:t>
    </dgm:pt>
    <dgm:pt modelId="{F1EAA090-60FF-4543-BB2F-B5EDC7907334}" type="parTrans" cxnId="{45C75D88-FD2A-47B1-9817-FF31E74977F5}">
      <dgm:prSet/>
      <dgm:spPr/>
      <dgm:t>
        <a:bodyPr/>
        <a:lstStyle/>
        <a:p>
          <a:endParaRPr lang="ru-RU"/>
        </a:p>
      </dgm:t>
    </dgm:pt>
    <dgm:pt modelId="{980E4758-9E7F-42A5-8061-6DD4ECEC14FE}" type="sibTrans" cxnId="{45C75D88-FD2A-47B1-9817-FF31E74977F5}">
      <dgm:prSet/>
      <dgm:spPr/>
      <dgm:t>
        <a:bodyPr/>
        <a:lstStyle/>
        <a:p>
          <a:endParaRPr lang="ru-RU"/>
        </a:p>
      </dgm:t>
    </dgm:pt>
    <dgm:pt modelId="{684ACC4E-D6C5-427F-A5F0-5F090162370D}" type="pres">
      <dgm:prSet presAssocID="{3DD6F2E4-5630-4603-95EE-0848B5D466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B1B94-9FE5-461C-8FDB-8884789F24FB}" type="pres">
      <dgm:prSet presAssocID="{6B6187A2-7752-4B9E-8382-85DCE58D7306}" presName="centerShape" presStyleLbl="node0" presStyleIdx="0" presStyleCnt="1"/>
      <dgm:spPr/>
      <dgm:t>
        <a:bodyPr/>
        <a:lstStyle/>
        <a:p>
          <a:endParaRPr lang="ru-RU"/>
        </a:p>
      </dgm:t>
    </dgm:pt>
    <dgm:pt modelId="{C39CC6BB-E162-412D-AF3C-3E6A6AA26A90}" type="pres">
      <dgm:prSet presAssocID="{48736C45-2688-43A0-8C0E-74B3D9E5EBFF}" presName="node" presStyleLbl="node1" presStyleIdx="0" presStyleCnt="3" custScaleX="147430" custScaleY="148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D7D9D-02D0-4BF7-BA63-41CFCCCA2752}" type="pres">
      <dgm:prSet presAssocID="{48736C45-2688-43A0-8C0E-74B3D9E5EBFF}" presName="dummy" presStyleCnt="0"/>
      <dgm:spPr/>
    </dgm:pt>
    <dgm:pt modelId="{3F6E0AF4-D4C1-477E-8E30-260F66DABBDF}" type="pres">
      <dgm:prSet presAssocID="{87961307-FE81-4A43-B7A0-2F24583AF12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FFDCAF5-DF0B-4E1B-A3EA-67F491C22AE6}" type="pres">
      <dgm:prSet presAssocID="{EE0CDA94-B4D1-4145-9BC6-CAC820EA1106}" presName="node" presStyleLbl="node1" presStyleIdx="1" presStyleCnt="3" custScaleX="132857" custScaleY="14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8FCD-28F1-4A14-9E8E-E4526598A5A4}" type="pres">
      <dgm:prSet presAssocID="{EE0CDA94-B4D1-4145-9BC6-CAC820EA1106}" presName="dummy" presStyleCnt="0"/>
      <dgm:spPr/>
    </dgm:pt>
    <dgm:pt modelId="{C7A7D7C7-BC79-4214-81BE-EA9598DCD85C}" type="pres">
      <dgm:prSet presAssocID="{6175103C-B76C-4D3E-BF9E-7094B5BDEAE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7B04334-ECC0-44E6-8107-E81BD9FAFDD8}" type="pres">
      <dgm:prSet presAssocID="{06F991FF-937E-4850-946A-1FE47C2D17A0}" presName="node" presStyleLbl="node1" presStyleIdx="2" presStyleCnt="3" custScaleX="137697" custScaleY="140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A293A-2DF7-434A-AEF2-EB1B6263D32F}" type="pres">
      <dgm:prSet presAssocID="{06F991FF-937E-4850-946A-1FE47C2D17A0}" presName="dummy" presStyleCnt="0"/>
      <dgm:spPr/>
    </dgm:pt>
    <dgm:pt modelId="{1795674D-3C78-4845-BA81-318010DBC5BD}" type="pres">
      <dgm:prSet presAssocID="{980E4758-9E7F-42A5-8061-6DD4ECEC14F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571CB1C-15B8-423B-8639-9C5E960A7162}" srcId="{6B6187A2-7752-4B9E-8382-85DCE58D7306}" destId="{EE0CDA94-B4D1-4145-9BC6-CAC820EA1106}" srcOrd="1" destOrd="0" parTransId="{50053333-1907-4CEF-BEB8-55325DCD72FA}" sibTransId="{6175103C-B76C-4D3E-BF9E-7094B5BDEAE2}"/>
    <dgm:cxn modelId="{3C91007A-D4B6-4E40-84E6-4A09AF803559}" type="presOf" srcId="{EE0CDA94-B4D1-4145-9BC6-CAC820EA1106}" destId="{1FFDCAF5-DF0B-4E1B-A3EA-67F491C22AE6}" srcOrd="0" destOrd="0" presId="urn:microsoft.com/office/officeart/2005/8/layout/radial6"/>
    <dgm:cxn modelId="{9EC7E2F0-B7CF-42D3-BD67-7E4969A4D3E2}" type="presOf" srcId="{3DD6F2E4-5630-4603-95EE-0848B5D466ED}" destId="{684ACC4E-D6C5-427F-A5F0-5F090162370D}" srcOrd="0" destOrd="0" presId="urn:microsoft.com/office/officeart/2005/8/layout/radial6"/>
    <dgm:cxn modelId="{0CB53485-A71A-48BF-9263-DC6EBBC83015}" type="presOf" srcId="{48736C45-2688-43A0-8C0E-74B3D9E5EBFF}" destId="{C39CC6BB-E162-412D-AF3C-3E6A6AA26A90}" srcOrd="0" destOrd="0" presId="urn:microsoft.com/office/officeart/2005/8/layout/radial6"/>
    <dgm:cxn modelId="{42A958D7-567A-4C5C-AC59-97347A2C7CCB}" type="presOf" srcId="{6175103C-B76C-4D3E-BF9E-7094B5BDEAE2}" destId="{C7A7D7C7-BC79-4214-81BE-EA9598DCD85C}" srcOrd="0" destOrd="0" presId="urn:microsoft.com/office/officeart/2005/8/layout/radial6"/>
    <dgm:cxn modelId="{C8B9186B-4FC2-4133-BEE5-7246F2B255E5}" srcId="{3DD6F2E4-5630-4603-95EE-0848B5D466ED}" destId="{6B6187A2-7752-4B9E-8382-85DCE58D7306}" srcOrd="0" destOrd="0" parTransId="{522DBC2D-7B84-48E6-B725-7F757520782C}" sibTransId="{14E9DFE3-CDCD-4065-8026-5D6AED6749FA}"/>
    <dgm:cxn modelId="{C1C86EFE-41DB-4D69-BF6D-01BA179E0B08}" type="presOf" srcId="{6B6187A2-7752-4B9E-8382-85DCE58D7306}" destId="{94CB1B94-9FE5-461C-8FDB-8884789F24FB}" srcOrd="0" destOrd="0" presId="urn:microsoft.com/office/officeart/2005/8/layout/radial6"/>
    <dgm:cxn modelId="{8EB67238-0D4B-4E68-B47A-CAE81DFBAAFC}" type="presOf" srcId="{980E4758-9E7F-42A5-8061-6DD4ECEC14FE}" destId="{1795674D-3C78-4845-BA81-318010DBC5BD}" srcOrd="0" destOrd="0" presId="urn:microsoft.com/office/officeart/2005/8/layout/radial6"/>
    <dgm:cxn modelId="{45C75D88-FD2A-47B1-9817-FF31E74977F5}" srcId="{6B6187A2-7752-4B9E-8382-85DCE58D7306}" destId="{06F991FF-937E-4850-946A-1FE47C2D17A0}" srcOrd="2" destOrd="0" parTransId="{F1EAA090-60FF-4543-BB2F-B5EDC7907334}" sibTransId="{980E4758-9E7F-42A5-8061-6DD4ECEC14FE}"/>
    <dgm:cxn modelId="{E42BA39B-BD3E-4A30-BF52-29B8D5F33C2E}" srcId="{6B6187A2-7752-4B9E-8382-85DCE58D7306}" destId="{48736C45-2688-43A0-8C0E-74B3D9E5EBFF}" srcOrd="0" destOrd="0" parTransId="{8B5C944A-BC19-4640-9804-EF1C65EE34DC}" sibTransId="{87961307-FE81-4A43-B7A0-2F24583AF128}"/>
    <dgm:cxn modelId="{3F943C6E-624E-410F-8F56-934212DC1D6A}" type="presOf" srcId="{06F991FF-937E-4850-946A-1FE47C2D17A0}" destId="{67B04334-ECC0-44E6-8107-E81BD9FAFDD8}" srcOrd="0" destOrd="0" presId="urn:microsoft.com/office/officeart/2005/8/layout/radial6"/>
    <dgm:cxn modelId="{0F259CBE-5AEA-4CE3-9932-05344FAA0616}" type="presOf" srcId="{87961307-FE81-4A43-B7A0-2F24583AF128}" destId="{3F6E0AF4-D4C1-477E-8E30-260F66DABBDF}" srcOrd="0" destOrd="0" presId="urn:microsoft.com/office/officeart/2005/8/layout/radial6"/>
    <dgm:cxn modelId="{F98B79AA-E919-41CF-82CC-190CFECC5881}" type="presParOf" srcId="{684ACC4E-D6C5-427F-A5F0-5F090162370D}" destId="{94CB1B94-9FE5-461C-8FDB-8884789F24FB}" srcOrd="0" destOrd="0" presId="urn:microsoft.com/office/officeart/2005/8/layout/radial6"/>
    <dgm:cxn modelId="{45D57E0C-C64F-4F5E-BE3F-0A6BEE128C6F}" type="presParOf" srcId="{684ACC4E-D6C5-427F-A5F0-5F090162370D}" destId="{C39CC6BB-E162-412D-AF3C-3E6A6AA26A90}" srcOrd="1" destOrd="0" presId="urn:microsoft.com/office/officeart/2005/8/layout/radial6"/>
    <dgm:cxn modelId="{8C767194-5327-4979-BC00-1711D2D603E4}" type="presParOf" srcId="{684ACC4E-D6C5-427F-A5F0-5F090162370D}" destId="{233D7D9D-02D0-4BF7-BA63-41CFCCCA2752}" srcOrd="2" destOrd="0" presId="urn:microsoft.com/office/officeart/2005/8/layout/radial6"/>
    <dgm:cxn modelId="{8734F042-CD26-41B3-B916-8AB25C514EBB}" type="presParOf" srcId="{684ACC4E-D6C5-427F-A5F0-5F090162370D}" destId="{3F6E0AF4-D4C1-477E-8E30-260F66DABBDF}" srcOrd="3" destOrd="0" presId="urn:microsoft.com/office/officeart/2005/8/layout/radial6"/>
    <dgm:cxn modelId="{2757E378-E022-406A-AA19-DC19A6AA6213}" type="presParOf" srcId="{684ACC4E-D6C5-427F-A5F0-5F090162370D}" destId="{1FFDCAF5-DF0B-4E1B-A3EA-67F491C22AE6}" srcOrd="4" destOrd="0" presId="urn:microsoft.com/office/officeart/2005/8/layout/radial6"/>
    <dgm:cxn modelId="{B6F85EEA-0EB9-4ECE-8C8C-66A67FB00F6F}" type="presParOf" srcId="{684ACC4E-D6C5-427F-A5F0-5F090162370D}" destId="{92258FCD-28F1-4A14-9E8E-E4526598A5A4}" srcOrd="5" destOrd="0" presId="urn:microsoft.com/office/officeart/2005/8/layout/radial6"/>
    <dgm:cxn modelId="{9E38403D-BE41-4E7F-9D82-1B50A8B1C5C6}" type="presParOf" srcId="{684ACC4E-D6C5-427F-A5F0-5F090162370D}" destId="{C7A7D7C7-BC79-4214-81BE-EA9598DCD85C}" srcOrd="6" destOrd="0" presId="urn:microsoft.com/office/officeart/2005/8/layout/radial6"/>
    <dgm:cxn modelId="{62C51703-08EE-4634-A44D-102861183767}" type="presParOf" srcId="{684ACC4E-D6C5-427F-A5F0-5F090162370D}" destId="{67B04334-ECC0-44E6-8107-E81BD9FAFDD8}" srcOrd="7" destOrd="0" presId="urn:microsoft.com/office/officeart/2005/8/layout/radial6"/>
    <dgm:cxn modelId="{92F02B74-DE95-4841-B9B7-6181BED575D5}" type="presParOf" srcId="{684ACC4E-D6C5-427F-A5F0-5F090162370D}" destId="{D25A293A-2DF7-434A-AEF2-EB1B6263D32F}" srcOrd="8" destOrd="0" presId="urn:microsoft.com/office/officeart/2005/8/layout/radial6"/>
    <dgm:cxn modelId="{89C34D52-3F2B-41AA-8998-41FE4742F673}" type="presParOf" srcId="{684ACC4E-D6C5-427F-A5F0-5F090162370D}" destId="{1795674D-3C78-4845-BA81-318010DBC5B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5D27A-A165-4A71-B533-C5EA8B2A01BE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05E3BD-6EB4-4281-817B-8010E520D02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Навыки самообслуживания</a:t>
          </a:r>
        </a:p>
      </dgm:t>
    </dgm:pt>
    <dgm:pt modelId="{52D67DEF-74B1-455B-B180-A76E8CFEC720}" type="parTrans" cxnId="{9924D432-72B6-40A8-95ED-6D4503ED474C}">
      <dgm:prSet/>
      <dgm:spPr/>
      <dgm:t>
        <a:bodyPr/>
        <a:lstStyle/>
        <a:p>
          <a:endParaRPr lang="ru-RU"/>
        </a:p>
      </dgm:t>
    </dgm:pt>
    <dgm:pt modelId="{D96DDB99-71A5-4E34-8EF7-D6F6AC629AF2}" type="sibTrans" cxnId="{9924D432-72B6-40A8-95ED-6D4503ED474C}">
      <dgm:prSet/>
      <dgm:spPr/>
      <dgm:t>
        <a:bodyPr/>
        <a:lstStyle/>
        <a:p>
          <a:endParaRPr lang="ru-RU"/>
        </a:p>
      </dgm:t>
    </dgm:pt>
    <dgm:pt modelId="{8596559A-42A2-4ABD-B3B3-54AB08AA91C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Игровые навыки</a:t>
          </a:r>
        </a:p>
      </dgm:t>
    </dgm:pt>
    <dgm:pt modelId="{C21E3DE8-05B9-4E74-B34E-083406B9AA17}" type="sibTrans" cxnId="{6DCD9490-3E20-41E9-A9EA-4CD2E591F541}">
      <dgm:prSet/>
      <dgm:spPr/>
      <dgm:t>
        <a:bodyPr/>
        <a:lstStyle/>
        <a:p>
          <a:endParaRPr lang="ru-RU"/>
        </a:p>
      </dgm:t>
    </dgm:pt>
    <dgm:pt modelId="{4566DEAB-F882-4D34-9501-F019BB233A96}" type="parTrans" cxnId="{6DCD9490-3E20-41E9-A9EA-4CD2E591F541}">
      <dgm:prSet/>
      <dgm:spPr/>
      <dgm:t>
        <a:bodyPr/>
        <a:lstStyle/>
        <a:p>
          <a:endParaRPr lang="ru-RU"/>
        </a:p>
      </dgm:t>
    </dgm:pt>
    <dgm:pt modelId="{25E7F3F9-21FE-4A5C-841E-196D9B03695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/>
            <a:t>АТМОСФЕРА ДЕЛОВОГО СОТРУДНИЧЕСТВА</a:t>
          </a:r>
        </a:p>
      </dgm:t>
    </dgm:pt>
    <dgm:pt modelId="{7347193D-2015-4751-A4C1-380F29FD889A}" type="parTrans" cxnId="{F35BCF8D-0EC9-4F62-96D3-6F7DCF211981}">
      <dgm:prSet/>
      <dgm:spPr/>
      <dgm:t>
        <a:bodyPr/>
        <a:lstStyle/>
        <a:p>
          <a:endParaRPr lang="ru-RU"/>
        </a:p>
      </dgm:t>
    </dgm:pt>
    <dgm:pt modelId="{E39364D3-239A-4944-AECC-63A6A98DBDE1}" type="sibTrans" cxnId="{F35BCF8D-0EC9-4F62-96D3-6F7DCF211981}">
      <dgm:prSet/>
      <dgm:spPr/>
      <dgm:t>
        <a:bodyPr/>
        <a:lstStyle/>
        <a:p>
          <a:endParaRPr lang="ru-RU"/>
        </a:p>
      </dgm:t>
    </dgm:pt>
    <dgm:pt modelId="{FB9681ED-D879-463C-865D-002883525AB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/>
          <a:r>
            <a:rPr lang="ru-RU" sz="1800" dirty="0"/>
            <a:t>Навыки </a:t>
          </a:r>
          <a:r>
            <a:rPr lang="ru-RU" sz="1700" dirty="0"/>
            <a:t>безопасного</a:t>
          </a:r>
          <a:r>
            <a:rPr lang="ru-RU" sz="1800" dirty="0"/>
            <a:t> поведения</a:t>
          </a:r>
        </a:p>
      </dgm:t>
    </dgm:pt>
    <dgm:pt modelId="{9108185F-2B0F-42C8-80FA-AAABA93BC252}" type="parTrans" cxnId="{A4142569-A5ED-4352-B9F8-7B7AA6920785}">
      <dgm:prSet/>
      <dgm:spPr/>
      <dgm:t>
        <a:bodyPr/>
        <a:lstStyle/>
        <a:p>
          <a:endParaRPr lang="ru-RU"/>
        </a:p>
      </dgm:t>
    </dgm:pt>
    <dgm:pt modelId="{C1BC3DEE-D67D-4C54-9603-3B4BE61500AA}" type="sibTrans" cxnId="{A4142569-A5ED-4352-B9F8-7B7AA6920785}">
      <dgm:prSet/>
      <dgm:spPr/>
      <dgm:t>
        <a:bodyPr/>
        <a:lstStyle/>
        <a:p>
          <a:endParaRPr lang="ru-RU"/>
        </a:p>
      </dgm:t>
    </dgm:pt>
    <dgm:pt modelId="{1A285C58-C4D6-4F3A-AFE2-8824D36EE638}" type="pres">
      <dgm:prSet presAssocID="{2725D27A-A165-4A71-B533-C5EA8B2A01B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954004-6923-403D-BA7F-3E903A0D8196}" type="pres">
      <dgm:prSet presAssocID="{2725D27A-A165-4A71-B533-C5EA8B2A01B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752D4-8AD7-4389-B18C-1143A0871D86}" type="pres">
      <dgm:prSet presAssocID="{2725D27A-A165-4A71-B533-C5EA8B2A01B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74893-43B5-41C2-8E18-61843EECF436}" type="pres">
      <dgm:prSet presAssocID="{2725D27A-A165-4A71-B533-C5EA8B2A01B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77B7-2ECE-4CB7-9207-60B093ABA53D}" type="pres">
      <dgm:prSet presAssocID="{2725D27A-A165-4A71-B533-C5EA8B2A01BE}" presName="triangle4" presStyleLbl="node1" presStyleIdx="3" presStyleCnt="4" custScaleX="1027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7F9AA9-DC4A-4FBF-97F1-573B98536679}" type="presOf" srcId="{FB9681ED-D879-463C-865D-002883525ABB}" destId="{A18E77B7-2ECE-4CB7-9207-60B093ABA53D}" srcOrd="0" destOrd="0" presId="urn:microsoft.com/office/officeart/2005/8/layout/pyramid4"/>
    <dgm:cxn modelId="{6C6C2246-4CF6-470A-8886-1B0631FED35D}" type="presOf" srcId="{2725D27A-A165-4A71-B533-C5EA8B2A01BE}" destId="{1A285C58-C4D6-4F3A-AFE2-8824D36EE638}" srcOrd="0" destOrd="0" presId="urn:microsoft.com/office/officeart/2005/8/layout/pyramid4"/>
    <dgm:cxn modelId="{F35BCF8D-0EC9-4F62-96D3-6F7DCF211981}" srcId="{2725D27A-A165-4A71-B533-C5EA8B2A01BE}" destId="{25E7F3F9-21FE-4A5C-841E-196D9B036953}" srcOrd="2" destOrd="0" parTransId="{7347193D-2015-4751-A4C1-380F29FD889A}" sibTransId="{E39364D3-239A-4944-AECC-63A6A98DBDE1}"/>
    <dgm:cxn modelId="{6DCD9490-3E20-41E9-A9EA-4CD2E591F541}" srcId="{2725D27A-A165-4A71-B533-C5EA8B2A01BE}" destId="{8596559A-42A2-4ABD-B3B3-54AB08AA91C2}" srcOrd="0" destOrd="0" parTransId="{4566DEAB-F882-4D34-9501-F019BB233A96}" sibTransId="{C21E3DE8-05B9-4E74-B34E-083406B9AA17}"/>
    <dgm:cxn modelId="{8FB80DB8-C2AF-431E-89A8-2305167D3DFA}" type="presOf" srcId="{25E7F3F9-21FE-4A5C-841E-196D9B036953}" destId="{6EC74893-43B5-41C2-8E18-61843EECF436}" srcOrd="0" destOrd="0" presId="urn:microsoft.com/office/officeart/2005/8/layout/pyramid4"/>
    <dgm:cxn modelId="{A4142569-A5ED-4352-B9F8-7B7AA6920785}" srcId="{2725D27A-A165-4A71-B533-C5EA8B2A01BE}" destId="{FB9681ED-D879-463C-865D-002883525ABB}" srcOrd="3" destOrd="0" parTransId="{9108185F-2B0F-42C8-80FA-AAABA93BC252}" sibTransId="{C1BC3DEE-D67D-4C54-9603-3B4BE61500AA}"/>
    <dgm:cxn modelId="{471B9FFF-D954-4DCA-8F1F-25A86E59D226}" type="presOf" srcId="{8596559A-42A2-4ABD-B3B3-54AB08AA91C2}" destId="{6F954004-6923-403D-BA7F-3E903A0D8196}" srcOrd="0" destOrd="0" presId="urn:microsoft.com/office/officeart/2005/8/layout/pyramid4"/>
    <dgm:cxn modelId="{9924D432-72B6-40A8-95ED-6D4503ED474C}" srcId="{2725D27A-A165-4A71-B533-C5EA8B2A01BE}" destId="{CE05E3BD-6EB4-4281-817B-8010E520D02C}" srcOrd="1" destOrd="0" parTransId="{52D67DEF-74B1-455B-B180-A76E8CFEC720}" sibTransId="{D96DDB99-71A5-4E34-8EF7-D6F6AC629AF2}"/>
    <dgm:cxn modelId="{C5965166-2558-441D-874D-BAAA61F573FE}" type="presOf" srcId="{CE05E3BD-6EB4-4281-817B-8010E520D02C}" destId="{0D5752D4-8AD7-4389-B18C-1143A0871D86}" srcOrd="0" destOrd="0" presId="urn:microsoft.com/office/officeart/2005/8/layout/pyramid4"/>
    <dgm:cxn modelId="{21F78E8A-35BA-4639-BF62-B8DCCA46461B}" type="presParOf" srcId="{1A285C58-C4D6-4F3A-AFE2-8824D36EE638}" destId="{6F954004-6923-403D-BA7F-3E903A0D8196}" srcOrd="0" destOrd="0" presId="urn:microsoft.com/office/officeart/2005/8/layout/pyramid4"/>
    <dgm:cxn modelId="{A929BE99-4521-42FD-84E6-BD8D4347C639}" type="presParOf" srcId="{1A285C58-C4D6-4F3A-AFE2-8824D36EE638}" destId="{0D5752D4-8AD7-4389-B18C-1143A0871D86}" srcOrd="1" destOrd="0" presId="urn:microsoft.com/office/officeart/2005/8/layout/pyramid4"/>
    <dgm:cxn modelId="{63B3FA0B-54A9-4E88-A877-BD7BEA7CF01E}" type="presParOf" srcId="{1A285C58-C4D6-4F3A-AFE2-8824D36EE638}" destId="{6EC74893-43B5-41C2-8E18-61843EECF436}" srcOrd="2" destOrd="0" presId="urn:microsoft.com/office/officeart/2005/8/layout/pyramid4"/>
    <dgm:cxn modelId="{782BB01A-33B3-4810-9ABB-4D5DC4075B25}" type="presParOf" srcId="{1A285C58-C4D6-4F3A-AFE2-8824D36EE638}" destId="{A18E77B7-2ECE-4CB7-9207-60B093ABA53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AE73D7-73A1-4EB4-91FB-69C6E20EC21E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C24FB17-6F77-4BFB-9B06-296AE21E33C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Игры-забавы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8BA35AE9-1DC9-48F1-8658-05E61BC7B357}" type="parTrans" cxnId="{CF2CD9B6-4406-4461-9DE2-A252A6A71B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9D5BE2-BC07-4E39-A669-E3CBD74D646E}" type="sibTrans" cxnId="{CF2CD9B6-4406-4461-9DE2-A252A6A71BF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77BD5E-AAAB-42BD-A043-779FC83E1A4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Подвижные (моторные) игры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DFCFC14B-4FDA-4A41-84F8-53830B34DC6D}" type="parTrans" cxnId="{C3917946-C802-4560-8295-515A06BEB9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A1A2D9-C95E-4B55-8F22-5A361B5D7F0F}" type="sibTrans" cxnId="{C3917946-C802-4560-8295-515A06BEB9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9D83AC-10A2-478B-862E-853F8D387C3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Релаксационные игры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8D31008A-16F8-401D-A807-7DF695868409}" type="parTrans" cxnId="{96D458BF-AED2-438B-A372-D16235D57C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E284EF-8C7A-4F38-AD11-5F31FD6F2524}" type="sibTrans" cxnId="{96D458BF-AED2-438B-A372-D16235D57C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A4C76C-2722-42EC-902F-15378354B00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Сенсорные игры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85B49CC1-5F03-409E-B5A7-07EFBED5527B}" type="parTrans" cxnId="{B25CF117-C07C-4E0B-83CD-3CEC9359AB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558F72-C0E1-4B4D-9948-64A7B5ECC3BB}" type="sibTrans" cxnId="{B25CF117-C07C-4E0B-83CD-3CEC9359ABB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291F99-8D8F-4A47-8265-276F041F82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</a:rPr>
            <a:t>Коммуникативные игры</a:t>
          </a: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</a:endParaRPr>
        </a:p>
      </dgm:t>
    </dgm:pt>
    <dgm:pt modelId="{DDB99DEE-3D28-48A8-8F47-422FA919A853}" type="parTrans" cxnId="{992D1E7F-43BD-48B6-BF8C-1077480EB9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B7B85D-DE08-49EA-AE63-9A7F24874657}" type="sibTrans" cxnId="{992D1E7F-43BD-48B6-BF8C-1077480EB9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A95E0E-678B-4EBB-8BFE-F03D4DDE60D9}">
      <dgm:prSet custT="1"/>
      <dgm:spPr/>
      <dgm:t>
        <a:bodyPr/>
        <a:lstStyle/>
        <a:p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хороводные игры</a:t>
          </a:r>
        </a:p>
      </dgm:t>
    </dgm:pt>
    <dgm:pt modelId="{580E59B5-85FE-4B80-AB4E-F7858D2ACA35}" type="parTrans" cxnId="{AD084E31-FE9B-4BEC-9E70-8F29A5D001C5}">
      <dgm:prSet/>
      <dgm:spPr/>
      <dgm:t>
        <a:bodyPr/>
        <a:lstStyle/>
        <a:p>
          <a:endParaRPr lang="ru-RU"/>
        </a:p>
      </dgm:t>
    </dgm:pt>
    <dgm:pt modelId="{0C7CFEE4-1664-46FA-ACD3-BC95A70C250C}" type="sibTrans" cxnId="{AD084E31-FE9B-4BEC-9E70-8F29A5D001C5}">
      <dgm:prSet/>
      <dgm:spPr/>
      <dgm:t>
        <a:bodyPr/>
        <a:lstStyle/>
        <a:p>
          <a:endParaRPr lang="ru-RU"/>
        </a:p>
      </dgm:t>
    </dgm:pt>
    <dgm:pt modelId="{D73A9E85-4623-4363-9D41-A3F243DC6CF4}">
      <dgm:prSet custT="1"/>
      <dgm:spPr/>
      <dgm:t>
        <a:bodyPr/>
        <a:lstStyle/>
        <a:p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игры-драматизации</a:t>
          </a:r>
        </a:p>
      </dgm:t>
    </dgm:pt>
    <dgm:pt modelId="{B2CDB706-60AD-4BC4-A879-1365B21CC1D9}" type="parTrans" cxnId="{A5ABF35F-0976-4C7F-973D-FD3E0807D72F}">
      <dgm:prSet/>
      <dgm:spPr/>
      <dgm:t>
        <a:bodyPr/>
        <a:lstStyle/>
        <a:p>
          <a:endParaRPr lang="ru-RU"/>
        </a:p>
      </dgm:t>
    </dgm:pt>
    <dgm:pt modelId="{3A742353-8826-45E9-899E-4D5DC98D386E}" type="sibTrans" cxnId="{A5ABF35F-0976-4C7F-973D-FD3E0807D72F}">
      <dgm:prSet/>
      <dgm:spPr/>
      <dgm:t>
        <a:bodyPr/>
        <a:lstStyle/>
        <a:p>
          <a:endParaRPr lang="ru-RU"/>
        </a:p>
      </dgm:t>
    </dgm:pt>
    <dgm:pt modelId="{AA86690F-E1AB-40C8-BF44-19AB0A126B06}">
      <dgm:prSet custT="1"/>
      <dgm:spPr/>
      <dgm:t>
        <a:bodyPr/>
        <a:lstStyle/>
        <a:p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совместные игры с предметами</a:t>
          </a:r>
        </a:p>
      </dgm:t>
    </dgm:pt>
    <dgm:pt modelId="{9CF94D57-90ED-4829-94A2-966F95B340C0}" type="parTrans" cxnId="{988411C5-76B3-4A62-AF78-C78A1577C739}">
      <dgm:prSet/>
      <dgm:spPr/>
      <dgm:t>
        <a:bodyPr/>
        <a:lstStyle/>
        <a:p>
          <a:endParaRPr lang="ru-RU"/>
        </a:p>
      </dgm:t>
    </dgm:pt>
    <dgm:pt modelId="{E967AAAE-EF88-4F45-9825-0C394E22DEAD}" type="sibTrans" cxnId="{988411C5-76B3-4A62-AF78-C78A1577C739}">
      <dgm:prSet/>
      <dgm:spPr/>
      <dgm:t>
        <a:bodyPr/>
        <a:lstStyle/>
        <a:p>
          <a:endParaRPr lang="ru-RU"/>
        </a:p>
      </dgm:t>
    </dgm:pt>
    <dgm:pt modelId="{AA4B71EE-38BE-43A8-8B4C-A4C010159F23}" type="pres">
      <dgm:prSet presAssocID="{38AE73D7-73A1-4EB4-91FB-69C6E20EC2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65F67-8C52-44A4-BD02-3C45400E97EC}" type="pres">
      <dgm:prSet presAssocID="{1C24FB17-6F77-4BFB-9B06-296AE21E33C3}" presName="node" presStyleLbl="node1" presStyleIdx="0" presStyleCnt="8" custLinFactNeighborX="57394" custLinFactNeighborY="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C71A7-4C22-42AB-BDB2-66C015D42ED4}" type="pres">
      <dgm:prSet presAssocID="{E79D5BE2-BC07-4E39-A669-E3CBD74D646E}" presName="sibTrans" presStyleCnt="0"/>
      <dgm:spPr/>
    </dgm:pt>
    <dgm:pt modelId="{7CF730F5-5499-4FDF-A7DD-9CA8833CA03E}" type="pres">
      <dgm:prSet presAssocID="{5B77BD5E-AAAB-42BD-A043-779FC83E1A47}" presName="node" presStyleLbl="node1" presStyleIdx="1" presStyleCnt="8" custLinFactNeighborX="62310" custLinFactNeighborY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CDBF6-048B-4282-9414-D8DE433C33BC}" type="pres">
      <dgm:prSet presAssocID="{0FA1A2D9-C95E-4B55-8F22-5A361B5D7F0F}" presName="sibTrans" presStyleCnt="0"/>
      <dgm:spPr/>
    </dgm:pt>
    <dgm:pt modelId="{E8584DAD-BF7A-4A0F-96F2-8E6AE7441A26}" type="pres">
      <dgm:prSet presAssocID="{809D83AC-10A2-478B-862E-853F8D387C33}" presName="node" presStyleLbl="node1" presStyleIdx="2" presStyleCnt="8" custLinFactY="100000" custLinFactNeighborX="4884" custLinFactNeighborY="130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1A9A4-B123-43CC-8AD5-9D04F7585CC5}" type="pres">
      <dgm:prSet presAssocID="{3DE284EF-8C7A-4F38-AD11-5F31FD6F2524}" presName="sibTrans" presStyleCnt="0"/>
      <dgm:spPr/>
    </dgm:pt>
    <dgm:pt modelId="{A68543CF-C906-462F-ABAA-03AF3AD185BD}" type="pres">
      <dgm:prSet presAssocID="{8DA4C76C-2722-42EC-902F-15378354B000}" presName="node" presStyleLbl="node1" presStyleIdx="3" presStyleCnt="8" custLinFactNeighborX="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C6204-3FBF-409B-B6B3-4A39126B3EC6}" type="pres">
      <dgm:prSet presAssocID="{0D558F72-C0E1-4B4D-9948-64A7B5ECC3BB}" presName="sibTrans" presStyleCnt="0"/>
      <dgm:spPr/>
    </dgm:pt>
    <dgm:pt modelId="{7896F845-8DD1-4B83-A9E1-58484F050F8F}" type="pres">
      <dgm:prSet presAssocID="{06291F99-8D8F-4A47-8265-276F041F8240}" presName="node" presStyleLbl="node1" presStyleIdx="4" presStyleCnt="8" custScaleX="111538" custLinFactNeighborX="3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5DA56-D338-407D-BE36-0AD221F561AB}" type="pres">
      <dgm:prSet presAssocID="{A2B7B85D-DE08-49EA-AE63-9A7F24874657}" presName="sibTrans" presStyleCnt="0"/>
      <dgm:spPr/>
    </dgm:pt>
    <dgm:pt modelId="{2B6E5B4B-E1BB-4F55-AF07-229E2C3AFC51}" type="pres">
      <dgm:prSet presAssocID="{A5A95E0E-678B-4EBB-8BFE-F03D4DDE60D9}" presName="node" presStyleLbl="node1" presStyleIdx="5" presStyleCnt="8" custLinFactNeighborX="-885" custLinFactNeighborY="-5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C9A6-0B49-4AF8-ABF1-655BC311D94E}" type="pres">
      <dgm:prSet presAssocID="{0C7CFEE4-1664-46FA-ACD3-BC95A70C250C}" presName="sibTrans" presStyleCnt="0"/>
      <dgm:spPr/>
    </dgm:pt>
    <dgm:pt modelId="{973DBEDA-DE03-4F25-93CC-0EEB5FA5534D}" type="pres">
      <dgm:prSet presAssocID="{D73A9E85-4623-4363-9D41-A3F243DC6CF4}" presName="node" presStyleLbl="node1" presStyleIdx="6" presStyleCnt="8" custLinFactNeighborX="-57210" custLinFactNeighborY="-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3941C-1BAF-4E13-89EA-B5DECAD1987F}" type="pres">
      <dgm:prSet presAssocID="{3A742353-8826-45E9-899E-4D5DC98D386E}" presName="sibTrans" presStyleCnt="0"/>
      <dgm:spPr/>
    </dgm:pt>
    <dgm:pt modelId="{7FFA1A61-DE45-419C-B756-4FC4E5FE9AC9}" type="pres">
      <dgm:prSet presAssocID="{AA86690F-E1AB-40C8-BF44-19AB0A126B06}" presName="node" presStyleLbl="node1" presStyleIdx="7" presStyleCnt="8" custLinFactNeighborX="-53663" custLinFactNeighborY="2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26340-B507-4FB3-A131-312F869AFAA5}" type="presOf" srcId="{D73A9E85-4623-4363-9D41-A3F243DC6CF4}" destId="{973DBEDA-DE03-4F25-93CC-0EEB5FA5534D}" srcOrd="0" destOrd="0" presId="urn:microsoft.com/office/officeart/2005/8/layout/default"/>
    <dgm:cxn modelId="{AD084E31-FE9B-4BEC-9E70-8F29A5D001C5}" srcId="{38AE73D7-73A1-4EB4-91FB-69C6E20EC21E}" destId="{A5A95E0E-678B-4EBB-8BFE-F03D4DDE60D9}" srcOrd="5" destOrd="0" parTransId="{580E59B5-85FE-4B80-AB4E-F7858D2ACA35}" sibTransId="{0C7CFEE4-1664-46FA-ACD3-BC95A70C250C}"/>
    <dgm:cxn modelId="{A5ABF35F-0976-4C7F-973D-FD3E0807D72F}" srcId="{38AE73D7-73A1-4EB4-91FB-69C6E20EC21E}" destId="{D73A9E85-4623-4363-9D41-A3F243DC6CF4}" srcOrd="6" destOrd="0" parTransId="{B2CDB706-60AD-4BC4-A879-1365B21CC1D9}" sibTransId="{3A742353-8826-45E9-899E-4D5DC98D386E}"/>
    <dgm:cxn modelId="{96D458BF-AED2-438B-A372-D16235D57CCE}" srcId="{38AE73D7-73A1-4EB4-91FB-69C6E20EC21E}" destId="{809D83AC-10A2-478B-862E-853F8D387C33}" srcOrd="2" destOrd="0" parTransId="{8D31008A-16F8-401D-A807-7DF695868409}" sibTransId="{3DE284EF-8C7A-4F38-AD11-5F31FD6F2524}"/>
    <dgm:cxn modelId="{C3917946-C802-4560-8295-515A06BEB958}" srcId="{38AE73D7-73A1-4EB4-91FB-69C6E20EC21E}" destId="{5B77BD5E-AAAB-42BD-A043-779FC83E1A47}" srcOrd="1" destOrd="0" parTransId="{DFCFC14B-4FDA-4A41-84F8-53830B34DC6D}" sibTransId="{0FA1A2D9-C95E-4B55-8F22-5A361B5D7F0F}"/>
    <dgm:cxn modelId="{B67F64A9-74FE-474A-A85C-1AD64E4AB90C}" type="presOf" srcId="{1C24FB17-6F77-4BFB-9B06-296AE21E33C3}" destId="{4F965F67-8C52-44A4-BD02-3C45400E97EC}" srcOrd="0" destOrd="0" presId="urn:microsoft.com/office/officeart/2005/8/layout/default"/>
    <dgm:cxn modelId="{992D1E7F-43BD-48B6-BF8C-1077480EB961}" srcId="{38AE73D7-73A1-4EB4-91FB-69C6E20EC21E}" destId="{06291F99-8D8F-4A47-8265-276F041F8240}" srcOrd="4" destOrd="0" parTransId="{DDB99DEE-3D28-48A8-8F47-422FA919A853}" sibTransId="{A2B7B85D-DE08-49EA-AE63-9A7F24874657}"/>
    <dgm:cxn modelId="{32A3ED6A-CD24-45F2-BBA2-B26089D6DF87}" type="presOf" srcId="{06291F99-8D8F-4A47-8265-276F041F8240}" destId="{7896F845-8DD1-4B83-A9E1-58484F050F8F}" srcOrd="0" destOrd="0" presId="urn:microsoft.com/office/officeart/2005/8/layout/default"/>
    <dgm:cxn modelId="{44DA8702-7FCE-431B-8B64-89E075FA02D7}" type="presOf" srcId="{AA86690F-E1AB-40C8-BF44-19AB0A126B06}" destId="{7FFA1A61-DE45-419C-B756-4FC4E5FE9AC9}" srcOrd="0" destOrd="0" presId="urn:microsoft.com/office/officeart/2005/8/layout/default"/>
    <dgm:cxn modelId="{6729E8C8-1D1D-4393-9912-92638008AA04}" type="presOf" srcId="{809D83AC-10A2-478B-862E-853F8D387C33}" destId="{E8584DAD-BF7A-4A0F-96F2-8E6AE7441A26}" srcOrd="0" destOrd="0" presId="urn:microsoft.com/office/officeart/2005/8/layout/default"/>
    <dgm:cxn modelId="{BA2DA016-F7AF-408A-878B-10777A09C63D}" type="presOf" srcId="{38AE73D7-73A1-4EB4-91FB-69C6E20EC21E}" destId="{AA4B71EE-38BE-43A8-8B4C-A4C010159F23}" srcOrd="0" destOrd="0" presId="urn:microsoft.com/office/officeart/2005/8/layout/default"/>
    <dgm:cxn modelId="{B270E2D2-E3D8-4ACC-929D-687C6BB283BC}" type="presOf" srcId="{A5A95E0E-678B-4EBB-8BFE-F03D4DDE60D9}" destId="{2B6E5B4B-E1BB-4F55-AF07-229E2C3AFC51}" srcOrd="0" destOrd="0" presId="urn:microsoft.com/office/officeart/2005/8/layout/default"/>
    <dgm:cxn modelId="{CF2CD9B6-4406-4461-9DE2-A252A6A71BFA}" srcId="{38AE73D7-73A1-4EB4-91FB-69C6E20EC21E}" destId="{1C24FB17-6F77-4BFB-9B06-296AE21E33C3}" srcOrd="0" destOrd="0" parTransId="{8BA35AE9-1DC9-48F1-8658-05E61BC7B357}" sibTransId="{E79D5BE2-BC07-4E39-A669-E3CBD74D646E}"/>
    <dgm:cxn modelId="{CEF5D7E2-B50B-4B46-BA03-4D74E0241CF2}" type="presOf" srcId="{5B77BD5E-AAAB-42BD-A043-779FC83E1A47}" destId="{7CF730F5-5499-4FDF-A7DD-9CA8833CA03E}" srcOrd="0" destOrd="0" presId="urn:microsoft.com/office/officeart/2005/8/layout/default"/>
    <dgm:cxn modelId="{B25CF117-C07C-4E0B-83CD-3CEC9359ABBA}" srcId="{38AE73D7-73A1-4EB4-91FB-69C6E20EC21E}" destId="{8DA4C76C-2722-42EC-902F-15378354B000}" srcOrd="3" destOrd="0" parTransId="{85B49CC1-5F03-409E-B5A7-07EFBED5527B}" sibTransId="{0D558F72-C0E1-4B4D-9948-64A7B5ECC3BB}"/>
    <dgm:cxn modelId="{988411C5-76B3-4A62-AF78-C78A1577C739}" srcId="{38AE73D7-73A1-4EB4-91FB-69C6E20EC21E}" destId="{AA86690F-E1AB-40C8-BF44-19AB0A126B06}" srcOrd="7" destOrd="0" parTransId="{9CF94D57-90ED-4829-94A2-966F95B340C0}" sibTransId="{E967AAAE-EF88-4F45-9825-0C394E22DEAD}"/>
    <dgm:cxn modelId="{38A8A76B-50E5-43F7-977D-16D68756F28F}" type="presOf" srcId="{8DA4C76C-2722-42EC-902F-15378354B000}" destId="{A68543CF-C906-462F-ABAA-03AF3AD185BD}" srcOrd="0" destOrd="0" presId="urn:microsoft.com/office/officeart/2005/8/layout/default"/>
    <dgm:cxn modelId="{1CE6EE6D-AD17-48EC-AB89-F44C4CB92427}" type="presParOf" srcId="{AA4B71EE-38BE-43A8-8B4C-A4C010159F23}" destId="{4F965F67-8C52-44A4-BD02-3C45400E97EC}" srcOrd="0" destOrd="0" presId="urn:microsoft.com/office/officeart/2005/8/layout/default"/>
    <dgm:cxn modelId="{29062450-649E-4638-9EB1-FD648FC437A4}" type="presParOf" srcId="{AA4B71EE-38BE-43A8-8B4C-A4C010159F23}" destId="{0C6C71A7-4C22-42AB-BDB2-66C015D42ED4}" srcOrd="1" destOrd="0" presId="urn:microsoft.com/office/officeart/2005/8/layout/default"/>
    <dgm:cxn modelId="{99034D69-96F5-41BD-A0F3-8B1AD96CAE8F}" type="presParOf" srcId="{AA4B71EE-38BE-43A8-8B4C-A4C010159F23}" destId="{7CF730F5-5499-4FDF-A7DD-9CA8833CA03E}" srcOrd="2" destOrd="0" presId="urn:microsoft.com/office/officeart/2005/8/layout/default"/>
    <dgm:cxn modelId="{EE7557AB-7986-4BE5-8E79-B28D3766BA7C}" type="presParOf" srcId="{AA4B71EE-38BE-43A8-8B4C-A4C010159F23}" destId="{04ECDBF6-048B-4282-9414-D8DE433C33BC}" srcOrd="3" destOrd="0" presId="urn:microsoft.com/office/officeart/2005/8/layout/default"/>
    <dgm:cxn modelId="{43307CE2-5A8B-4B3D-9873-8B6832EC6AE1}" type="presParOf" srcId="{AA4B71EE-38BE-43A8-8B4C-A4C010159F23}" destId="{E8584DAD-BF7A-4A0F-96F2-8E6AE7441A26}" srcOrd="4" destOrd="0" presId="urn:microsoft.com/office/officeart/2005/8/layout/default"/>
    <dgm:cxn modelId="{043BFEA6-9EB5-4E9C-B805-C7BE8CEE9522}" type="presParOf" srcId="{AA4B71EE-38BE-43A8-8B4C-A4C010159F23}" destId="{6AF1A9A4-B123-43CC-8AD5-9D04F7585CC5}" srcOrd="5" destOrd="0" presId="urn:microsoft.com/office/officeart/2005/8/layout/default"/>
    <dgm:cxn modelId="{5927F58A-D706-4093-9798-6E1868059F4E}" type="presParOf" srcId="{AA4B71EE-38BE-43A8-8B4C-A4C010159F23}" destId="{A68543CF-C906-462F-ABAA-03AF3AD185BD}" srcOrd="6" destOrd="0" presId="urn:microsoft.com/office/officeart/2005/8/layout/default"/>
    <dgm:cxn modelId="{972EC813-007D-46A4-9A1B-80EFC9B13E53}" type="presParOf" srcId="{AA4B71EE-38BE-43A8-8B4C-A4C010159F23}" destId="{384C6204-3FBF-409B-B6B3-4A39126B3EC6}" srcOrd="7" destOrd="0" presId="urn:microsoft.com/office/officeart/2005/8/layout/default"/>
    <dgm:cxn modelId="{E3DEFA80-4E7F-4A64-8E20-406FD6EE5724}" type="presParOf" srcId="{AA4B71EE-38BE-43A8-8B4C-A4C010159F23}" destId="{7896F845-8DD1-4B83-A9E1-58484F050F8F}" srcOrd="8" destOrd="0" presId="urn:microsoft.com/office/officeart/2005/8/layout/default"/>
    <dgm:cxn modelId="{D1298D60-4EF0-4A9D-B709-90BE5082FF8F}" type="presParOf" srcId="{AA4B71EE-38BE-43A8-8B4C-A4C010159F23}" destId="{7605DA56-D338-407D-BE36-0AD221F561AB}" srcOrd="9" destOrd="0" presId="urn:microsoft.com/office/officeart/2005/8/layout/default"/>
    <dgm:cxn modelId="{F2AFB90F-E1FA-4036-8DAA-5E74E5A09FEF}" type="presParOf" srcId="{AA4B71EE-38BE-43A8-8B4C-A4C010159F23}" destId="{2B6E5B4B-E1BB-4F55-AF07-229E2C3AFC51}" srcOrd="10" destOrd="0" presId="urn:microsoft.com/office/officeart/2005/8/layout/default"/>
    <dgm:cxn modelId="{A90049DE-EE7B-4040-ADF8-3D1C6C028886}" type="presParOf" srcId="{AA4B71EE-38BE-43A8-8B4C-A4C010159F23}" destId="{3FDBC9A6-0B49-4AF8-ABF1-655BC311D94E}" srcOrd="11" destOrd="0" presId="urn:microsoft.com/office/officeart/2005/8/layout/default"/>
    <dgm:cxn modelId="{36A00663-0AB9-4A04-8481-FBA7E08A018D}" type="presParOf" srcId="{AA4B71EE-38BE-43A8-8B4C-A4C010159F23}" destId="{973DBEDA-DE03-4F25-93CC-0EEB5FA5534D}" srcOrd="12" destOrd="0" presId="urn:microsoft.com/office/officeart/2005/8/layout/default"/>
    <dgm:cxn modelId="{04AA2061-8E67-408A-8D12-91B748336058}" type="presParOf" srcId="{AA4B71EE-38BE-43A8-8B4C-A4C010159F23}" destId="{E0D3941C-1BAF-4E13-89EA-B5DECAD1987F}" srcOrd="13" destOrd="0" presId="urn:microsoft.com/office/officeart/2005/8/layout/default"/>
    <dgm:cxn modelId="{01636679-C7BA-4892-A709-4A88B5CD493A}" type="presParOf" srcId="{AA4B71EE-38BE-43A8-8B4C-A4C010159F23}" destId="{7FFA1A61-DE45-419C-B756-4FC4E5FE9AC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5674D-3C78-4845-BA81-318010DBC5BD}">
      <dsp:nvSpPr>
        <dsp:cNvPr id="0" name=""/>
        <dsp:cNvSpPr/>
      </dsp:nvSpPr>
      <dsp:spPr>
        <a:xfrm>
          <a:off x="1977873" y="795160"/>
          <a:ext cx="4214001" cy="4214001"/>
        </a:xfrm>
        <a:prstGeom prst="blockArc">
          <a:avLst>
            <a:gd name="adj1" fmla="val 9000000"/>
            <a:gd name="adj2" fmla="val 16200000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A7D7C7-BC79-4214-81BE-EA9598DCD85C}">
      <dsp:nvSpPr>
        <dsp:cNvPr id="0" name=""/>
        <dsp:cNvSpPr/>
      </dsp:nvSpPr>
      <dsp:spPr>
        <a:xfrm>
          <a:off x="1977873" y="795160"/>
          <a:ext cx="4214001" cy="4214001"/>
        </a:xfrm>
        <a:prstGeom prst="blockArc">
          <a:avLst>
            <a:gd name="adj1" fmla="val 1800000"/>
            <a:gd name="adj2" fmla="val 9000000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6E0AF4-D4C1-477E-8E30-260F66DABBDF}">
      <dsp:nvSpPr>
        <dsp:cNvPr id="0" name=""/>
        <dsp:cNvSpPr/>
      </dsp:nvSpPr>
      <dsp:spPr>
        <a:xfrm>
          <a:off x="1977873" y="795160"/>
          <a:ext cx="4214001" cy="4214001"/>
        </a:xfrm>
        <a:prstGeom prst="blockArc">
          <a:avLst>
            <a:gd name="adj1" fmla="val 16200000"/>
            <a:gd name="adj2" fmla="val 180000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CB1B94-9FE5-461C-8FDB-8884789F24FB}">
      <dsp:nvSpPr>
        <dsp:cNvPr id="0" name=""/>
        <dsp:cNvSpPr/>
      </dsp:nvSpPr>
      <dsp:spPr>
        <a:xfrm>
          <a:off x="3115438" y="1932724"/>
          <a:ext cx="1938871" cy="1938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/>
            <a:t>ЛРОС</a:t>
          </a:r>
        </a:p>
      </dsp:txBody>
      <dsp:txXfrm>
        <a:off x="3399379" y="2216665"/>
        <a:ext cx="1370989" cy="1370989"/>
      </dsp:txXfrm>
    </dsp:sp>
    <dsp:sp modelId="{C39CC6BB-E162-412D-AF3C-3E6A6AA26A90}">
      <dsp:nvSpPr>
        <dsp:cNvPr id="0" name=""/>
        <dsp:cNvSpPr/>
      </dsp:nvSpPr>
      <dsp:spPr>
        <a:xfrm>
          <a:off x="3084406" y="-163132"/>
          <a:ext cx="2000934" cy="20143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Организационно-технологический компонент</a:t>
          </a:r>
        </a:p>
      </dsp:txBody>
      <dsp:txXfrm>
        <a:off x="3377436" y="131856"/>
        <a:ext cx="1414874" cy="1424327"/>
      </dsp:txXfrm>
    </dsp:sp>
    <dsp:sp modelId="{1FFDCAF5-DF0B-4E1B-A3EA-67F491C22AE6}">
      <dsp:nvSpPr>
        <dsp:cNvPr id="0" name=""/>
        <dsp:cNvSpPr/>
      </dsp:nvSpPr>
      <dsp:spPr>
        <a:xfrm>
          <a:off x="4965702" y="2914558"/>
          <a:ext cx="1803148" cy="2033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Предметно-пространственный компонент</a:t>
          </a:r>
        </a:p>
      </dsp:txBody>
      <dsp:txXfrm>
        <a:off x="5229767" y="3212334"/>
        <a:ext cx="1275018" cy="1437793"/>
      </dsp:txXfrm>
    </dsp:sp>
    <dsp:sp modelId="{67B04334-ECC0-44E6-8107-E81BD9FAFDD8}">
      <dsp:nvSpPr>
        <dsp:cNvPr id="0" name=""/>
        <dsp:cNvSpPr/>
      </dsp:nvSpPr>
      <dsp:spPr>
        <a:xfrm>
          <a:off x="1368053" y="2979406"/>
          <a:ext cx="1868837" cy="19036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Социальный компонент</a:t>
          </a:r>
        </a:p>
      </dsp:txBody>
      <dsp:txXfrm>
        <a:off x="1641738" y="3258189"/>
        <a:ext cx="1321467" cy="1346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54004-6923-403D-BA7F-3E903A0D8196}">
      <dsp:nvSpPr>
        <dsp:cNvPr id="0" name=""/>
        <dsp:cNvSpPr/>
      </dsp:nvSpPr>
      <dsp:spPr>
        <a:xfrm>
          <a:off x="2376262" y="0"/>
          <a:ext cx="2628291" cy="2628291"/>
        </a:xfrm>
        <a:prstGeom prst="triangle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Игровые навыки</a:t>
          </a:r>
        </a:p>
      </dsp:txBody>
      <dsp:txXfrm>
        <a:off x="3033335" y="1314146"/>
        <a:ext cx="1314145" cy="1314145"/>
      </dsp:txXfrm>
    </dsp:sp>
    <dsp:sp modelId="{0D5752D4-8AD7-4389-B18C-1143A0871D86}">
      <dsp:nvSpPr>
        <dsp:cNvPr id="0" name=""/>
        <dsp:cNvSpPr/>
      </dsp:nvSpPr>
      <dsp:spPr>
        <a:xfrm>
          <a:off x="1062116" y="2628291"/>
          <a:ext cx="2628291" cy="2628291"/>
        </a:xfrm>
        <a:prstGeom prst="triangle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Навыки самообслуживания</a:t>
          </a:r>
        </a:p>
      </dsp:txBody>
      <dsp:txXfrm>
        <a:off x="1719189" y="3942437"/>
        <a:ext cx="1314145" cy="1314145"/>
      </dsp:txXfrm>
    </dsp:sp>
    <dsp:sp modelId="{6EC74893-43B5-41C2-8E18-61843EECF436}">
      <dsp:nvSpPr>
        <dsp:cNvPr id="0" name=""/>
        <dsp:cNvSpPr/>
      </dsp:nvSpPr>
      <dsp:spPr>
        <a:xfrm rot="10800000">
          <a:off x="2376262" y="2628291"/>
          <a:ext cx="2628291" cy="2628291"/>
        </a:xfrm>
        <a:prstGeom prst="triangle">
          <a:avLst/>
        </a:prstGeom>
        <a:gradFill rotWithShape="1">
          <a:gsLst>
            <a:gs pos="0">
              <a:schemeClr val="accent3">
                <a:tint val="45000"/>
                <a:satMod val="200000"/>
              </a:schemeClr>
            </a:gs>
            <a:gs pos="30000">
              <a:schemeClr val="accent3">
                <a:tint val="61000"/>
                <a:satMod val="200000"/>
              </a:schemeClr>
            </a:gs>
            <a:gs pos="45000">
              <a:schemeClr val="accent3">
                <a:tint val="66000"/>
                <a:satMod val="200000"/>
              </a:schemeClr>
            </a:gs>
            <a:gs pos="55000">
              <a:schemeClr val="accent3">
                <a:tint val="66000"/>
                <a:satMod val="200000"/>
              </a:schemeClr>
            </a:gs>
            <a:gs pos="73000">
              <a:schemeClr val="accent3">
                <a:tint val="61000"/>
                <a:satMod val="200000"/>
              </a:schemeClr>
            </a:gs>
            <a:gs pos="100000">
              <a:schemeClr val="accent3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АТМОСФЕРА ДЕЛОВОГО СОТРУДНИЧЕСТВА</a:t>
          </a:r>
        </a:p>
      </dsp:txBody>
      <dsp:txXfrm rot="10800000">
        <a:off x="3033335" y="2628291"/>
        <a:ext cx="1314145" cy="1314145"/>
      </dsp:txXfrm>
    </dsp:sp>
    <dsp:sp modelId="{A18E77B7-2ECE-4CB7-9207-60B093ABA53D}">
      <dsp:nvSpPr>
        <dsp:cNvPr id="0" name=""/>
        <dsp:cNvSpPr/>
      </dsp:nvSpPr>
      <dsp:spPr>
        <a:xfrm>
          <a:off x="3654400" y="2628291"/>
          <a:ext cx="2700306" cy="2628291"/>
        </a:xfrm>
        <a:prstGeom prst="triangle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Навыки </a:t>
          </a:r>
          <a:r>
            <a:rPr lang="ru-RU" sz="1700" kern="1200" dirty="0"/>
            <a:t>безопасного</a:t>
          </a:r>
          <a:r>
            <a:rPr lang="ru-RU" sz="1800" kern="1200" dirty="0"/>
            <a:t> поведения</a:t>
          </a:r>
        </a:p>
      </dsp:txBody>
      <dsp:txXfrm>
        <a:off x="4329477" y="3942437"/>
        <a:ext cx="1350153" cy="1314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65F67-8C52-44A4-BD02-3C45400E97EC}">
      <dsp:nvSpPr>
        <dsp:cNvPr id="0" name=""/>
        <dsp:cNvSpPr/>
      </dsp:nvSpPr>
      <dsp:spPr>
        <a:xfrm>
          <a:off x="1466983" y="108006"/>
          <a:ext cx="2219590" cy="1331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Игры-забавы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1466983" y="108006"/>
        <a:ext cx="2219590" cy="1331754"/>
      </dsp:txXfrm>
    </dsp:sp>
    <dsp:sp modelId="{7CF730F5-5499-4FDF-A7DD-9CA8833CA03E}">
      <dsp:nvSpPr>
        <dsp:cNvPr id="0" name=""/>
        <dsp:cNvSpPr/>
      </dsp:nvSpPr>
      <dsp:spPr>
        <a:xfrm>
          <a:off x="4017647" y="115157"/>
          <a:ext cx="2219590" cy="1331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Подвижные (моторные) игры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4017647" y="115157"/>
        <a:ext cx="2219590" cy="1331754"/>
      </dsp:txXfrm>
    </dsp:sp>
    <dsp:sp modelId="{E8584DAD-BF7A-4A0F-96F2-8E6AE7441A26}">
      <dsp:nvSpPr>
        <dsp:cNvPr id="0" name=""/>
        <dsp:cNvSpPr/>
      </dsp:nvSpPr>
      <dsp:spPr>
        <a:xfrm>
          <a:off x="5184574" y="3168350"/>
          <a:ext cx="2219590" cy="13317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Релаксационные игры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5184574" y="3168350"/>
        <a:ext cx="2219590" cy="1331754"/>
      </dsp:txXfrm>
    </dsp:sp>
    <dsp:sp modelId="{A68543CF-C906-462F-ABAA-03AF3AD185BD}">
      <dsp:nvSpPr>
        <dsp:cNvPr id="0" name=""/>
        <dsp:cNvSpPr/>
      </dsp:nvSpPr>
      <dsp:spPr>
        <a:xfrm>
          <a:off x="133320" y="1654154"/>
          <a:ext cx="2219590" cy="13317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Сенсорные игры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133320" y="1654154"/>
        <a:ext cx="2219590" cy="1331754"/>
      </dsp:txXfrm>
    </dsp:sp>
    <dsp:sp modelId="{7896F845-8DD1-4B83-A9E1-58484F050F8F}">
      <dsp:nvSpPr>
        <dsp:cNvPr id="0" name=""/>
        <dsp:cNvSpPr/>
      </dsp:nvSpPr>
      <dsp:spPr>
        <a:xfrm>
          <a:off x="2574869" y="1654154"/>
          <a:ext cx="2475686" cy="133175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</a:rPr>
            <a:t>Коммуникативные игры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2574869" y="1654154"/>
        <a:ext cx="2475686" cy="1331754"/>
      </dsp:txXfrm>
    </dsp:sp>
    <dsp:sp modelId="{2B6E5B4B-E1BB-4F55-AF07-229E2C3AFC51}">
      <dsp:nvSpPr>
        <dsp:cNvPr id="0" name=""/>
        <dsp:cNvSpPr/>
      </dsp:nvSpPr>
      <dsp:spPr>
        <a:xfrm>
          <a:off x="5184574" y="1584171"/>
          <a:ext cx="2219590" cy="13317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хороводные игры</a:t>
          </a:r>
        </a:p>
      </dsp:txBody>
      <dsp:txXfrm>
        <a:off x="5184574" y="1584171"/>
        <a:ext cx="2219590" cy="1331754"/>
      </dsp:txXfrm>
    </dsp:sp>
    <dsp:sp modelId="{973DBEDA-DE03-4F25-93CC-0EEB5FA5534D}">
      <dsp:nvSpPr>
        <dsp:cNvPr id="0" name=""/>
        <dsp:cNvSpPr/>
      </dsp:nvSpPr>
      <dsp:spPr>
        <a:xfrm>
          <a:off x="144018" y="3168354"/>
          <a:ext cx="2219590" cy="13317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игры-драматизации</a:t>
          </a:r>
        </a:p>
      </dsp:txBody>
      <dsp:txXfrm>
        <a:off x="144018" y="3168354"/>
        <a:ext cx="2219590" cy="1331754"/>
      </dsp:txXfrm>
    </dsp:sp>
    <dsp:sp modelId="{7FFA1A61-DE45-419C-B756-4FC4E5FE9AC9}">
      <dsp:nvSpPr>
        <dsp:cNvPr id="0" name=""/>
        <dsp:cNvSpPr/>
      </dsp:nvSpPr>
      <dsp:spPr>
        <a:xfrm>
          <a:off x="2664296" y="3240362"/>
          <a:ext cx="2219590" cy="13317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rPr>
            <a:t>совместные игры с предметами</a:t>
          </a:r>
        </a:p>
      </dsp:txBody>
      <dsp:txXfrm>
        <a:off x="2664296" y="3240362"/>
        <a:ext cx="2219590" cy="1331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CA02-F2D9-4FCF-A89D-2F2BF9AE9627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0506-6086-405D-8514-C11FA86B0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9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8F517-8A1C-41B7-8C5E-703E476CCB5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Оммуникативные</a:t>
            </a:r>
            <a:r>
              <a:rPr lang="ru-RU" dirty="0"/>
              <a:t> игры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E23D7-D3F4-42BF-9EB1-456286551D1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7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70" y="234888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ФОРМИРОВАНИЕ РЕЧЕВОЙ АКТИВНОСТИ И ПРЕДПОСЫЛОК СОЦИАЛЬНО-КОММУНИКАТИВНОЙ ГРАМОТНОСТИ У ДЕТЕЙ РАННЕГО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152564"/>
            <a:ext cx="3561038" cy="8867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 кафедры дошкольного образования,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Екатерина Юрьевна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16632"/>
            <a:ext cx="712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ИНСТИТУТ ПОВЫШЕНИЯ КВАЛИФИКАЦИИ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ПЕРЕПОДГОТОВКИ РАБОТНИКОВ ОБРАЗОВАНИЯ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ДОШКОЛЬНОГО ОБРАЗОВАНИЯ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" y="192959"/>
            <a:ext cx="1992201" cy="13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97806" y="5152564"/>
            <a:ext cx="397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27CA3"/>
              </a:buClr>
              <a:buSzPct val="76000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кандидат педагогических наук</a:t>
            </a:r>
          </a:p>
          <a:p>
            <a:pPr lvl="0">
              <a:buClr>
                <a:srgbClr val="727CA3"/>
              </a:buClr>
              <a:buSzPct val="76000"/>
            </a:pP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доцент кафедры дошкольного образования,</a:t>
            </a:r>
          </a:p>
          <a:p>
            <a:pPr lvl="0">
              <a:buClr>
                <a:srgbClr val="727CA3"/>
              </a:buClr>
              <a:buSzPct val="76000"/>
            </a:pPr>
            <a:r>
              <a:rPr lang="ru-RU" sz="1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Дружинина Наталия </a:t>
            </a:r>
            <a:r>
              <a:rPr lang="ru-RU" sz="16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Васильевна</a:t>
            </a:r>
            <a:endParaRPr lang="ru-RU" sz="1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590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4040188" cy="127897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ЗАНЯТИЕ КАК СТИМУЛИРОВАНИЕ РЕЧЕВОЙ АКТИВНОСТИ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4008" y="4941168"/>
            <a:ext cx="4041775" cy="1360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</a:rPr>
              <a:t>РЕЧЕВАЯ АКТИВНОСТЬ НА ИНТЕГРИРОВАННЫХ ЗАНЯТИЯХ </a:t>
            </a:r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1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4245868" cy="127897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ОБОГАЩЕНИЕ СЛОВАРЯ И ЛЕКСИЧЕСКОГО ЗАПАСА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5589240"/>
            <a:ext cx="4041775" cy="685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РЕЧЕВАЯ КУЛЬТУРА ДОШКОЛЬНИКА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63842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2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ФОРМИРОВАНИЕ СВЯЗНОЙ РЕЧИ ПОСРЕДСТВОМ ФОЛЬКЛОРА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4188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i.pinimg.com/originals/a8/52/b0/a852b0386cc428c0888c185600dd427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6084"/>
            <a:ext cx="375145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8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26C08A-38EE-4AE7-92D0-E1CD5363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24" y="1837674"/>
            <a:ext cx="3217540" cy="219488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8BC2767-E2C1-41C1-8F8E-964D8D303271}"/>
              </a:ext>
            </a:extLst>
          </p:cNvPr>
          <p:cNvSpPr/>
          <p:nvPr/>
        </p:nvSpPr>
        <p:spPr>
          <a:xfrm>
            <a:off x="2987824" y="1212978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Принятие общепринятых морально-нравственных норм и ценностей «Хорошо –плохо»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Образ 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Эмоциональная отзывчивость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B64072-1299-43DA-9E11-516623A79260}"/>
              </a:ext>
            </a:extLst>
          </p:cNvPr>
          <p:cNvSpPr/>
          <p:nvPr/>
        </p:nvSpPr>
        <p:spPr>
          <a:xfrm>
            <a:off x="553881" y="1235394"/>
            <a:ext cx="2361935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ФОРМИРОВАНИЕ ПЕРВИЧНЫХ ЦЕННОСТНЫХ ПРЕДСТАВЛЕНИЙ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F8A30F-14D1-4198-9C76-9D7D1EEEE285}"/>
              </a:ext>
            </a:extLst>
          </p:cNvPr>
          <p:cNvSpPr/>
          <p:nvPr/>
        </p:nvSpPr>
        <p:spPr>
          <a:xfrm>
            <a:off x="711293" y="277072"/>
            <a:ext cx="738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ПРЕДПОСЫЛКИ СОЦИАЛЬНО-КОММУНИКАТИВНОЙ ГРАМОТНОСТИ У ДЕТЕЙ РАННЕГО ВОЗРАСТА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D8FDC8-1F53-460E-9A19-ABD0C6FA4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" y="4125901"/>
            <a:ext cx="3809487" cy="244737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D5F5468-F620-460D-82CD-6714E4794CAC}"/>
              </a:ext>
            </a:extLst>
          </p:cNvPr>
          <p:cNvSpPr/>
          <p:nvPr/>
        </p:nvSpPr>
        <p:spPr>
          <a:xfrm>
            <a:off x="541175" y="2609059"/>
            <a:ext cx="20353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РАЗВИТИЕ СПОСОБНОСТИ К ОБЩЕНИЮ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3FF3FA7-9325-4F15-B72D-2E27242D0682}"/>
              </a:ext>
            </a:extLst>
          </p:cNvPr>
          <p:cNvSpPr/>
          <p:nvPr/>
        </p:nvSpPr>
        <p:spPr>
          <a:xfrm>
            <a:off x="2589268" y="2490164"/>
            <a:ext cx="30628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доброжелательных взаимоотношений со сверстниками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детско-взрослого сообщества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3FA8E90-6286-4319-9EC9-26485E43BD72}"/>
              </a:ext>
            </a:extLst>
          </p:cNvPr>
          <p:cNvSpPr/>
          <p:nvPr/>
        </p:nvSpPr>
        <p:spPr>
          <a:xfrm>
            <a:off x="4625129" y="4105546"/>
            <a:ext cx="29837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/>
              <a:t>РАЗВИТИЕ САМОРЕГУЛЯЦИИ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BBBD26B-55A7-4F56-BB46-3626B6513D4E}"/>
              </a:ext>
            </a:extLst>
          </p:cNvPr>
          <p:cNvSpPr/>
          <p:nvPr/>
        </p:nvSpPr>
        <p:spPr>
          <a:xfrm>
            <a:off x="4406860" y="4541378"/>
            <a:ext cx="4444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Следование правилам и нормам поведения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047B4AD-64D0-479C-B7B1-34B6324E7303}"/>
              </a:ext>
            </a:extLst>
          </p:cNvPr>
          <p:cNvSpPr/>
          <p:nvPr/>
        </p:nvSpPr>
        <p:spPr>
          <a:xfrm>
            <a:off x="5040703" y="5220507"/>
            <a:ext cx="351132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ФОРМИРОВАНИЕ СОЦИАЛЬНЫХ</a:t>
            </a:r>
          </a:p>
          <a:p>
            <a:pPr algn="ctr"/>
            <a:r>
              <a:rPr lang="ru-RU" sz="1600" dirty="0"/>
              <a:t>ПРЕДСТАВЛЕНИЙ, УМЕНИЙ, НАВЫКОВ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41610AA-CADB-4F58-BFBC-5DCDFAE02395}"/>
              </a:ext>
            </a:extLst>
          </p:cNvPr>
          <p:cNvSpPr/>
          <p:nvPr/>
        </p:nvSpPr>
        <p:spPr>
          <a:xfrm>
            <a:off x="4414678" y="5831780"/>
            <a:ext cx="4917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развитие игровой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навыков самообслуживания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формирование основ безопасности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95A3E39-9124-4BC0-BF9C-3C0D73022A42}"/>
              </a:ext>
            </a:extLst>
          </p:cNvPr>
          <p:cNvSpPr/>
          <p:nvPr/>
        </p:nvSpPr>
        <p:spPr>
          <a:xfrm>
            <a:off x="13555" y="711690"/>
            <a:ext cx="461665" cy="545673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ОБЩЕНИЕ СО ВЗРОСЛЫМ И СО СВЕРСТНИКАМИ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AAEC212-16AD-4006-9130-4C4F4F913E1B}"/>
              </a:ext>
            </a:extLst>
          </p:cNvPr>
          <p:cNvSpPr/>
          <p:nvPr/>
        </p:nvSpPr>
        <p:spPr>
          <a:xfrm rot="10800000">
            <a:off x="8629584" y="836712"/>
            <a:ext cx="461665" cy="545673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ОБЩЕНИЕ СО ВЗРОСЛЫМ И СО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145471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0A5C5B-BD68-42DD-9610-192A8F52F5D3}"/>
              </a:ext>
            </a:extLst>
          </p:cNvPr>
          <p:cNvSpPr/>
          <p:nvPr/>
        </p:nvSpPr>
        <p:spPr>
          <a:xfrm>
            <a:off x="333914" y="839380"/>
            <a:ext cx="827053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/>
              <a:t>КАК СОЗДАТЬ ЛИЧНОСТНО-РАЗВИВАЮЩУЮ ОБРАЗОВАТЕЛЬНУЮ СРЕДУ?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DC89D2-D7B6-4B6C-A35C-E41FDC7FCD1E}"/>
              </a:ext>
            </a:extLst>
          </p:cNvPr>
          <p:cNvSpPr/>
          <p:nvPr/>
        </p:nvSpPr>
        <p:spPr>
          <a:xfrm>
            <a:off x="2677422" y="282673"/>
            <a:ext cx="3151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КЛЮЧЕВЫЕ ВОПРОСЫ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92122582-1B2D-4547-8E9F-DDD731DE7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461503"/>
              </p:ext>
            </p:extLst>
          </p:nvPr>
        </p:nvGraphicFramePr>
        <p:xfrm>
          <a:off x="611560" y="1484784"/>
          <a:ext cx="8136904" cy="5118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010439-9D24-4324-ACC4-743DC709FB29}"/>
              </a:ext>
            </a:extLst>
          </p:cNvPr>
          <p:cNvSpPr/>
          <p:nvPr/>
        </p:nvSpPr>
        <p:spPr>
          <a:xfrm>
            <a:off x="179512" y="4581927"/>
            <a:ext cx="187220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Пространство отношений и общения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ACB57FC-AB9F-4B33-9BEA-2B873404F705}"/>
              </a:ext>
            </a:extLst>
          </p:cNvPr>
          <p:cNvSpPr/>
          <p:nvPr/>
        </p:nvSpPr>
        <p:spPr>
          <a:xfrm>
            <a:off x="170622" y="6018620"/>
            <a:ext cx="18722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Эмоциональная культура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162D25C-BF0C-4FA3-A54B-DA45426E4D31}"/>
              </a:ext>
            </a:extLst>
          </p:cNvPr>
          <p:cNvSpPr/>
          <p:nvPr/>
        </p:nvSpPr>
        <p:spPr>
          <a:xfrm>
            <a:off x="1475656" y="1668233"/>
            <a:ext cx="213787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Организация жизнедеятельности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D47EE0F-0BA6-4CE4-BFCA-659CC82F7F4B}"/>
              </a:ext>
            </a:extLst>
          </p:cNvPr>
          <p:cNvSpPr/>
          <p:nvPr/>
        </p:nvSpPr>
        <p:spPr>
          <a:xfrm>
            <a:off x="5550209" y="1668233"/>
            <a:ext cx="228188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Эффективные педагогические технологии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C182FD5-CAED-4B91-9298-7C4918184F54}"/>
              </a:ext>
            </a:extLst>
          </p:cNvPr>
          <p:cNvSpPr/>
          <p:nvPr/>
        </p:nvSpPr>
        <p:spPr>
          <a:xfrm>
            <a:off x="6970438" y="4705037"/>
            <a:ext cx="187220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Центры детской активности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DEA126-F33E-4121-9255-DFC6899D3CA1}"/>
              </a:ext>
            </a:extLst>
          </p:cNvPr>
          <p:cNvSpPr/>
          <p:nvPr/>
        </p:nvSpPr>
        <p:spPr>
          <a:xfrm>
            <a:off x="7069615" y="6165304"/>
            <a:ext cx="187220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Инициатива и самостоятельность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7567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BE760B-0C3F-4AA7-A55B-07A9B718AFE7}"/>
              </a:ext>
            </a:extLst>
          </p:cNvPr>
          <p:cNvSpPr/>
          <p:nvPr/>
        </p:nvSpPr>
        <p:spPr>
          <a:xfrm>
            <a:off x="539552" y="2798113"/>
            <a:ext cx="2340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искренность,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позитивное принятие другого человека,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эмпатия,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эмоциональность.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0A5C5B-BD68-42DD-9610-192A8F52F5D3}"/>
              </a:ext>
            </a:extLst>
          </p:cNvPr>
          <p:cNvSpPr/>
          <p:nvPr/>
        </p:nvSpPr>
        <p:spPr>
          <a:xfrm>
            <a:off x="423471" y="908720"/>
            <a:ext cx="45079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b="1" dirty="0"/>
              <a:t>КАКИМ ДОЛЖЕН БЫТЬ ВОСПИТАТЕЛЬ?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DC89D2-D7B6-4B6C-A35C-E41FDC7FCD1E}"/>
              </a:ext>
            </a:extLst>
          </p:cNvPr>
          <p:cNvSpPr/>
          <p:nvPr/>
        </p:nvSpPr>
        <p:spPr>
          <a:xfrm>
            <a:off x="2677422" y="282673"/>
            <a:ext cx="3151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КЛЮЧЕВЫЕ ВОПРОСЫ</a:t>
            </a:r>
          </a:p>
        </p:txBody>
      </p:sp>
      <p:pic>
        <p:nvPicPr>
          <p:cNvPr id="3074" name="Picture 2" descr="Воспитатель детского сада | Профориентир">
            <a:extLst>
              <a:ext uri="{FF2B5EF4-FFF2-40B4-BE49-F238E27FC236}">
                <a16:creationId xmlns:a16="http://schemas.microsoft.com/office/drawing/2014/main" id="{314537CA-68C5-485D-A5DE-C24B2695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94" y="212817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89A6D3-E4AB-4C61-BB23-2AAD3AF68887}"/>
              </a:ext>
            </a:extLst>
          </p:cNvPr>
          <p:cNvSpPr/>
          <p:nvPr/>
        </p:nvSpPr>
        <p:spPr>
          <a:xfrm>
            <a:off x="899592" y="144806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Особые требования к личности воспитателя</a:t>
            </a:r>
            <a:r>
              <a:rPr lang="ru-RU" dirty="0"/>
              <a:t>, работающего с детьми раннего возраста: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E562AD-9E78-4D79-903B-787A18B47483}"/>
              </a:ext>
            </a:extLst>
          </p:cNvPr>
          <p:cNvSpPr/>
          <p:nvPr/>
        </p:nvSpPr>
        <p:spPr>
          <a:xfrm>
            <a:off x="3851920" y="6021288"/>
            <a:ext cx="287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высокий профессионализм</a:t>
            </a:r>
          </a:p>
        </p:txBody>
      </p:sp>
    </p:spTree>
    <p:extLst>
      <p:ext uri="{BB962C8B-B14F-4D97-AF65-F5344CB8AC3E}">
        <p14:creationId xmlns:p14="http://schemas.microsoft.com/office/powerpoint/2010/main" val="62093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383F75-707E-4C64-AAF8-DA583E815035}"/>
              </a:ext>
            </a:extLst>
          </p:cNvPr>
          <p:cNvSpPr/>
          <p:nvPr/>
        </p:nvSpPr>
        <p:spPr>
          <a:xfrm>
            <a:off x="611560" y="937988"/>
            <a:ext cx="78123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КАКОВЫ СПОСОБЫ ЛИЧНОСТНО-ОРИЕНТИРОВАННОГО ВЗАИМОДЕЙСТВИЯ ПЕДАГОГА С ДЕТЬМИ?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57D497-E951-4681-BE5B-BFDBE97DDC35}"/>
              </a:ext>
            </a:extLst>
          </p:cNvPr>
          <p:cNvSpPr/>
          <p:nvPr/>
        </p:nvSpPr>
        <p:spPr>
          <a:xfrm>
            <a:off x="734292" y="1900389"/>
            <a:ext cx="31434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Уважение к личности ребёнка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DFB334-678D-4333-BD0A-209C94986C25}"/>
              </a:ext>
            </a:extLst>
          </p:cNvPr>
          <p:cNvSpPr/>
          <p:nvPr/>
        </p:nvSpPr>
        <p:spPr>
          <a:xfrm>
            <a:off x="5227087" y="1950055"/>
            <a:ext cx="31385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Доверительные отношения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3D0247-92E0-40FE-B354-4568CE594A94}"/>
              </a:ext>
            </a:extLst>
          </p:cNvPr>
          <p:cNvSpPr/>
          <p:nvPr/>
        </p:nvSpPr>
        <p:spPr>
          <a:xfrm>
            <a:off x="6334734" y="4848790"/>
            <a:ext cx="25022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Право выбора игр и занятий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CC5F07-3426-46C0-8DE3-93E6E9C90428}"/>
              </a:ext>
            </a:extLst>
          </p:cNvPr>
          <p:cNvSpPr/>
          <p:nvPr/>
        </p:nvSpPr>
        <p:spPr>
          <a:xfrm>
            <a:off x="2677422" y="282673"/>
            <a:ext cx="3151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КЛЮЧЕВЫЕ ВОПРОСЫ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5E8EEB-3F6D-4627-8D42-723BDEFF6B0A}"/>
              </a:ext>
            </a:extLst>
          </p:cNvPr>
          <p:cNvSpPr/>
          <p:nvPr/>
        </p:nvSpPr>
        <p:spPr>
          <a:xfrm>
            <a:off x="1763688" y="5967637"/>
            <a:ext cx="32224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Партнер в играх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197259F-F601-4881-9960-0FC604301223}"/>
              </a:ext>
            </a:extLst>
          </p:cNvPr>
          <p:cNvSpPr/>
          <p:nvPr/>
        </p:nvSpPr>
        <p:spPr>
          <a:xfrm>
            <a:off x="6334734" y="3212976"/>
            <a:ext cx="25022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Эмоциональные контакты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22F7F4-1A3F-43DD-A592-2643A39E6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21"/>
          <a:stretch/>
        </p:blipFill>
        <p:spPr>
          <a:xfrm>
            <a:off x="485537" y="2563956"/>
            <a:ext cx="5598631" cy="329411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0DF5995-01F2-428F-ABD8-7A409CEC1094}"/>
              </a:ext>
            </a:extLst>
          </p:cNvPr>
          <p:cNvSpPr/>
          <p:nvPr/>
        </p:nvSpPr>
        <p:spPr>
          <a:xfrm>
            <a:off x="6089110" y="5858068"/>
            <a:ext cx="12062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ННО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A5195-B5C2-40A2-AF22-54826EF664C3}"/>
              </a:ext>
            </a:extLst>
          </p:cNvPr>
          <p:cNvSpPr/>
          <p:nvPr/>
        </p:nvSpPr>
        <p:spPr>
          <a:xfrm>
            <a:off x="7567143" y="5858068"/>
            <a:ext cx="12062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РО</a:t>
            </a:r>
          </a:p>
        </p:txBody>
      </p:sp>
    </p:spTree>
    <p:extLst>
      <p:ext uri="{BB962C8B-B14F-4D97-AF65-F5344CB8AC3E}">
        <p14:creationId xmlns:p14="http://schemas.microsoft.com/office/powerpoint/2010/main" val="303563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словия успешного развития игры в детском саду». Круглый стол для  воспитателей. Воспитателям детских садов, школьным учителям и педагогам -  Маам.ру">
            <a:extLst>
              <a:ext uri="{FF2B5EF4-FFF2-40B4-BE49-F238E27FC236}">
                <a16:creationId xmlns:a16="http://schemas.microsoft.com/office/drawing/2014/main" id="{76BDBD11-0FB6-437B-B0F3-B2C166D5F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/>
          <a:stretch/>
        </p:blipFill>
        <p:spPr bwMode="auto">
          <a:xfrm>
            <a:off x="303786" y="1268760"/>
            <a:ext cx="3793800" cy="305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803E9B-7CC7-4839-959A-685655AC9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51"/>
          <a:stretch/>
        </p:blipFill>
        <p:spPr>
          <a:xfrm>
            <a:off x="5484456" y="1282815"/>
            <a:ext cx="3384377" cy="30546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23657E-2DD2-4B45-BA1D-6367847882CD}"/>
              </a:ext>
            </a:extLst>
          </p:cNvPr>
          <p:cNvSpPr/>
          <p:nvPr/>
        </p:nvSpPr>
        <p:spPr>
          <a:xfrm>
            <a:off x="518327" y="365773"/>
            <a:ext cx="843076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КАК СПОСОБСТВОВАТЬ ФОРМИРОВАНИЮ У МАЛЫШЕЙ СОЦИАЛЬНЫХ НАВЫКОВ?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402FB-343E-41A0-B69B-E13F06E0DC69}"/>
              </a:ext>
            </a:extLst>
          </p:cNvPr>
          <p:cNvSpPr/>
          <p:nvPr/>
        </p:nvSpPr>
        <p:spPr>
          <a:xfrm>
            <a:off x="1475656" y="5589240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53A022C-3529-44AF-B79A-ED469BCBB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256525"/>
              </p:ext>
            </p:extLst>
          </p:nvPr>
        </p:nvGraphicFramePr>
        <p:xfrm>
          <a:off x="989134" y="899428"/>
          <a:ext cx="7416824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65D42-8E64-42AE-A46B-8AB5CE503BC4}"/>
              </a:ext>
            </a:extLst>
          </p:cNvPr>
          <p:cNvSpPr/>
          <p:nvPr/>
        </p:nvSpPr>
        <p:spPr>
          <a:xfrm>
            <a:off x="539551" y="4517258"/>
            <a:ext cx="18722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ЦЕНТРЫ ДЕТСКОЙ АКТИВНОСТИ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58133ED-4AA0-4FB2-831A-0FD71803B39B}"/>
              </a:ext>
            </a:extLst>
          </p:cNvPr>
          <p:cNvSpPr/>
          <p:nvPr/>
        </p:nvSpPr>
        <p:spPr>
          <a:xfrm>
            <a:off x="6937967" y="4670976"/>
            <a:ext cx="18722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ВИЗУАЛИЗАЦИЯ ПРАВИЛ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EFED73-1A92-461F-896A-223E400F1040}"/>
              </a:ext>
            </a:extLst>
          </p:cNvPr>
          <p:cNvSpPr/>
          <p:nvPr/>
        </p:nvSpPr>
        <p:spPr>
          <a:xfrm>
            <a:off x="2491592" y="6398621"/>
            <a:ext cx="448423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Пространство детской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29042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том будет поздно: 4 навыка, которым надо научить ребенка до 3 лет -  Летидор">
            <a:extLst>
              <a:ext uri="{FF2B5EF4-FFF2-40B4-BE49-F238E27FC236}">
                <a16:creationId xmlns:a16="http://schemas.microsoft.com/office/drawing/2014/main" id="{E8DA4566-8030-4CEF-AC69-EBE836D2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35" y="1955173"/>
            <a:ext cx="5617130" cy="37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17A93D-9F4E-4203-A019-E2FF7FB555DB}"/>
              </a:ext>
            </a:extLst>
          </p:cNvPr>
          <p:cNvSpPr/>
          <p:nvPr/>
        </p:nvSpPr>
        <p:spPr>
          <a:xfrm>
            <a:off x="1475656" y="260648"/>
            <a:ext cx="55081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РАЗВИТИЕ ОБЩЕНИЯ ДЕТЕЙ СО СВЕРСТНИКАМИ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E4D581-F22E-4B3E-942D-ACFCD7EEE11A}"/>
              </a:ext>
            </a:extLst>
          </p:cNvPr>
          <p:cNvSpPr/>
          <p:nvPr/>
        </p:nvSpPr>
        <p:spPr>
          <a:xfrm>
            <a:off x="395536" y="1031843"/>
            <a:ext cx="504056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Внимание детей друг к другу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Доброжелательные эмоциональные контакты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Предметное взаимодействие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3025B0-A4E8-4618-AF25-A9F45EDAA0A0}"/>
              </a:ext>
            </a:extLst>
          </p:cNvPr>
          <p:cNvSpPr/>
          <p:nvPr/>
        </p:nvSpPr>
        <p:spPr>
          <a:xfrm>
            <a:off x="5148064" y="5517232"/>
            <a:ext cx="392831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режимные моменты,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свободная игра,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групповые занятия,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специально организованные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222964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42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Поддержка общения в период адаптации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Адаптационные игры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239000" cy="484632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5246745"/>
              </p:ext>
            </p:extLst>
          </p:nvPr>
        </p:nvGraphicFramePr>
        <p:xfrm>
          <a:off x="539552" y="1556792"/>
          <a:ext cx="7488832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82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ЗАДАЧИ МО ВОСПИТАТЕЛЕЙ ГРУПП РАННЕГО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35280" cy="4968552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Изучение и диссеминация инновационного потенциала вариативных моделей образовательной среды для детей младенческого и раннего возраста в ДОО </a:t>
            </a:r>
          </a:p>
          <a:p>
            <a:pPr marL="514350" indent="-514350" algn="just">
              <a:buAutoNum type="arabicPeriod"/>
            </a:pPr>
            <a:r>
              <a:rPr lang="ru-RU" dirty="0"/>
              <a:t>Изучение и обобщение инновационного опыта работы дошкольных образовательных организаций по образованию детей младенческого и раннего возраста</a:t>
            </a:r>
          </a:p>
          <a:p>
            <a:pPr marL="514350" indent="-514350" algn="just">
              <a:buAutoNum type="arabicPeriod"/>
            </a:pPr>
            <a:r>
              <a:rPr lang="ru-RU" dirty="0"/>
              <a:t>Обоснование </a:t>
            </a:r>
            <a:r>
              <a:rPr lang="ru-RU" dirty="0" err="1"/>
              <a:t>профессиограммы</a:t>
            </a:r>
            <a:r>
              <a:rPr lang="ru-RU" dirty="0"/>
              <a:t> и требований к компетенциям специалиста для работы с детьми младенческого и раннего возраста в условиях вариативного образования</a:t>
            </a:r>
          </a:p>
          <a:p>
            <a:pPr marL="514350" indent="-514350" algn="just">
              <a:buAutoNum type="arabicPeriod"/>
            </a:pPr>
            <a:r>
              <a:rPr lang="ru-RU" dirty="0"/>
              <a:t>Развитие форм (конференции, семинары, круглые столы, коммуникативные площадки) и технологий сетевого взаимодействия и консультирования специалистов, занимающихся образованием детей младенческого и раннего возраста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91CC83-756E-49A5-B584-BD6BBA5238C6}"/>
              </a:ext>
            </a:extLst>
          </p:cNvPr>
          <p:cNvSpPr/>
          <p:nvPr/>
        </p:nvSpPr>
        <p:spPr>
          <a:xfrm>
            <a:off x="1259632" y="476672"/>
            <a:ext cx="60755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КАК ПОСТРОИТЬ ЭФФЕКТИВНОЕ ВЗАИМОДЕЙСТВИЕ С СЕМЬЯМИ РЕАЛЬНЫХ И ПОТЕНЦИАЛЬНЫХ ВОСПИТАННИКОВ ДЕТСКОГО САДА?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2FC7FC-C6D6-4366-B62B-289CF083F561}"/>
              </a:ext>
            </a:extLst>
          </p:cNvPr>
          <p:cNvSpPr/>
          <p:nvPr/>
        </p:nvSpPr>
        <p:spPr>
          <a:xfrm>
            <a:off x="467906" y="3933056"/>
            <a:ext cx="38160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«Парная гимнастика» </a:t>
            </a:r>
            <a:r>
              <a:rPr lang="ru-RU" dirty="0"/>
              <a:t>–</a:t>
            </a:r>
          </a:p>
          <a:p>
            <a:r>
              <a:rPr lang="ru-RU" dirty="0"/>
              <a:t>нетрадиционная форма работы в совместной деятельности с комплексом упражнений, которые выполняются в паре «ребенок-родитель».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4654BB-C804-472F-A88D-8D3DB010859E}"/>
              </a:ext>
            </a:extLst>
          </p:cNvPr>
          <p:cNvSpPr/>
          <p:nvPr/>
        </p:nvSpPr>
        <p:spPr>
          <a:xfrm>
            <a:off x="827584" y="2398418"/>
            <a:ext cx="192632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Детско-родительские игры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416A53-1B8C-493B-A7BC-DEB585C5263F}"/>
              </a:ext>
            </a:extLst>
          </p:cNvPr>
          <p:cNvSpPr/>
          <p:nvPr/>
        </p:nvSpPr>
        <p:spPr>
          <a:xfrm>
            <a:off x="5868144" y="2398418"/>
            <a:ext cx="1926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Совместные события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43D678-FC99-4616-BDF9-CDFC2903F987}"/>
              </a:ext>
            </a:extLst>
          </p:cNvPr>
          <p:cNvSpPr/>
          <p:nvPr/>
        </p:nvSpPr>
        <p:spPr>
          <a:xfrm>
            <a:off x="2411760" y="1593443"/>
            <a:ext cx="41465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/>
              <a:t>СОГЛАШЕНИЕ О ВЗАИМООТНОШЕНИЯХ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606DF1-8BB1-45E7-BE39-12D947F73E72}"/>
              </a:ext>
            </a:extLst>
          </p:cNvPr>
          <p:cNvSpPr/>
          <p:nvPr/>
        </p:nvSpPr>
        <p:spPr>
          <a:xfrm>
            <a:off x="3365617" y="2433215"/>
            <a:ext cx="19263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Пространство общения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DB8714-9096-42AD-A2F3-1DF487A61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90" y="3140968"/>
            <a:ext cx="3754908" cy="36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7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188640"/>
            <a:ext cx="828092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Курсы повышения квалификации</a:t>
            </a:r>
          </a:p>
          <a:p>
            <a:r>
              <a:rPr lang="ru-RU" dirty="0"/>
              <a:t>Организация работы с детьми раннего возраста в условиях реализации ФГОС ДО</a:t>
            </a:r>
          </a:p>
          <a:p>
            <a:r>
              <a:rPr lang="ru-RU" dirty="0"/>
              <a:t>Развитие ребёнка как субъекта детских видов деятельности</a:t>
            </a:r>
          </a:p>
          <a:p>
            <a:r>
              <a:rPr lang="ru-RU" dirty="0"/>
              <a:t>Организация образовательного процесса в ДОО в соответствии с ФГОС ДО и задачами национального проекта «Образование»</a:t>
            </a:r>
          </a:p>
          <a:p>
            <a:r>
              <a:rPr lang="ru-RU" dirty="0"/>
              <a:t>Речевое развитие дошкольников в условиях реализации ФГОС ДО</a:t>
            </a:r>
          </a:p>
          <a:p>
            <a:r>
              <a:rPr lang="ru-RU" dirty="0"/>
              <a:t>Современные игровые технологии как средство реализации ФГОС ДО</a:t>
            </a:r>
          </a:p>
          <a:p>
            <a:pPr marL="0" indent="0">
              <a:buNone/>
            </a:pPr>
            <a:r>
              <a:rPr lang="ru-RU" b="1" dirty="0"/>
              <a:t>Консультации</a:t>
            </a:r>
          </a:p>
          <a:p>
            <a:r>
              <a:rPr lang="ru-RU" dirty="0"/>
              <a:t>Речевое развитие детей раннего возраста.</a:t>
            </a:r>
          </a:p>
          <a:p>
            <a:r>
              <a:rPr lang="ru-RU" dirty="0"/>
              <a:t>Адаптация и социализация малышей в ДОО</a:t>
            </a:r>
          </a:p>
          <a:p>
            <a:r>
              <a:rPr lang="ru-RU" dirty="0"/>
              <a:t>Организация развивающей предметно-пространственной среды в ДОО.</a:t>
            </a:r>
          </a:p>
          <a:p>
            <a:r>
              <a:rPr lang="ru-RU" dirty="0"/>
              <a:t>Построение личностно-развивающей образовательной среды в группах раннего возраста.</a:t>
            </a:r>
          </a:p>
          <a:p>
            <a:r>
              <a:rPr lang="ru-RU" dirty="0"/>
              <a:t>Организация образовательного процесса в группе раннего возраста ДОО.</a:t>
            </a:r>
          </a:p>
          <a:p>
            <a:pPr marL="0" indent="0">
              <a:buNone/>
            </a:pPr>
            <a:r>
              <a:rPr lang="ru-RU" b="1" dirty="0"/>
              <a:t>Платные образовательные услуги</a:t>
            </a:r>
          </a:p>
          <a:p>
            <a:r>
              <a:rPr lang="ru-RU" dirty="0"/>
              <a:t>Диагностика и мониторинг развития детей младенческого, раннего и дошкольного возраста при реализации основных образовательных программ дошкольного образования</a:t>
            </a:r>
          </a:p>
          <a:p>
            <a:r>
              <a:rPr lang="ru-RU" dirty="0"/>
              <a:t>Реализация программы «Теремок» в группах раннего возраста.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DC93D8-FF6E-4223-9EC6-16C95619B24C}"/>
              </a:ext>
            </a:extLst>
          </p:cNvPr>
          <p:cNvSpPr/>
          <p:nvPr/>
        </p:nvSpPr>
        <p:spPr>
          <a:xfrm>
            <a:off x="2555776" y="6084585"/>
            <a:ext cx="36672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/>
              <a:t>ПРИГЛАШАЕМ ВАС!</a:t>
            </a:r>
          </a:p>
        </p:txBody>
      </p:sp>
    </p:spTree>
    <p:extLst>
      <p:ext uri="{BB962C8B-B14F-4D97-AF65-F5344CB8AC3E}">
        <p14:creationId xmlns:p14="http://schemas.microsoft.com/office/powerpoint/2010/main" val="28687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 качеств и навыков, необходимых студентам XXI века">
            <a:extLst>
              <a:ext uri="{FF2B5EF4-FFF2-40B4-BE49-F238E27FC236}">
                <a16:creationId xmlns:a16="http://schemas.microsoft.com/office/drawing/2014/main" id="{B75C97BA-366F-4CE8-963B-8FC206B2EB2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7" b="5003"/>
          <a:stretch/>
        </p:blipFill>
        <p:spPr bwMode="auto">
          <a:xfrm>
            <a:off x="3234277" y="2626240"/>
            <a:ext cx="5298163" cy="35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489AE-ACEB-4DF9-B796-76FEF8D8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919512"/>
            <a:ext cx="8229600" cy="75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Новый взгляд на образование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F4D266-6CF5-478C-AFCF-8636D5A31D2C}"/>
              </a:ext>
            </a:extLst>
          </p:cNvPr>
          <p:cNvSpPr/>
          <p:nvPr/>
        </p:nvSpPr>
        <p:spPr>
          <a:xfrm>
            <a:off x="227061" y="3429000"/>
            <a:ext cx="3039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Навыки 21 века</a:t>
            </a:r>
          </a:p>
          <a:p>
            <a:pPr lvl="0" algn="ctr">
              <a:defRPr/>
            </a:pPr>
            <a:endParaRPr lang="ru-RU" sz="2800" b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Функциональная грамотность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56F1CB-48F2-4B00-B3AB-79F288BC9A6B}"/>
              </a:ext>
            </a:extLst>
          </p:cNvPr>
          <p:cNvSpPr/>
          <p:nvPr/>
        </p:nvSpPr>
        <p:spPr>
          <a:xfrm>
            <a:off x="323528" y="870874"/>
            <a:ext cx="8208912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«Воспитание гармонично развитой и социально ответственной личности на основе духовно-нравственных ценностей народов Российской Федерации, исторических и национально-культурных традиций»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/>
              <a:t>Указ Президента Российской Федерации от  7 мая 2018 года №204 «О  национальных целях и  стратегических задачах развития Российской Федерации на  период до 2024 года».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A63D54-0BB0-47D7-877B-C392138ED7F4}"/>
              </a:ext>
            </a:extLst>
          </p:cNvPr>
          <p:cNvSpPr/>
          <p:nvPr/>
        </p:nvSpPr>
        <p:spPr>
          <a:xfrm>
            <a:off x="812121" y="300718"/>
            <a:ext cx="7013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ГЛАВНАЯ ЦЕЛЬ РОССИЙСКОГО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val="1835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43592" r="13757" b="23652"/>
          <a:stretch/>
        </p:blipFill>
        <p:spPr bwMode="auto">
          <a:xfrm>
            <a:off x="251519" y="2348880"/>
            <a:ext cx="855180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22645" r="22255" b="59454"/>
          <a:stretch/>
        </p:blipFill>
        <p:spPr bwMode="auto">
          <a:xfrm>
            <a:off x="1518039" y="548680"/>
            <a:ext cx="6552728" cy="171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9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551B95-D19F-41E4-BD0C-846F850A9FC0}"/>
              </a:ext>
            </a:extLst>
          </p:cNvPr>
          <p:cNvSpPr/>
          <p:nvPr/>
        </p:nvSpPr>
        <p:spPr>
          <a:xfrm>
            <a:off x="2884751" y="4077072"/>
            <a:ext cx="554461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Социально-коммуникативная грамотность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это совокупность духовно-нравственных ценностей и установок личности, а также коммуникативных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знаний, умений и навыков, позволяющих человеку правильно общаться, делать свой социальный выбор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 учетом духовно-нравственных и социо-культурных ценностей, норм и правил поведения.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90137A0-DA97-4A90-9ACE-CCE592EEB3CF}"/>
              </a:ext>
            </a:extLst>
          </p:cNvPr>
          <p:cNvSpPr/>
          <p:nvPr/>
        </p:nvSpPr>
        <p:spPr>
          <a:xfrm>
            <a:off x="395536" y="620688"/>
            <a:ext cx="3810409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Речевая активность</a:t>
            </a:r>
            <a:r>
              <a:rPr lang="ru-RU" dirty="0"/>
              <a:t> – устойчивое свойство личности ребенка,</a:t>
            </a:r>
          </a:p>
          <a:p>
            <a:r>
              <a:rPr lang="ru-RU" dirty="0"/>
              <a:t>проявляющееся в способности воспринимать и понимать речь окружающих; </a:t>
            </a:r>
            <a:r>
              <a:rPr lang="ru-RU" b="1" dirty="0"/>
              <a:t>самостоятельном, разнообразном, инициативном использовании речи в практике общения</a:t>
            </a:r>
            <a:r>
              <a:rPr lang="ru-RU" dirty="0"/>
              <a:t>; активном стремлении овладеть языком</a:t>
            </a:r>
          </a:p>
        </p:txBody>
      </p:sp>
      <p:pic>
        <p:nvPicPr>
          <p:cNvPr id="2050" name="Picture 2" descr="Анализ общения детей со сверстниками. Особенности общения детей старшего  дошкольного возраста со сверстниками в детском саду">
            <a:extLst>
              <a:ext uri="{FF2B5EF4-FFF2-40B4-BE49-F238E27FC236}">
                <a16:creationId xmlns:a16="http://schemas.microsoft.com/office/drawing/2014/main" id="{0C84D0DA-AAA2-4255-AC72-60E625F1D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36716"/>
            <a:ext cx="4001383" cy="30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t="13962" r="943" b="1384"/>
          <a:stretch/>
        </p:blipFill>
        <p:spPr bwMode="auto">
          <a:xfrm>
            <a:off x="107504" y="116632"/>
            <a:ext cx="8117929" cy="625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theslide.ru/img/thumbs/5b1b570156bc814fbce8012d1e6a6c0c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2" r="43356" b="22418"/>
          <a:stretch/>
        </p:blipFill>
        <p:spPr bwMode="auto">
          <a:xfrm>
            <a:off x="4384682" y="2132856"/>
            <a:ext cx="475931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0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752" y="1196752"/>
            <a:ext cx="4572000" cy="14385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ФОРМИРУЮЩАЯ РЕЧЕВАЯ СРЕДА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11161" y="5229200"/>
            <a:ext cx="4041775" cy="6858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ИГРА КАК СРЕДСТВО РЕЧЕВОЙ АКТИВНОСТИ </a:t>
            </a:r>
          </a:p>
        </p:txBody>
      </p:sp>
      <p:pic>
        <p:nvPicPr>
          <p:cNvPr id="1026" name="Picture 2" descr="https://www.maam.ru/upload/blogs/detsad-379267-14547705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5347"/>
            <a:ext cx="4320480" cy="324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195147"/>
            <a:ext cx="389546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040188" cy="6858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СПЕЦИФИКА ДИДАКТИЧЕСКИХ ИГР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8024" y="5373216"/>
            <a:ext cx="4041775" cy="90182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ПРЕДМЕТНЫЕ ИГРЫ В РАЗВИТИИ РЕЧИ </a:t>
            </a: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2286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1052736"/>
            <a:ext cx="3767370" cy="40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09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120697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НАСТОЛЬНО-ПЕЧАТНЫЕ ИГРЫ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4509120"/>
            <a:ext cx="4041775" cy="17925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СЛОВЕСНЫЕ ИГРЫ И РАЗВИТИЕ РЕЧЕВОЙ АКТИВНОСТИ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4176464" cy="27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46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431</TotalTime>
  <Words>684</Words>
  <Application>Microsoft Office PowerPoint</Application>
  <PresentationFormat>Экран (4:3)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ФОРМИРОВАНИЕ РЕЧЕВОЙ АКТИВНОСТИ И ПРЕДПОСЫЛОК СОЦИАЛЬНО-КОММУНИКАТИВНОЙ ГРАМОТНОСТИ У ДЕТЕЙ РАННЕГО ВОЗРАСТА</vt:lpstr>
      <vt:lpstr>ЗАДАЧИ МО ВОСПИТАТЕЛЕЙ ГРУПП РАННЕГО ВОЗРАСТА</vt:lpstr>
      <vt:lpstr>Новый взгляд на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СВЯЗНОЙ РЕЧИ ПОСРЕДСТВОМ ФОЛЬКЛОРА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общения в период адаптации  Адаптационные игры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РЕЧЕВОЙ АКТИВНОСТИ И ПРЕДПОСЫЛОК СОЦИАЛЬНО-КОММУНИКАТИВНОЙ ГРАМОТНОСТИ У ДЕТЕЙ РАННЕГО ВОЗРАСТА</dc:title>
  <dc:creator>Максим</dc:creator>
  <cp:lastModifiedBy>User</cp:lastModifiedBy>
  <cp:revision>41</cp:revision>
  <dcterms:created xsi:type="dcterms:W3CDTF">2021-03-25T07:56:09Z</dcterms:created>
  <dcterms:modified xsi:type="dcterms:W3CDTF">2021-03-26T07:11:16Z</dcterms:modified>
</cp:coreProperties>
</file>