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65" r:id="rId4"/>
    <p:sldId id="266" r:id="rId5"/>
    <p:sldId id="267" r:id="rId6"/>
    <p:sldId id="264" r:id="rId7"/>
    <p:sldId id="289" r:id="rId8"/>
    <p:sldId id="290" r:id="rId9"/>
    <p:sldId id="285" r:id="rId10"/>
    <p:sldId id="286" r:id="rId11"/>
    <p:sldId id="287" r:id="rId12"/>
    <p:sldId id="288" r:id="rId13"/>
    <p:sldId id="268" r:id="rId14"/>
    <p:sldId id="276" r:id="rId15"/>
    <p:sldId id="278" r:id="rId16"/>
    <p:sldId id="281" r:id="rId17"/>
    <p:sldId id="283" r:id="rId18"/>
    <p:sldId id="280" r:id="rId19"/>
    <p:sldId id="282" r:id="rId20"/>
    <p:sldId id="284" r:id="rId21"/>
    <p:sldId id="292" r:id="rId22"/>
    <p:sldId id="29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825"/>
    <a:srgbClr val="344B96"/>
    <a:srgbClr val="744680"/>
    <a:srgbClr val="1FED90"/>
    <a:srgbClr val="ED1F8B"/>
    <a:srgbClr val="050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77" autoAdjust="0"/>
  </p:normalViewPr>
  <p:slideViewPr>
    <p:cSldViewPr>
      <p:cViewPr>
        <p:scale>
          <a:sx n="150" d="100"/>
          <a:sy n="150" d="100"/>
        </p:scale>
        <p:origin x="-4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17364222227545"/>
          <c:y val="1.4627750247404784E-2"/>
          <c:w val="0.57515638255198875"/>
          <c:h val="0.862734573827983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501C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37-4A42-8DC4-1E01314FD384}"/>
              </c:ext>
            </c:extLst>
          </c:dPt>
          <c:dPt>
            <c:idx val="1"/>
            <c:bubble3D val="0"/>
            <c:spPr>
              <a:solidFill>
                <a:srgbClr val="F7248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D37-4A42-8DC4-1E01314FD384}"/>
              </c:ext>
            </c:extLst>
          </c:dPt>
          <c:dPt>
            <c:idx val="2"/>
            <c:bubble3D val="0"/>
            <c:spPr>
              <a:solidFill>
                <a:srgbClr val="15E58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37-4A42-8DC4-1E01314FD384}"/>
              </c:ext>
            </c:extLst>
          </c:dPt>
          <c:dPt>
            <c:idx val="3"/>
            <c:bubble3D val="0"/>
            <c:spPr>
              <a:solidFill>
                <a:srgbClr val="FF683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37-4A42-8DC4-1E01314FD38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</c:dPt>
          <c:cat>
            <c:numRef>
              <c:f>Лист1!$A$2:$A$11</c:f>
              <c:numCache>
                <c:formatCode>General</c:formatCode>
                <c:ptCount val="10"/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134</c:v>
                </c:pt>
                <c:pt idx="1">
                  <c:v>24</c:v>
                </c:pt>
                <c:pt idx="2">
                  <c:v>22</c:v>
                </c:pt>
                <c:pt idx="3">
                  <c:v>20</c:v>
                </c:pt>
                <c:pt idx="4">
                  <c:v>19</c:v>
                </c:pt>
                <c:pt idx="5">
                  <c:v>16</c:v>
                </c:pt>
                <c:pt idx="6">
                  <c:v>15</c:v>
                </c:pt>
                <c:pt idx="7">
                  <c:v>13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37-4A42-8DC4-1E01314FD3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ygre" panose="02000503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38B01-A12D-407F-BBDB-20E3D6F143D7}" type="doc">
      <dgm:prSet loTypeId="urn:microsoft.com/office/officeart/2005/8/layout/hProcess7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D2B5792-4332-4B26-A223-BD3388AEB83D}">
      <dgm:prSet phldrT="[Текст]"/>
      <dgm:spPr>
        <a:solidFill>
          <a:srgbClr val="0501CE"/>
        </a:solidFill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2025</a:t>
          </a:r>
        </a:p>
      </dgm:t>
    </dgm:pt>
    <dgm:pt modelId="{8331823C-1952-4994-B63F-4E66EEA0A400}" type="parTrans" cxnId="{E53A06C4-8833-4B9B-BFFA-2CAE0F079622}">
      <dgm:prSet/>
      <dgm:spPr/>
      <dgm:t>
        <a:bodyPr/>
        <a:lstStyle/>
        <a:p>
          <a:endParaRPr lang="ru-RU"/>
        </a:p>
      </dgm:t>
    </dgm:pt>
    <dgm:pt modelId="{7BBA3BDF-667F-4797-AC7A-0D64565CFDF5}" type="sibTrans" cxnId="{E53A06C4-8833-4B9B-BFFA-2CAE0F079622}">
      <dgm:prSet/>
      <dgm:spPr/>
      <dgm:t>
        <a:bodyPr/>
        <a:lstStyle/>
        <a:p>
          <a:endParaRPr lang="ru-RU"/>
        </a:p>
      </dgm:t>
    </dgm:pt>
    <dgm:pt modelId="{03377201-0396-4147-A622-BA6F2DDD70D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1" dirty="0">
              <a:effectLst/>
            </a:rPr>
            <a:t>Разработка и реализация программ повышения квалификации для педагогических работников дошкольного образования </a:t>
          </a:r>
          <a:r>
            <a:rPr lang="ru-RU" sz="1200" dirty="0">
              <a:effectLst/>
            </a:rPr>
            <a:t>(воспитатели, педагоги-психологи и другие педагогические работники), начального общего образования и педагогов дополнительного образования для формирования компетенций по эффективному преподаванию математики, </a:t>
          </a:r>
          <a:r>
            <a:rPr lang="ru-RU" sz="1200" b="1" dirty="0">
              <a:effectLst/>
            </a:rPr>
            <a:t>развитию познавательной активности, экспериментированию у детей дошкольного </a:t>
          </a:r>
          <a:r>
            <a:rPr lang="ru-RU" sz="1200" dirty="0">
              <a:effectLst/>
            </a:rPr>
            <a:t>и младшего школьного возраста, </a:t>
          </a:r>
          <a:r>
            <a:rPr lang="ru-RU" sz="1200" b="1" dirty="0">
              <a:effectLst/>
            </a:rPr>
            <a:t>активизации их исследовательского опыта естественно-научной направленности</a:t>
          </a:r>
        </a:p>
      </dgm:t>
    </dgm:pt>
    <dgm:pt modelId="{013FD2FF-1BE3-4EA7-93BC-D8D74CC19344}" type="parTrans" cxnId="{DC621122-3A3E-4A56-998E-78AEFB453089}">
      <dgm:prSet/>
      <dgm:spPr/>
      <dgm:t>
        <a:bodyPr/>
        <a:lstStyle/>
        <a:p>
          <a:endParaRPr lang="ru-RU"/>
        </a:p>
      </dgm:t>
    </dgm:pt>
    <dgm:pt modelId="{862D54F0-7EA6-4BAC-8CE6-87847405BC01}" type="sibTrans" cxnId="{DC621122-3A3E-4A56-998E-78AEFB453089}">
      <dgm:prSet/>
      <dgm:spPr/>
      <dgm:t>
        <a:bodyPr/>
        <a:lstStyle/>
        <a:p>
          <a:endParaRPr lang="ru-RU"/>
        </a:p>
      </dgm:t>
    </dgm:pt>
    <dgm:pt modelId="{AF00A346-32B4-4F8E-8786-B5A6CE7F39F1}">
      <dgm:prSet phldrT="[Текст]"/>
      <dgm:spPr>
        <a:solidFill>
          <a:srgbClr val="0501CE"/>
        </a:solidFill>
      </dgm:spPr>
      <dgm:t>
        <a:bodyPr/>
        <a:lstStyle/>
        <a:p>
          <a:r>
            <a:rPr lang="ru-RU" dirty="0">
              <a:solidFill>
                <a:srgbClr val="FF0000"/>
              </a:solidFill>
            </a:rPr>
            <a:t>2027</a:t>
          </a:r>
        </a:p>
      </dgm:t>
    </dgm:pt>
    <dgm:pt modelId="{7AEDD8D1-6FB5-461B-AD60-7DAE8595A254}" type="parTrans" cxnId="{11F2F220-640A-464F-A575-C66076DD6443}">
      <dgm:prSet/>
      <dgm:spPr/>
      <dgm:t>
        <a:bodyPr/>
        <a:lstStyle/>
        <a:p>
          <a:endParaRPr lang="ru-RU"/>
        </a:p>
      </dgm:t>
    </dgm:pt>
    <dgm:pt modelId="{A591206F-6A93-48DE-A229-C94F899C83C9}" type="sibTrans" cxnId="{11F2F220-640A-464F-A575-C66076DD6443}">
      <dgm:prSet/>
      <dgm:spPr/>
      <dgm:t>
        <a:bodyPr/>
        <a:lstStyle/>
        <a:p>
          <a:endParaRPr lang="ru-RU"/>
        </a:p>
      </dgm:t>
    </dgm:pt>
    <dgm:pt modelId="{811D7A1C-E455-4310-B1A5-40A688018828}">
      <dgm:prSet phldrT="[Текст]" custT="1"/>
      <dgm:spPr/>
      <dgm:t>
        <a:bodyPr/>
        <a:lstStyle/>
        <a:p>
          <a:pPr algn="l"/>
          <a:r>
            <a:rPr lang="ru-RU" sz="1400" dirty="0"/>
            <a:t>Обновление федерального государственного образовательного стандарта дошкольного образования и федеральной образовательной программы дошкольного образования в части задач и содержания образовательной области «Познавательное развитие»</a:t>
          </a:r>
        </a:p>
      </dgm:t>
    </dgm:pt>
    <dgm:pt modelId="{2ADE85E1-AA7B-43D4-BEFE-F17093F10EB1}" type="parTrans" cxnId="{87D70704-2CB1-43FE-8F17-CDB0CB1BE118}">
      <dgm:prSet/>
      <dgm:spPr/>
      <dgm:t>
        <a:bodyPr/>
        <a:lstStyle/>
        <a:p>
          <a:endParaRPr lang="ru-RU"/>
        </a:p>
      </dgm:t>
    </dgm:pt>
    <dgm:pt modelId="{CAF63AA4-D292-426B-8C01-4FD4CFA7F691}" type="sibTrans" cxnId="{87D70704-2CB1-43FE-8F17-CDB0CB1BE118}">
      <dgm:prSet/>
      <dgm:spPr/>
      <dgm:t>
        <a:bodyPr/>
        <a:lstStyle/>
        <a:p>
          <a:endParaRPr lang="ru-RU"/>
        </a:p>
      </dgm:t>
    </dgm:pt>
    <dgm:pt modelId="{242C2A34-C864-4FA8-AADA-B6307A187998}" type="pres">
      <dgm:prSet presAssocID="{7B038B01-A12D-407F-BBDB-20E3D6F143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DDA560-15B2-4A07-9510-6186A3A53029}" type="pres">
      <dgm:prSet presAssocID="{9D2B5792-4332-4B26-A223-BD3388AEB83D}" presName="compositeNode" presStyleCnt="0">
        <dgm:presLayoutVars>
          <dgm:bulletEnabled val="1"/>
        </dgm:presLayoutVars>
      </dgm:prSet>
      <dgm:spPr/>
    </dgm:pt>
    <dgm:pt modelId="{DE66A73D-71C2-474A-BBCC-CA5438DF0E68}" type="pres">
      <dgm:prSet presAssocID="{9D2B5792-4332-4B26-A223-BD3388AEB83D}" presName="bgRect" presStyleLbl="node1" presStyleIdx="0" presStyleCnt="2"/>
      <dgm:spPr/>
      <dgm:t>
        <a:bodyPr/>
        <a:lstStyle/>
        <a:p>
          <a:endParaRPr lang="ru-RU"/>
        </a:p>
      </dgm:t>
    </dgm:pt>
    <dgm:pt modelId="{A20DEBFE-E284-472B-987A-961B4FC06432}" type="pres">
      <dgm:prSet presAssocID="{9D2B5792-4332-4B26-A223-BD3388AEB83D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3877A-D265-4419-95C1-AB3F441F407F}" type="pres">
      <dgm:prSet presAssocID="{9D2B5792-4332-4B26-A223-BD3388AEB83D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CDA6B-DB33-480A-A376-B398F4A871DE}" type="pres">
      <dgm:prSet presAssocID="{7BBA3BDF-667F-4797-AC7A-0D64565CFDF5}" presName="hSp" presStyleCnt="0"/>
      <dgm:spPr/>
    </dgm:pt>
    <dgm:pt modelId="{559EF8BE-665C-4971-B787-770B999D380C}" type="pres">
      <dgm:prSet presAssocID="{7BBA3BDF-667F-4797-AC7A-0D64565CFDF5}" presName="vProcSp" presStyleCnt="0"/>
      <dgm:spPr/>
    </dgm:pt>
    <dgm:pt modelId="{D423046D-4A45-4CF5-AE9A-183F27550DF6}" type="pres">
      <dgm:prSet presAssocID="{7BBA3BDF-667F-4797-AC7A-0D64565CFDF5}" presName="vSp1" presStyleCnt="0"/>
      <dgm:spPr/>
    </dgm:pt>
    <dgm:pt modelId="{17D242AA-F157-437D-9143-56667ECCF660}" type="pres">
      <dgm:prSet presAssocID="{7BBA3BDF-667F-4797-AC7A-0D64565CFDF5}" presName="simulatedConn" presStyleLbl="solidFgAcc1" presStyleIdx="0" presStyleCnt="1"/>
      <dgm:spPr/>
    </dgm:pt>
    <dgm:pt modelId="{AF44ECF1-38D1-40A2-9684-8E3169167303}" type="pres">
      <dgm:prSet presAssocID="{7BBA3BDF-667F-4797-AC7A-0D64565CFDF5}" presName="vSp2" presStyleCnt="0"/>
      <dgm:spPr/>
    </dgm:pt>
    <dgm:pt modelId="{A040AC50-68F9-4CE1-865E-EB488AB1CD25}" type="pres">
      <dgm:prSet presAssocID="{7BBA3BDF-667F-4797-AC7A-0D64565CFDF5}" presName="sibTrans" presStyleCnt="0"/>
      <dgm:spPr/>
    </dgm:pt>
    <dgm:pt modelId="{187B9946-0CBD-4E98-B712-399EE542C26F}" type="pres">
      <dgm:prSet presAssocID="{AF00A346-32B4-4F8E-8786-B5A6CE7F39F1}" presName="compositeNode" presStyleCnt="0">
        <dgm:presLayoutVars>
          <dgm:bulletEnabled val="1"/>
        </dgm:presLayoutVars>
      </dgm:prSet>
      <dgm:spPr/>
    </dgm:pt>
    <dgm:pt modelId="{BCDFD143-0D4C-420F-BA08-B78C1B6CCC15}" type="pres">
      <dgm:prSet presAssocID="{AF00A346-32B4-4F8E-8786-B5A6CE7F39F1}" presName="bgRect" presStyleLbl="node1" presStyleIdx="1" presStyleCnt="2" custLinFactNeighborX="-108"/>
      <dgm:spPr/>
      <dgm:t>
        <a:bodyPr/>
        <a:lstStyle/>
        <a:p>
          <a:endParaRPr lang="ru-RU"/>
        </a:p>
      </dgm:t>
    </dgm:pt>
    <dgm:pt modelId="{925AA227-0386-42C7-9C44-A99A5178CF3B}" type="pres">
      <dgm:prSet presAssocID="{AF00A346-32B4-4F8E-8786-B5A6CE7F39F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E3A04-174C-4E86-9CDC-F89A7CB984CB}" type="pres">
      <dgm:prSet presAssocID="{AF00A346-32B4-4F8E-8786-B5A6CE7F39F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A06C4-8833-4B9B-BFFA-2CAE0F079622}" srcId="{7B038B01-A12D-407F-BBDB-20E3D6F143D7}" destId="{9D2B5792-4332-4B26-A223-BD3388AEB83D}" srcOrd="0" destOrd="0" parTransId="{8331823C-1952-4994-B63F-4E66EEA0A400}" sibTransId="{7BBA3BDF-667F-4797-AC7A-0D64565CFDF5}"/>
    <dgm:cxn modelId="{D665D411-F738-41DA-9CF4-C6E0FB7A06DF}" type="presOf" srcId="{03377201-0396-4147-A622-BA6F2DDD70D7}" destId="{73F3877A-D265-4419-95C1-AB3F441F407F}" srcOrd="0" destOrd="0" presId="urn:microsoft.com/office/officeart/2005/8/layout/hProcess7"/>
    <dgm:cxn modelId="{A4A21849-65BD-42F2-BF17-CFF89AA25DAC}" type="presOf" srcId="{9D2B5792-4332-4B26-A223-BD3388AEB83D}" destId="{A20DEBFE-E284-472B-987A-961B4FC06432}" srcOrd="1" destOrd="0" presId="urn:microsoft.com/office/officeart/2005/8/layout/hProcess7"/>
    <dgm:cxn modelId="{DC621122-3A3E-4A56-998E-78AEFB453089}" srcId="{9D2B5792-4332-4B26-A223-BD3388AEB83D}" destId="{03377201-0396-4147-A622-BA6F2DDD70D7}" srcOrd="0" destOrd="0" parTransId="{013FD2FF-1BE3-4EA7-93BC-D8D74CC19344}" sibTransId="{862D54F0-7EA6-4BAC-8CE6-87847405BC01}"/>
    <dgm:cxn modelId="{6841F527-1CDB-4B07-80D1-6AE6B9738FA0}" type="presOf" srcId="{AF00A346-32B4-4F8E-8786-B5A6CE7F39F1}" destId="{BCDFD143-0D4C-420F-BA08-B78C1B6CCC15}" srcOrd="0" destOrd="0" presId="urn:microsoft.com/office/officeart/2005/8/layout/hProcess7"/>
    <dgm:cxn modelId="{733C152F-3677-4D5A-9130-D362BCFEBABD}" type="presOf" srcId="{811D7A1C-E455-4310-B1A5-40A688018828}" destId="{1FCE3A04-174C-4E86-9CDC-F89A7CB984CB}" srcOrd="0" destOrd="0" presId="urn:microsoft.com/office/officeart/2005/8/layout/hProcess7"/>
    <dgm:cxn modelId="{BBC9F653-E01C-4375-AB30-8E79666CB746}" type="presOf" srcId="{7B038B01-A12D-407F-BBDB-20E3D6F143D7}" destId="{242C2A34-C864-4FA8-AADA-B6307A187998}" srcOrd="0" destOrd="0" presId="urn:microsoft.com/office/officeart/2005/8/layout/hProcess7"/>
    <dgm:cxn modelId="{2EEF84D9-2F4F-4891-BE86-AE7F26A7C514}" type="presOf" srcId="{9D2B5792-4332-4B26-A223-BD3388AEB83D}" destId="{DE66A73D-71C2-474A-BBCC-CA5438DF0E68}" srcOrd="0" destOrd="0" presId="urn:microsoft.com/office/officeart/2005/8/layout/hProcess7"/>
    <dgm:cxn modelId="{87D70704-2CB1-43FE-8F17-CDB0CB1BE118}" srcId="{AF00A346-32B4-4F8E-8786-B5A6CE7F39F1}" destId="{811D7A1C-E455-4310-B1A5-40A688018828}" srcOrd="0" destOrd="0" parTransId="{2ADE85E1-AA7B-43D4-BEFE-F17093F10EB1}" sibTransId="{CAF63AA4-D292-426B-8C01-4FD4CFA7F691}"/>
    <dgm:cxn modelId="{11F2F220-640A-464F-A575-C66076DD6443}" srcId="{7B038B01-A12D-407F-BBDB-20E3D6F143D7}" destId="{AF00A346-32B4-4F8E-8786-B5A6CE7F39F1}" srcOrd="1" destOrd="0" parTransId="{7AEDD8D1-6FB5-461B-AD60-7DAE8595A254}" sibTransId="{A591206F-6A93-48DE-A229-C94F899C83C9}"/>
    <dgm:cxn modelId="{03D40C8E-DA93-41DE-A304-439D26F6F52D}" type="presOf" srcId="{AF00A346-32B4-4F8E-8786-B5A6CE7F39F1}" destId="{925AA227-0386-42C7-9C44-A99A5178CF3B}" srcOrd="1" destOrd="0" presId="urn:microsoft.com/office/officeart/2005/8/layout/hProcess7"/>
    <dgm:cxn modelId="{24DB273A-AC15-4250-9D2D-CF64D4701567}" type="presParOf" srcId="{242C2A34-C864-4FA8-AADA-B6307A187998}" destId="{4ADDA560-15B2-4A07-9510-6186A3A53029}" srcOrd="0" destOrd="0" presId="urn:microsoft.com/office/officeart/2005/8/layout/hProcess7"/>
    <dgm:cxn modelId="{F8646EC5-A59B-4117-AABE-95A5617244B7}" type="presParOf" srcId="{4ADDA560-15B2-4A07-9510-6186A3A53029}" destId="{DE66A73D-71C2-474A-BBCC-CA5438DF0E68}" srcOrd="0" destOrd="0" presId="urn:microsoft.com/office/officeart/2005/8/layout/hProcess7"/>
    <dgm:cxn modelId="{F03ABA08-B646-4ABE-A73A-C2418573D8CA}" type="presParOf" srcId="{4ADDA560-15B2-4A07-9510-6186A3A53029}" destId="{A20DEBFE-E284-472B-987A-961B4FC06432}" srcOrd="1" destOrd="0" presId="urn:microsoft.com/office/officeart/2005/8/layout/hProcess7"/>
    <dgm:cxn modelId="{50AB1232-A4F0-4E21-9D2B-2BC9B1E33591}" type="presParOf" srcId="{4ADDA560-15B2-4A07-9510-6186A3A53029}" destId="{73F3877A-D265-4419-95C1-AB3F441F407F}" srcOrd="2" destOrd="0" presId="urn:microsoft.com/office/officeart/2005/8/layout/hProcess7"/>
    <dgm:cxn modelId="{D1445CE9-2EB0-4C3E-85C8-1C5113ED0F45}" type="presParOf" srcId="{242C2A34-C864-4FA8-AADA-B6307A187998}" destId="{90DCDA6B-DB33-480A-A376-B398F4A871DE}" srcOrd="1" destOrd="0" presId="urn:microsoft.com/office/officeart/2005/8/layout/hProcess7"/>
    <dgm:cxn modelId="{A78AFF54-9A83-4591-BEF8-AF268FC02996}" type="presParOf" srcId="{242C2A34-C864-4FA8-AADA-B6307A187998}" destId="{559EF8BE-665C-4971-B787-770B999D380C}" srcOrd="2" destOrd="0" presId="urn:microsoft.com/office/officeart/2005/8/layout/hProcess7"/>
    <dgm:cxn modelId="{1527E059-AFC1-41B7-83ED-BFD1284EDD96}" type="presParOf" srcId="{559EF8BE-665C-4971-B787-770B999D380C}" destId="{D423046D-4A45-4CF5-AE9A-183F27550DF6}" srcOrd="0" destOrd="0" presId="urn:microsoft.com/office/officeart/2005/8/layout/hProcess7"/>
    <dgm:cxn modelId="{C363AADE-D8E0-4C8E-B94B-0929EBDB8CF0}" type="presParOf" srcId="{559EF8BE-665C-4971-B787-770B999D380C}" destId="{17D242AA-F157-437D-9143-56667ECCF660}" srcOrd="1" destOrd="0" presId="urn:microsoft.com/office/officeart/2005/8/layout/hProcess7"/>
    <dgm:cxn modelId="{0E89E4DC-9EFB-4FC7-B29D-615756EE50BA}" type="presParOf" srcId="{559EF8BE-665C-4971-B787-770B999D380C}" destId="{AF44ECF1-38D1-40A2-9684-8E3169167303}" srcOrd="2" destOrd="0" presId="urn:microsoft.com/office/officeart/2005/8/layout/hProcess7"/>
    <dgm:cxn modelId="{33938357-45B2-4876-B2C8-439F35731699}" type="presParOf" srcId="{242C2A34-C864-4FA8-AADA-B6307A187998}" destId="{A040AC50-68F9-4CE1-865E-EB488AB1CD25}" srcOrd="3" destOrd="0" presId="urn:microsoft.com/office/officeart/2005/8/layout/hProcess7"/>
    <dgm:cxn modelId="{6AF95F22-78DE-4D26-9867-1F73CD3B8191}" type="presParOf" srcId="{242C2A34-C864-4FA8-AADA-B6307A187998}" destId="{187B9946-0CBD-4E98-B712-399EE542C26F}" srcOrd="4" destOrd="0" presId="urn:microsoft.com/office/officeart/2005/8/layout/hProcess7"/>
    <dgm:cxn modelId="{2CE4F3E4-5A56-4EA3-8AF8-350F3DBFB164}" type="presParOf" srcId="{187B9946-0CBD-4E98-B712-399EE542C26F}" destId="{BCDFD143-0D4C-420F-BA08-B78C1B6CCC15}" srcOrd="0" destOrd="0" presId="urn:microsoft.com/office/officeart/2005/8/layout/hProcess7"/>
    <dgm:cxn modelId="{84730EF1-F032-423E-9F0E-688A38F7DB86}" type="presParOf" srcId="{187B9946-0CBD-4E98-B712-399EE542C26F}" destId="{925AA227-0386-42C7-9C44-A99A5178CF3B}" srcOrd="1" destOrd="0" presId="urn:microsoft.com/office/officeart/2005/8/layout/hProcess7"/>
    <dgm:cxn modelId="{FF43D828-F196-4E15-8A0C-BA006A15C4C9}" type="presParOf" srcId="{187B9946-0CBD-4E98-B712-399EE542C26F}" destId="{1FCE3A04-174C-4E86-9CDC-F89A7CB984C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E1CA4-4E48-4728-87A7-3EA889273632}" type="doc">
      <dgm:prSet loTypeId="urn:microsoft.com/office/officeart/2005/8/layout/vProcess5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44209D-4436-4820-A0AC-DD02F1996467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разработка и реализация программ дополнительного профессионального образования</a:t>
          </a:r>
        </a:p>
      </dgm:t>
    </dgm:pt>
    <dgm:pt modelId="{86CC7B51-E027-43CD-B428-45FFCD5EEEFC}" type="parTrans" cxnId="{A07E6F7E-F3E8-46B7-B88A-C977C84ADA44}">
      <dgm:prSet/>
      <dgm:spPr/>
      <dgm:t>
        <a:bodyPr/>
        <a:lstStyle/>
        <a:p>
          <a:endParaRPr lang="ru-RU"/>
        </a:p>
      </dgm:t>
    </dgm:pt>
    <dgm:pt modelId="{95472383-64D9-4838-81D8-9ADB3836B459}" type="sibTrans" cxnId="{A07E6F7E-F3E8-46B7-B88A-C977C84ADA44}">
      <dgm:prSet/>
      <dgm:spPr/>
      <dgm:t>
        <a:bodyPr/>
        <a:lstStyle/>
        <a:p>
          <a:endParaRPr lang="ru-RU"/>
        </a:p>
      </dgm:t>
    </dgm:pt>
    <dgm:pt modelId="{712B9545-FF25-44E4-A420-3ADD70A68570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совершенствование содержания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дошкольного образования</a:t>
          </a:r>
        </a:p>
      </dgm:t>
    </dgm:pt>
    <dgm:pt modelId="{1838E384-C276-4DE7-A24C-E9B0A4C77C05}" type="parTrans" cxnId="{4258A176-1DBD-4337-9BF2-017219D737F2}">
      <dgm:prSet/>
      <dgm:spPr/>
      <dgm:t>
        <a:bodyPr/>
        <a:lstStyle/>
        <a:p>
          <a:endParaRPr lang="ru-RU"/>
        </a:p>
      </dgm:t>
    </dgm:pt>
    <dgm:pt modelId="{E8651846-61C3-490E-A316-BD043BF650F8}" type="sibTrans" cxnId="{4258A176-1DBD-4337-9BF2-017219D737F2}">
      <dgm:prSet/>
      <dgm:spPr/>
      <dgm:t>
        <a:bodyPr/>
        <a:lstStyle/>
        <a:p>
          <a:endParaRPr lang="ru-RU"/>
        </a:p>
      </dgm:t>
    </dgm:pt>
    <dgm:pt modelId="{01E40F9A-D717-4757-85C9-43DFD8799DF2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координация деятельности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методических объединений</a:t>
          </a:r>
        </a:p>
      </dgm:t>
    </dgm:pt>
    <dgm:pt modelId="{A77CC752-EEEE-46B6-A6EE-34F7DAB268F6}" type="parTrans" cxnId="{572BCF17-AF08-4768-8E1C-FACA024AD205}">
      <dgm:prSet/>
      <dgm:spPr/>
      <dgm:t>
        <a:bodyPr/>
        <a:lstStyle/>
        <a:p>
          <a:endParaRPr lang="ru-RU"/>
        </a:p>
      </dgm:t>
    </dgm:pt>
    <dgm:pt modelId="{D7035444-1DAF-4F7C-B9AA-51E204021134}" type="sibTrans" cxnId="{572BCF17-AF08-4768-8E1C-FACA024AD205}">
      <dgm:prSet/>
      <dgm:spPr/>
      <dgm:t>
        <a:bodyPr/>
        <a:lstStyle/>
        <a:p>
          <a:endParaRPr lang="ru-RU"/>
        </a:p>
      </dgm:t>
    </dgm:pt>
    <dgm:pt modelId="{4F6D4AE4-B980-4B69-886C-E669144E6AFB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стимулирование к внедрению инноваций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в профессиональную деятельность педагогических  работников</a:t>
          </a:r>
        </a:p>
      </dgm:t>
    </dgm:pt>
    <dgm:pt modelId="{E0A120AB-B383-4621-9B91-08068AB2181F}" type="parTrans" cxnId="{DD389421-DBB5-43EB-8E39-9A2909C8FB8F}">
      <dgm:prSet/>
      <dgm:spPr/>
      <dgm:t>
        <a:bodyPr/>
        <a:lstStyle/>
        <a:p>
          <a:endParaRPr lang="ru-RU"/>
        </a:p>
      </dgm:t>
    </dgm:pt>
    <dgm:pt modelId="{76FC063A-EA6C-4A4F-B8AB-D11659A42D50}" type="sibTrans" cxnId="{DD389421-DBB5-43EB-8E39-9A2909C8FB8F}">
      <dgm:prSet/>
      <dgm:spPr/>
      <dgm:t>
        <a:bodyPr/>
        <a:lstStyle/>
        <a:p>
          <a:endParaRPr lang="ru-RU"/>
        </a:p>
      </dgm:t>
    </dgm:pt>
    <dgm:pt modelId="{9272A9BF-6278-4BAF-BED8-C11F51B57614}" type="pres">
      <dgm:prSet presAssocID="{74FE1CA4-4E48-4728-87A7-3EA88927363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BF4C38-ACD8-4AE4-8251-D093B746418C}" type="pres">
      <dgm:prSet presAssocID="{74FE1CA4-4E48-4728-87A7-3EA889273632}" presName="dummyMaxCanvas" presStyleCnt="0">
        <dgm:presLayoutVars/>
      </dgm:prSet>
      <dgm:spPr/>
    </dgm:pt>
    <dgm:pt modelId="{9C65BC3E-0999-47A0-9AFE-58C31539FF80}" type="pres">
      <dgm:prSet presAssocID="{74FE1CA4-4E48-4728-87A7-3EA88927363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78698-5C8D-468B-BB9C-AD716CE5D4C0}" type="pres">
      <dgm:prSet presAssocID="{74FE1CA4-4E48-4728-87A7-3EA889273632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DE0CE-EF43-4007-B263-86CA896CD160}" type="pres">
      <dgm:prSet presAssocID="{74FE1CA4-4E48-4728-87A7-3EA889273632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F0D4B-4B52-4E76-91E1-8B2293777572}" type="pres">
      <dgm:prSet presAssocID="{74FE1CA4-4E48-4728-87A7-3EA889273632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75182-83B3-4B57-A974-693B02A97F4D}" type="pres">
      <dgm:prSet presAssocID="{74FE1CA4-4E48-4728-87A7-3EA88927363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A35FA-4823-4A76-8AD4-507F21A35A3B}" type="pres">
      <dgm:prSet presAssocID="{74FE1CA4-4E48-4728-87A7-3EA88927363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7E738-96EB-4BB8-BA65-8A928685EF82}" type="pres">
      <dgm:prSet presAssocID="{74FE1CA4-4E48-4728-87A7-3EA88927363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C190C-87C1-4920-A9AB-FD32F7A574BD}" type="pres">
      <dgm:prSet presAssocID="{74FE1CA4-4E48-4728-87A7-3EA88927363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FFECC-7B8D-4746-9606-7649719EBC02}" type="pres">
      <dgm:prSet presAssocID="{74FE1CA4-4E48-4728-87A7-3EA88927363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E6EE0-B6B7-4115-BA7A-FAAEE02874DE}" type="pres">
      <dgm:prSet presAssocID="{74FE1CA4-4E48-4728-87A7-3EA88927363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76EA-59C8-41A1-A888-2427C562A8E9}" type="pres">
      <dgm:prSet presAssocID="{74FE1CA4-4E48-4728-87A7-3EA88927363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352F96-28D3-4E60-9C17-1F43B97191FD}" type="presOf" srcId="{712B9545-FF25-44E4-A420-3ADD70A68570}" destId="{A6678698-5C8D-468B-BB9C-AD716CE5D4C0}" srcOrd="0" destOrd="0" presId="urn:microsoft.com/office/officeart/2005/8/layout/vProcess5"/>
    <dgm:cxn modelId="{11264195-FF50-4863-80E2-DE9606488E9F}" type="presOf" srcId="{D7035444-1DAF-4F7C-B9AA-51E204021134}" destId="{9837E738-96EB-4BB8-BA65-8A928685EF82}" srcOrd="0" destOrd="0" presId="urn:microsoft.com/office/officeart/2005/8/layout/vProcess5"/>
    <dgm:cxn modelId="{2C7FA3D3-D3C4-4307-AF56-BD89332D78EC}" type="presOf" srcId="{4F6D4AE4-B980-4B69-886C-E669144E6AFB}" destId="{F34F0D4B-4B52-4E76-91E1-8B2293777572}" srcOrd="0" destOrd="0" presId="urn:microsoft.com/office/officeart/2005/8/layout/vProcess5"/>
    <dgm:cxn modelId="{E9DE3D07-D298-48F7-AAE3-2098223A63E9}" type="presOf" srcId="{6C44209D-4436-4820-A0AC-DD02F1996467}" destId="{BE1C190C-87C1-4920-A9AB-FD32F7A574BD}" srcOrd="1" destOrd="0" presId="urn:microsoft.com/office/officeart/2005/8/layout/vProcess5"/>
    <dgm:cxn modelId="{DD389421-DBB5-43EB-8E39-9A2909C8FB8F}" srcId="{74FE1CA4-4E48-4728-87A7-3EA889273632}" destId="{4F6D4AE4-B980-4B69-886C-E669144E6AFB}" srcOrd="3" destOrd="0" parTransId="{E0A120AB-B383-4621-9B91-08068AB2181F}" sibTransId="{76FC063A-EA6C-4A4F-B8AB-D11659A42D50}"/>
    <dgm:cxn modelId="{572BCF17-AF08-4768-8E1C-FACA024AD205}" srcId="{74FE1CA4-4E48-4728-87A7-3EA889273632}" destId="{01E40F9A-D717-4757-85C9-43DFD8799DF2}" srcOrd="2" destOrd="0" parTransId="{A77CC752-EEEE-46B6-A6EE-34F7DAB268F6}" sibTransId="{D7035444-1DAF-4F7C-B9AA-51E204021134}"/>
    <dgm:cxn modelId="{A07E6F7E-F3E8-46B7-B88A-C977C84ADA44}" srcId="{74FE1CA4-4E48-4728-87A7-3EA889273632}" destId="{6C44209D-4436-4820-A0AC-DD02F1996467}" srcOrd="0" destOrd="0" parTransId="{86CC7B51-E027-43CD-B428-45FFCD5EEEFC}" sibTransId="{95472383-64D9-4838-81D8-9ADB3836B459}"/>
    <dgm:cxn modelId="{4258A176-1DBD-4337-9BF2-017219D737F2}" srcId="{74FE1CA4-4E48-4728-87A7-3EA889273632}" destId="{712B9545-FF25-44E4-A420-3ADD70A68570}" srcOrd="1" destOrd="0" parTransId="{1838E384-C276-4DE7-A24C-E9B0A4C77C05}" sibTransId="{E8651846-61C3-490E-A316-BD043BF650F8}"/>
    <dgm:cxn modelId="{D9E282A0-23BE-4BBD-90B9-EA8F1B87EC87}" type="presOf" srcId="{74FE1CA4-4E48-4728-87A7-3EA889273632}" destId="{9272A9BF-6278-4BAF-BED8-C11F51B57614}" srcOrd="0" destOrd="0" presId="urn:microsoft.com/office/officeart/2005/8/layout/vProcess5"/>
    <dgm:cxn modelId="{3A70BEB7-FE50-46FF-A1D3-E5D3FF553014}" type="presOf" srcId="{6C44209D-4436-4820-A0AC-DD02F1996467}" destId="{9C65BC3E-0999-47A0-9AFE-58C31539FF80}" srcOrd="0" destOrd="0" presId="urn:microsoft.com/office/officeart/2005/8/layout/vProcess5"/>
    <dgm:cxn modelId="{0ED1327C-BC1C-4F76-ADA7-1C9C487E776C}" type="presOf" srcId="{712B9545-FF25-44E4-A420-3ADD70A68570}" destId="{7E0FFECC-7B8D-4746-9606-7649719EBC02}" srcOrd="1" destOrd="0" presId="urn:microsoft.com/office/officeart/2005/8/layout/vProcess5"/>
    <dgm:cxn modelId="{A9637002-A66A-49FE-AB8A-F0439E30F558}" type="presOf" srcId="{E8651846-61C3-490E-A316-BD043BF650F8}" destId="{E29A35FA-4823-4A76-8AD4-507F21A35A3B}" srcOrd="0" destOrd="0" presId="urn:microsoft.com/office/officeart/2005/8/layout/vProcess5"/>
    <dgm:cxn modelId="{40A368F7-F87E-47DC-8CB4-A21C310BF45C}" type="presOf" srcId="{01E40F9A-D717-4757-85C9-43DFD8799DF2}" destId="{5ACE6EE0-B6B7-4115-BA7A-FAAEE02874DE}" srcOrd="1" destOrd="0" presId="urn:microsoft.com/office/officeart/2005/8/layout/vProcess5"/>
    <dgm:cxn modelId="{A870782C-CB28-4AC8-A086-F78B84E2C204}" type="presOf" srcId="{01E40F9A-D717-4757-85C9-43DFD8799DF2}" destId="{B1DDE0CE-EF43-4007-B263-86CA896CD160}" srcOrd="0" destOrd="0" presId="urn:microsoft.com/office/officeart/2005/8/layout/vProcess5"/>
    <dgm:cxn modelId="{2B3D47A7-AD30-47C7-9316-15ECDEC780EB}" type="presOf" srcId="{95472383-64D9-4838-81D8-9ADB3836B459}" destId="{0D575182-83B3-4B57-A974-693B02A97F4D}" srcOrd="0" destOrd="0" presId="urn:microsoft.com/office/officeart/2005/8/layout/vProcess5"/>
    <dgm:cxn modelId="{49C21D85-B3CB-424B-862B-EC7C64C05E38}" type="presOf" srcId="{4F6D4AE4-B980-4B69-886C-E669144E6AFB}" destId="{099B76EA-59C8-41A1-A888-2427C562A8E9}" srcOrd="1" destOrd="0" presId="urn:microsoft.com/office/officeart/2005/8/layout/vProcess5"/>
    <dgm:cxn modelId="{AA1DAB78-ADFE-4BC2-9D53-49EF927E2D94}" type="presParOf" srcId="{9272A9BF-6278-4BAF-BED8-C11F51B57614}" destId="{58BF4C38-ACD8-4AE4-8251-D093B746418C}" srcOrd="0" destOrd="0" presId="urn:microsoft.com/office/officeart/2005/8/layout/vProcess5"/>
    <dgm:cxn modelId="{6AEABF35-99F5-4762-A36C-F610792E518C}" type="presParOf" srcId="{9272A9BF-6278-4BAF-BED8-C11F51B57614}" destId="{9C65BC3E-0999-47A0-9AFE-58C31539FF80}" srcOrd="1" destOrd="0" presId="urn:microsoft.com/office/officeart/2005/8/layout/vProcess5"/>
    <dgm:cxn modelId="{B0BF611C-F9D0-4E65-8CC4-0414A0585F59}" type="presParOf" srcId="{9272A9BF-6278-4BAF-BED8-C11F51B57614}" destId="{A6678698-5C8D-468B-BB9C-AD716CE5D4C0}" srcOrd="2" destOrd="0" presId="urn:microsoft.com/office/officeart/2005/8/layout/vProcess5"/>
    <dgm:cxn modelId="{95DB6D49-86D3-468D-AF2D-FE08B52A42C5}" type="presParOf" srcId="{9272A9BF-6278-4BAF-BED8-C11F51B57614}" destId="{B1DDE0CE-EF43-4007-B263-86CA896CD160}" srcOrd="3" destOrd="0" presId="urn:microsoft.com/office/officeart/2005/8/layout/vProcess5"/>
    <dgm:cxn modelId="{51F090E1-F60A-400D-996E-BEC1394A47BC}" type="presParOf" srcId="{9272A9BF-6278-4BAF-BED8-C11F51B57614}" destId="{F34F0D4B-4B52-4E76-91E1-8B2293777572}" srcOrd="4" destOrd="0" presId="urn:microsoft.com/office/officeart/2005/8/layout/vProcess5"/>
    <dgm:cxn modelId="{F04B04BB-C2EE-4B05-A1A0-2EB85EBFA480}" type="presParOf" srcId="{9272A9BF-6278-4BAF-BED8-C11F51B57614}" destId="{0D575182-83B3-4B57-A974-693B02A97F4D}" srcOrd="5" destOrd="0" presId="urn:microsoft.com/office/officeart/2005/8/layout/vProcess5"/>
    <dgm:cxn modelId="{811E741A-2A56-4CA6-BF3F-6F10FAE1F1CC}" type="presParOf" srcId="{9272A9BF-6278-4BAF-BED8-C11F51B57614}" destId="{E29A35FA-4823-4A76-8AD4-507F21A35A3B}" srcOrd="6" destOrd="0" presId="urn:microsoft.com/office/officeart/2005/8/layout/vProcess5"/>
    <dgm:cxn modelId="{8B9AD37F-3928-49E9-BEB0-FD0EFF593956}" type="presParOf" srcId="{9272A9BF-6278-4BAF-BED8-C11F51B57614}" destId="{9837E738-96EB-4BB8-BA65-8A928685EF82}" srcOrd="7" destOrd="0" presId="urn:microsoft.com/office/officeart/2005/8/layout/vProcess5"/>
    <dgm:cxn modelId="{10C6F4A2-AD0F-493A-B767-09625AE8787A}" type="presParOf" srcId="{9272A9BF-6278-4BAF-BED8-C11F51B57614}" destId="{BE1C190C-87C1-4920-A9AB-FD32F7A574BD}" srcOrd="8" destOrd="0" presId="urn:microsoft.com/office/officeart/2005/8/layout/vProcess5"/>
    <dgm:cxn modelId="{415AF640-4569-4A53-AB7E-2C9EBD1BDE6D}" type="presParOf" srcId="{9272A9BF-6278-4BAF-BED8-C11F51B57614}" destId="{7E0FFECC-7B8D-4746-9606-7649719EBC02}" srcOrd="9" destOrd="0" presId="urn:microsoft.com/office/officeart/2005/8/layout/vProcess5"/>
    <dgm:cxn modelId="{0702F660-9DC5-4274-A2E3-F916C0B5C2ED}" type="presParOf" srcId="{9272A9BF-6278-4BAF-BED8-C11F51B57614}" destId="{5ACE6EE0-B6B7-4115-BA7A-FAAEE02874DE}" srcOrd="10" destOrd="0" presId="urn:microsoft.com/office/officeart/2005/8/layout/vProcess5"/>
    <dgm:cxn modelId="{3B461491-DCC7-4FF8-A09F-B278163DDCEF}" type="presParOf" srcId="{9272A9BF-6278-4BAF-BED8-C11F51B57614}" destId="{099B76EA-59C8-41A1-A888-2427C562A8E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63DE6-F054-452F-9B1B-2B6BC0FA1326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0_3" csCatId="mainScheme" phldr="1"/>
      <dgm:spPr/>
    </dgm:pt>
    <dgm:pt modelId="{D90BDEF5-1B2F-49D0-BD3F-23003D7125B0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 dirty="0"/>
            <a:t>Выявление профессиональных дефицитов</a:t>
          </a:r>
        </a:p>
      </dgm:t>
    </dgm:pt>
    <dgm:pt modelId="{F7AFE2AD-059D-4CFE-B39D-58154CF6F389}" type="parTrans" cxnId="{585EDAD9-F6B6-4523-8345-504FD32EE62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C4168BF5-D35B-4990-A2E7-D624F610DEF4}" type="sibTrans" cxnId="{585EDAD9-F6B6-4523-8345-504FD32EE62E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15D69B27-F54B-4F42-B02A-3901624A3B0B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/>
            <a:t>Курсовой период</a:t>
          </a:r>
          <a:endParaRPr lang="ru-RU" sz="1400" b="1" dirty="0"/>
        </a:p>
      </dgm:t>
    </dgm:pt>
    <dgm:pt modelId="{4EFF238A-69BA-4A8F-9F10-95EFAFCB60A0}" type="parTrans" cxnId="{8143915F-766B-4E3A-BA8A-E8C30430E840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CCEBA458-A6B7-4150-93A3-8FFF88865A43}" type="sibTrans" cxnId="{8143915F-766B-4E3A-BA8A-E8C30430E840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1572D8C6-B49C-43E4-9AD9-B8E527BD52C6}">
      <dgm:prSet phldrT="[Текст]" custT="1"/>
      <dgm:spPr>
        <a:solidFill>
          <a:srgbClr val="0501CE"/>
        </a:solidFill>
      </dgm:spPr>
      <dgm:t>
        <a:bodyPr/>
        <a:lstStyle/>
        <a:p>
          <a:r>
            <a:rPr lang="ru-RU" sz="1400" b="1"/>
            <a:t>Посткурсовой период</a:t>
          </a:r>
          <a:endParaRPr lang="ru-RU" sz="1400" b="1" dirty="0"/>
        </a:p>
      </dgm:t>
    </dgm:pt>
    <dgm:pt modelId="{23CB09CB-B6AF-4110-9595-632C262DF49F}" type="parTrans" cxnId="{2D75BF34-7F08-4958-AE3A-E4A8D822BBF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320D73B5-5C61-47F1-AA4D-2518E2C3473F}" type="sibTrans" cxnId="{2D75BF34-7F08-4958-AE3A-E4A8D822BBFD}">
      <dgm:prSet/>
      <dgm:spPr/>
      <dgm:t>
        <a:bodyPr/>
        <a:lstStyle/>
        <a:p>
          <a:endParaRPr lang="ru-RU" sz="1400" b="1">
            <a:solidFill>
              <a:srgbClr val="002060"/>
            </a:solidFill>
          </a:endParaRPr>
        </a:p>
      </dgm:t>
    </dgm:pt>
    <dgm:pt modelId="{21F6481F-DE0C-474E-BB08-CC81555215DC}" type="pres">
      <dgm:prSet presAssocID="{17363DE6-F054-452F-9B1B-2B6BC0FA1326}" presName="rootnode" presStyleCnt="0">
        <dgm:presLayoutVars>
          <dgm:chMax/>
          <dgm:chPref/>
          <dgm:dir/>
          <dgm:animLvl val="lvl"/>
        </dgm:presLayoutVars>
      </dgm:prSet>
      <dgm:spPr/>
    </dgm:pt>
    <dgm:pt modelId="{388483D0-E215-45FA-B550-3F41A9C5662F}" type="pres">
      <dgm:prSet presAssocID="{D90BDEF5-1B2F-49D0-BD3F-23003D7125B0}" presName="composite" presStyleCnt="0"/>
      <dgm:spPr/>
    </dgm:pt>
    <dgm:pt modelId="{7E82E59E-98D7-4B1D-A996-6480F23133F0}" type="pres">
      <dgm:prSet presAssocID="{D90BDEF5-1B2F-49D0-BD3F-23003D7125B0}" presName="bentUpArrow1" presStyleLbl="alignImgPlace1" presStyleIdx="0" presStyleCnt="2"/>
      <dgm:spPr/>
    </dgm:pt>
    <dgm:pt modelId="{4BF80CB1-76F7-45CE-AD1A-6802CBE602C4}" type="pres">
      <dgm:prSet presAssocID="{D90BDEF5-1B2F-49D0-BD3F-23003D7125B0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E471D-7460-4EE4-9573-95E604DC4C51}" type="pres">
      <dgm:prSet presAssocID="{D90BDEF5-1B2F-49D0-BD3F-23003D7125B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6F0D96C-B21E-4490-9AAF-895916C3FE37}" type="pres">
      <dgm:prSet presAssocID="{C4168BF5-D35B-4990-A2E7-D624F610DEF4}" presName="sibTrans" presStyleCnt="0"/>
      <dgm:spPr/>
    </dgm:pt>
    <dgm:pt modelId="{3A94CA5B-D55A-49EE-A51F-21C385684859}" type="pres">
      <dgm:prSet presAssocID="{15D69B27-F54B-4F42-B02A-3901624A3B0B}" presName="composite" presStyleCnt="0"/>
      <dgm:spPr/>
    </dgm:pt>
    <dgm:pt modelId="{5EABF0D2-7AEA-4963-9954-1A0711FEA6EF}" type="pres">
      <dgm:prSet presAssocID="{15D69B27-F54B-4F42-B02A-3901624A3B0B}" presName="bentUpArrow1" presStyleLbl="alignImgPlace1" presStyleIdx="1" presStyleCnt="2"/>
      <dgm:spPr/>
    </dgm:pt>
    <dgm:pt modelId="{D537FD09-9012-458B-BCEC-FE287D80E481}" type="pres">
      <dgm:prSet presAssocID="{15D69B27-F54B-4F42-B02A-3901624A3B0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2F5905-AAB9-4B89-8DFD-40A78F03750C}" type="pres">
      <dgm:prSet presAssocID="{15D69B27-F54B-4F42-B02A-3901624A3B0B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FF02C08-765C-48DF-9505-1D049FC5D8BC}" type="pres">
      <dgm:prSet presAssocID="{CCEBA458-A6B7-4150-93A3-8FFF88865A43}" presName="sibTrans" presStyleCnt="0"/>
      <dgm:spPr/>
    </dgm:pt>
    <dgm:pt modelId="{58AC5931-E7F2-4D99-B1FC-B6B44E86FE30}" type="pres">
      <dgm:prSet presAssocID="{1572D8C6-B49C-43E4-9AD9-B8E527BD52C6}" presName="composite" presStyleCnt="0"/>
      <dgm:spPr/>
    </dgm:pt>
    <dgm:pt modelId="{80B96B5A-4C53-40A9-8151-A1D138EE7976}" type="pres">
      <dgm:prSet presAssocID="{1572D8C6-B49C-43E4-9AD9-B8E527BD52C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EDAD9-F6B6-4523-8345-504FD32EE62E}" srcId="{17363DE6-F054-452F-9B1B-2B6BC0FA1326}" destId="{D90BDEF5-1B2F-49D0-BD3F-23003D7125B0}" srcOrd="0" destOrd="0" parTransId="{F7AFE2AD-059D-4CFE-B39D-58154CF6F389}" sibTransId="{C4168BF5-D35B-4990-A2E7-D624F610DEF4}"/>
    <dgm:cxn modelId="{8143915F-766B-4E3A-BA8A-E8C30430E840}" srcId="{17363DE6-F054-452F-9B1B-2B6BC0FA1326}" destId="{15D69B27-F54B-4F42-B02A-3901624A3B0B}" srcOrd="1" destOrd="0" parTransId="{4EFF238A-69BA-4A8F-9F10-95EFAFCB60A0}" sibTransId="{CCEBA458-A6B7-4150-93A3-8FFF88865A43}"/>
    <dgm:cxn modelId="{0DCABBAE-03AD-4296-980F-269FC99FE570}" type="presOf" srcId="{17363DE6-F054-452F-9B1B-2B6BC0FA1326}" destId="{21F6481F-DE0C-474E-BB08-CC81555215DC}" srcOrd="0" destOrd="0" presId="urn:microsoft.com/office/officeart/2005/8/layout/StepDownProcess"/>
    <dgm:cxn modelId="{706B7053-68B9-4128-A36F-9FA14552173C}" type="presOf" srcId="{15D69B27-F54B-4F42-B02A-3901624A3B0B}" destId="{D537FD09-9012-458B-BCEC-FE287D80E481}" srcOrd="0" destOrd="0" presId="urn:microsoft.com/office/officeart/2005/8/layout/StepDownProcess"/>
    <dgm:cxn modelId="{2D75BF34-7F08-4958-AE3A-E4A8D822BBFD}" srcId="{17363DE6-F054-452F-9B1B-2B6BC0FA1326}" destId="{1572D8C6-B49C-43E4-9AD9-B8E527BD52C6}" srcOrd="2" destOrd="0" parTransId="{23CB09CB-B6AF-4110-9595-632C262DF49F}" sibTransId="{320D73B5-5C61-47F1-AA4D-2518E2C3473F}"/>
    <dgm:cxn modelId="{490B42ED-EDEA-461E-A312-A313F2932C67}" type="presOf" srcId="{1572D8C6-B49C-43E4-9AD9-B8E527BD52C6}" destId="{80B96B5A-4C53-40A9-8151-A1D138EE7976}" srcOrd="0" destOrd="0" presId="urn:microsoft.com/office/officeart/2005/8/layout/StepDownProcess"/>
    <dgm:cxn modelId="{52B4189B-A403-4982-B024-16F34BA88AA3}" type="presOf" srcId="{D90BDEF5-1B2F-49D0-BD3F-23003D7125B0}" destId="{4BF80CB1-76F7-45CE-AD1A-6802CBE602C4}" srcOrd="0" destOrd="0" presId="urn:microsoft.com/office/officeart/2005/8/layout/StepDownProcess"/>
    <dgm:cxn modelId="{0AE77B09-2082-40B7-8973-8B16CCC56EC5}" type="presParOf" srcId="{21F6481F-DE0C-474E-BB08-CC81555215DC}" destId="{388483D0-E215-45FA-B550-3F41A9C5662F}" srcOrd="0" destOrd="0" presId="urn:microsoft.com/office/officeart/2005/8/layout/StepDownProcess"/>
    <dgm:cxn modelId="{26E030B1-C794-4833-ACF1-5D9B46E5D64E}" type="presParOf" srcId="{388483D0-E215-45FA-B550-3F41A9C5662F}" destId="{7E82E59E-98D7-4B1D-A996-6480F23133F0}" srcOrd="0" destOrd="0" presId="urn:microsoft.com/office/officeart/2005/8/layout/StepDownProcess"/>
    <dgm:cxn modelId="{03CFBB0A-A93C-434E-A3CF-72A02D147549}" type="presParOf" srcId="{388483D0-E215-45FA-B550-3F41A9C5662F}" destId="{4BF80CB1-76F7-45CE-AD1A-6802CBE602C4}" srcOrd="1" destOrd="0" presId="urn:microsoft.com/office/officeart/2005/8/layout/StepDownProcess"/>
    <dgm:cxn modelId="{EE37BA52-4EEE-4FCB-916B-9F938AD45086}" type="presParOf" srcId="{388483D0-E215-45FA-B550-3F41A9C5662F}" destId="{69AE471D-7460-4EE4-9573-95E604DC4C51}" srcOrd="2" destOrd="0" presId="urn:microsoft.com/office/officeart/2005/8/layout/StepDownProcess"/>
    <dgm:cxn modelId="{EA63AB0E-3F80-424B-AC83-446FA5505BFC}" type="presParOf" srcId="{21F6481F-DE0C-474E-BB08-CC81555215DC}" destId="{36F0D96C-B21E-4490-9AAF-895916C3FE37}" srcOrd="1" destOrd="0" presId="urn:microsoft.com/office/officeart/2005/8/layout/StepDownProcess"/>
    <dgm:cxn modelId="{A6424094-03C1-402E-8AF9-B34C47BD4468}" type="presParOf" srcId="{21F6481F-DE0C-474E-BB08-CC81555215DC}" destId="{3A94CA5B-D55A-49EE-A51F-21C385684859}" srcOrd="2" destOrd="0" presId="urn:microsoft.com/office/officeart/2005/8/layout/StepDownProcess"/>
    <dgm:cxn modelId="{22504983-DF1F-48E5-8ED3-0D5DCD2E917D}" type="presParOf" srcId="{3A94CA5B-D55A-49EE-A51F-21C385684859}" destId="{5EABF0D2-7AEA-4963-9954-1A0711FEA6EF}" srcOrd="0" destOrd="0" presId="urn:microsoft.com/office/officeart/2005/8/layout/StepDownProcess"/>
    <dgm:cxn modelId="{B9DC3529-6AE7-4D69-AAA3-BED2800CE5FE}" type="presParOf" srcId="{3A94CA5B-D55A-49EE-A51F-21C385684859}" destId="{D537FD09-9012-458B-BCEC-FE287D80E481}" srcOrd="1" destOrd="0" presId="urn:microsoft.com/office/officeart/2005/8/layout/StepDownProcess"/>
    <dgm:cxn modelId="{6300695E-3D21-463E-8B49-49A6F483762E}" type="presParOf" srcId="{3A94CA5B-D55A-49EE-A51F-21C385684859}" destId="{E72F5905-AAB9-4B89-8DFD-40A78F03750C}" srcOrd="2" destOrd="0" presId="urn:microsoft.com/office/officeart/2005/8/layout/StepDownProcess"/>
    <dgm:cxn modelId="{FCBB4954-BE06-455B-BE42-5D868DAEFFC4}" type="presParOf" srcId="{21F6481F-DE0C-474E-BB08-CC81555215DC}" destId="{1FF02C08-765C-48DF-9505-1D049FC5D8BC}" srcOrd="3" destOrd="0" presId="urn:microsoft.com/office/officeart/2005/8/layout/StepDownProcess"/>
    <dgm:cxn modelId="{757EC0D2-CF65-44C1-9818-D8746AED853D}" type="presParOf" srcId="{21F6481F-DE0C-474E-BB08-CC81555215DC}" destId="{58AC5931-E7F2-4D99-B1FC-B6B44E86FE30}" srcOrd="4" destOrd="0" presId="urn:microsoft.com/office/officeart/2005/8/layout/StepDownProcess"/>
    <dgm:cxn modelId="{6C9FACAA-970D-4B26-8C67-523B6D62564C}" type="presParOf" srcId="{58AC5931-E7F2-4D99-B1FC-B6B44E86FE30}" destId="{80B96B5A-4C53-40A9-8151-A1D138EE797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A73AFF-BAC7-4D25-94B3-94FB803739DF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FA6E593-3C39-4960-9EB3-65244E975803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Духовно-нравственное и патриотическое воспитание.</a:t>
          </a:r>
        </a:p>
      </dgm:t>
    </dgm:pt>
    <dgm:pt modelId="{49421BCC-1433-469F-A9EF-F32FA3355BB7}" type="parTrans" cxnId="{FA060EDB-F317-400E-B1B2-94A18D155973}">
      <dgm:prSet/>
      <dgm:spPr/>
      <dgm:t>
        <a:bodyPr/>
        <a:lstStyle/>
        <a:p>
          <a:endParaRPr lang="ru-RU"/>
        </a:p>
      </dgm:t>
    </dgm:pt>
    <dgm:pt modelId="{84FF699B-555F-4B65-AA1D-2786FD2F9101}" type="sibTrans" cxnId="{FA060EDB-F317-400E-B1B2-94A18D155973}">
      <dgm:prSet/>
      <dgm:spPr/>
      <dgm:t>
        <a:bodyPr/>
        <a:lstStyle/>
        <a:p>
          <a:endParaRPr lang="ru-RU"/>
        </a:p>
      </dgm:t>
    </dgm:pt>
    <dgm:pt modelId="{CADAE162-7628-4AD4-A862-7A223A0D948A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Безопасность в цифровой среде.</a:t>
          </a:r>
        </a:p>
      </dgm:t>
    </dgm:pt>
    <dgm:pt modelId="{C72E5D12-0BEE-479D-A226-79EE43455FFF}" type="parTrans" cxnId="{C060E575-3AEA-4871-B95C-3D31AC28749C}">
      <dgm:prSet/>
      <dgm:spPr/>
      <dgm:t>
        <a:bodyPr/>
        <a:lstStyle/>
        <a:p>
          <a:endParaRPr lang="ru-RU"/>
        </a:p>
      </dgm:t>
    </dgm:pt>
    <dgm:pt modelId="{E69826A8-FDF9-4944-9C49-A0AC77F0222F}" type="sibTrans" cxnId="{C060E575-3AEA-4871-B95C-3D31AC28749C}">
      <dgm:prSet/>
      <dgm:spPr/>
      <dgm:t>
        <a:bodyPr/>
        <a:lstStyle/>
        <a:p>
          <a:endParaRPr lang="ru-RU"/>
        </a:p>
      </dgm:t>
    </dgm:pt>
    <dgm:pt modelId="{EBC26F92-4FB7-492F-BACD-A058074736B0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Адаптация к условия детского сада.</a:t>
          </a:r>
        </a:p>
      </dgm:t>
    </dgm:pt>
    <dgm:pt modelId="{C0F33F7F-61A0-4B6F-8458-DCE5801D5D35}" type="parTrans" cxnId="{32483DBF-C1D3-41B0-9548-DAA707B88779}">
      <dgm:prSet/>
      <dgm:spPr/>
      <dgm:t>
        <a:bodyPr/>
        <a:lstStyle/>
        <a:p>
          <a:endParaRPr lang="ru-RU"/>
        </a:p>
      </dgm:t>
    </dgm:pt>
    <dgm:pt modelId="{BD18FAB3-C715-445B-9800-C0B747E3E26A}" type="sibTrans" cxnId="{32483DBF-C1D3-41B0-9548-DAA707B88779}">
      <dgm:prSet/>
      <dgm:spPr/>
      <dgm:t>
        <a:bodyPr/>
        <a:lstStyle/>
        <a:p>
          <a:endParaRPr lang="ru-RU"/>
        </a:p>
      </dgm:t>
    </dgm:pt>
    <dgm:pt modelId="{30B3DCCD-ACDE-463D-BE4C-1DD8E6CB2020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Здоровый образ жизни и безопасность детей раннего и дошкольного возраста.</a:t>
          </a:r>
        </a:p>
      </dgm:t>
    </dgm:pt>
    <dgm:pt modelId="{0E1252FD-0F20-4B81-8B55-570EA2D7BEFD}" type="parTrans" cxnId="{7BCAB671-C00D-4713-A128-6DF358871D12}">
      <dgm:prSet/>
      <dgm:spPr/>
      <dgm:t>
        <a:bodyPr/>
        <a:lstStyle/>
        <a:p>
          <a:endParaRPr lang="ru-RU"/>
        </a:p>
      </dgm:t>
    </dgm:pt>
    <dgm:pt modelId="{21C77EE2-4A86-45CC-9E9F-8FDEF54FC508}" type="sibTrans" cxnId="{7BCAB671-C00D-4713-A128-6DF358871D12}">
      <dgm:prSet/>
      <dgm:spPr/>
      <dgm:t>
        <a:bodyPr/>
        <a:lstStyle/>
        <a:p>
          <a:endParaRPr lang="ru-RU"/>
        </a:p>
      </dgm:t>
    </dgm:pt>
    <dgm:pt modelId="{EADF259D-6084-4878-B205-CACAB1C7E3C4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Воспитание интереса к чтению.</a:t>
          </a:r>
        </a:p>
      </dgm:t>
    </dgm:pt>
    <dgm:pt modelId="{8E429463-C429-4D17-B9B2-EDF08B6F3B65}" type="parTrans" cxnId="{3ACBCAFA-9335-4FF2-9F7B-8908386006F8}">
      <dgm:prSet/>
      <dgm:spPr/>
      <dgm:t>
        <a:bodyPr/>
        <a:lstStyle/>
        <a:p>
          <a:endParaRPr lang="ru-RU"/>
        </a:p>
      </dgm:t>
    </dgm:pt>
    <dgm:pt modelId="{9FFCE1E1-AE55-4CCC-A365-D5808896420C}" type="sibTrans" cxnId="{3ACBCAFA-9335-4FF2-9F7B-8908386006F8}">
      <dgm:prSet/>
      <dgm:spPr/>
      <dgm:t>
        <a:bodyPr/>
        <a:lstStyle/>
        <a:p>
          <a:endParaRPr lang="ru-RU"/>
        </a:p>
      </dgm:t>
    </dgm:pt>
    <dgm:pt modelId="{16C4662D-DD4D-4EC9-856E-6B6FEDFB2E77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Развитие коммуникативной компетентности детей.</a:t>
          </a:r>
        </a:p>
      </dgm:t>
    </dgm:pt>
    <dgm:pt modelId="{CB9A43FC-ABD2-4B06-B70E-40644A1D508A}" type="parTrans" cxnId="{336DA3D3-C740-4673-BC4D-225046301D82}">
      <dgm:prSet/>
      <dgm:spPr/>
      <dgm:t>
        <a:bodyPr/>
        <a:lstStyle/>
        <a:p>
          <a:endParaRPr lang="ru-RU"/>
        </a:p>
      </dgm:t>
    </dgm:pt>
    <dgm:pt modelId="{9023C799-6448-463E-AC6F-C6ACCD3C5C84}" type="sibTrans" cxnId="{336DA3D3-C740-4673-BC4D-225046301D82}">
      <dgm:prSet/>
      <dgm:spPr/>
      <dgm:t>
        <a:bodyPr/>
        <a:lstStyle/>
        <a:p>
          <a:endParaRPr lang="ru-RU"/>
        </a:p>
      </dgm:t>
    </dgm:pt>
    <dgm:pt modelId="{D429C86C-8093-4F33-A3A7-A718F30ED87F}">
      <dgm:prSet custT="1"/>
      <dgm:spPr>
        <a:ln w="9525"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Психологическая готовность ребенка к обучению в школе.</a:t>
          </a:r>
        </a:p>
      </dgm:t>
    </dgm:pt>
    <dgm:pt modelId="{0238B893-A71E-4775-B51C-0D8E0E5BD5B1}" type="parTrans" cxnId="{41D43183-FCAE-482E-B1A9-F3C6862CFC3E}">
      <dgm:prSet/>
      <dgm:spPr/>
      <dgm:t>
        <a:bodyPr/>
        <a:lstStyle/>
        <a:p>
          <a:endParaRPr lang="ru-RU"/>
        </a:p>
      </dgm:t>
    </dgm:pt>
    <dgm:pt modelId="{C15B5D5F-3FCB-4EB9-BA15-2897E713073C}" type="sibTrans" cxnId="{41D43183-FCAE-482E-B1A9-F3C6862CFC3E}">
      <dgm:prSet/>
      <dgm:spPr/>
      <dgm:t>
        <a:bodyPr/>
        <a:lstStyle/>
        <a:p>
          <a:endParaRPr lang="ru-RU"/>
        </a:p>
      </dgm:t>
    </dgm:pt>
    <dgm:pt modelId="{99C3D000-4A56-49BC-A489-6E7ED8DBE42E}" type="pres">
      <dgm:prSet presAssocID="{EDA73AFF-BAC7-4D25-94B3-94FB803739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07D3A-648A-46F3-B290-92AE5C08949B}" type="pres">
      <dgm:prSet presAssocID="{1FA6E593-3C39-4960-9EB3-65244E975803}" presName="parentText" presStyleLbl="node1" presStyleIdx="0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310C7-1FF5-4667-A91C-EFBFF91BC736}" type="pres">
      <dgm:prSet presAssocID="{84FF699B-555F-4B65-AA1D-2786FD2F9101}" presName="spacer" presStyleCnt="0"/>
      <dgm:spPr/>
    </dgm:pt>
    <dgm:pt modelId="{8F01A0A2-AC6D-4D75-BAC3-75F8574955B1}" type="pres">
      <dgm:prSet presAssocID="{CADAE162-7628-4AD4-A862-7A223A0D948A}" presName="parentText" presStyleLbl="node1" presStyleIdx="1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64E35-C164-4CC6-ABAC-774E7357F2CF}" type="pres">
      <dgm:prSet presAssocID="{E69826A8-FDF9-4944-9C49-A0AC77F0222F}" presName="spacer" presStyleCnt="0"/>
      <dgm:spPr/>
    </dgm:pt>
    <dgm:pt modelId="{B60DAB1B-D485-4357-B4B4-1389C798AD46}" type="pres">
      <dgm:prSet presAssocID="{EBC26F92-4FB7-492F-BACD-A058074736B0}" presName="parentText" presStyleLbl="node1" presStyleIdx="2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E454B-3218-488A-9BE1-E613C2F53B18}" type="pres">
      <dgm:prSet presAssocID="{BD18FAB3-C715-445B-9800-C0B747E3E26A}" presName="spacer" presStyleCnt="0"/>
      <dgm:spPr/>
    </dgm:pt>
    <dgm:pt modelId="{FC427914-F671-4560-849E-3C0DC48E3072}" type="pres">
      <dgm:prSet presAssocID="{30B3DCCD-ACDE-463D-BE4C-1DD8E6CB2020}" presName="parentText" presStyleLbl="node1" presStyleIdx="3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9F7C2-1B5C-447E-BF6D-EE32936DA6E2}" type="pres">
      <dgm:prSet presAssocID="{21C77EE2-4A86-45CC-9E9F-8FDEF54FC508}" presName="spacer" presStyleCnt="0"/>
      <dgm:spPr/>
    </dgm:pt>
    <dgm:pt modelId="{B7C7256B-E416-49B1-997B-5C0CBC8267BE}" type="pres">
      <dgm:prSet presAssocID="{EADF259D-6084-4878-B205-CACAB1C7E3C4}" presName="parentText" presStyleLbl="node1" presStyleIdx="4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53E27-E3CA-4146-A7D4-D6529E7C0D97}" type="pres">
      <dgm:prSet presAssocID="{9FFCE1E1-AE55-4CCC-A365-D5808896420C}" presName="spacer" presStyleCnt="0"/>
      <dgm:spPr/>
    </dgm:pt>
    <dgm:pt modelId="{96F3B3F9-A4A6-438D-AF5F-6B25E1FEDC5B}" type="pres">
      <dgm:prSet presAssocID="{16C4662D-DD4D-4EC9-856E-6B6FEDFB2E77}" presName="parentText" presStyleLbl="node1" presStyleIdx="5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CCC04D-B7E6-4D40-8C58-2FB0E12D3CB4}" type="pres">
      <dgm:prSet presAssocID="{9023C799-6448-463E-AC6F-C6ACCD3C5C84}" presName="spacer" presStyleCnt="0"/>
      <dgm:spPr/>
    </dgm:pt>
    <dgm:pt modelId="{196768A1-B4E1-4713-AFB6-F6DCB806F508}" type="pres">
      <dgm:prSet presAssocID="{D429C86C-8093-4F33-A3A7-A718F30ED87F}" presName="parentText" presStyleLbl="node1" presStyleIdx="6" presStyleCnt="7" custLinFactY="-10950" custLinFactNeighborX="-7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83DBF-C1D3-41B0-9548-DAA707B88779}" srcId="{EDA73AFF-BAC7-4D25-94B3-94FB803739DF}" destId="{EBC26F92-4FB7-492F-BACD-A058074736B0}" srcOrd="2" destOrd="0" parTransId="{C0F33F7F-61A0-4B6F-8458-DCE5801D5D35}" sibTransId="{BD18FAB3-C715-445B-9800-C0B747E3E26A}"/>
    <dgm:cxn modelId="{7BCAB671-C00D-4713-A128-6DF358871D12}" srcId="{EDA73AFF-BAC7-4D25-94B3-94FB803739DF}" destId="{30B3DCCD-ACDE-463D-BE4C-1DD8E6CB2020}" srcOrd="3" destOrd="0" parTransId="{0E1252FD-0F20-4B81-8B55-570EA2D7BEFD}" sibTransId="{21C77EE2-4A86-45CC-9E9F-8FDEF54FC508}"/>
    <dgm:cxn modelId="{8283DFEB-53BC-4757-B3AC-8F252B9609A8}" type="presOf" srcId="{EADF259D-6084-4878-B205-CACAB1C7E3C4}" destId="{B7C7256B-E416-49B1-997B-5C0CBC8267BE}" srcOrd="0" destOrd="0" presId="urn:microsoft.com/office/officeart/2005/8/layout/vList2"/>
    <dgm:cxn modelId="{89388169-1C33-4942-BD8A-83DFAF4612CF}" type="presOf" srcId="{EDA73AFF-BAC7-4D25-94B3-94FB803739DF}" destId="{99C3D000-4A56-49BC-A489-6E7ED8DBE42E}" srcOrd="0" destOrd="0" presId="urn:microsoft.com/office/officeart/2005/8/layout/vList2"/>
    <dgm:cxn modelId="{76FEED1B-2F19-4CC4-9C01-4224CAB580E1}" type="presOf" srcId="{1FA6E593-3C39-4960-9EB3-65244E975803}" destId="{C3B07D3A-648A-46F3-B290-92AE5C08949B}" srcOrd="0" destOrd="0" presId="urn:microsoft.com/office/officeart/2005/8/layout/vList2"/>
    <dgm:cxn modelId="{C060E575-3AEA-4871-B95C-3D31AC28749C}" srcId="{EDA73AFF-BAC7-4D25-94B3-94FB803739DF}" destId="{CADAE162-7628-4AD4-A862-7A223A0D948A}" srcOrd="1" destOrd="0" parTransId="{C72E5D12-0BEE-479D-A226-79EE43455FFF}" sibTransId="{E69826A8-FDF9-4944-9C49-A0AC77F0222F}"/>
    <dgm:cxn modelId="{56FBBF51-F8BA-4934-9E5D-E7B8E281D10B}" type="presOf" srcId="{CADAE162-7628-4AD4-A862-7A223A0D948A}" destId="{8F01A0A2-AC6D-4D75-BAC3-75F8574955B1}" srcOrd="0" destOrd="0" presId="urn:microsoft.com/office/officeart/2005/8/layout/vList2"/>
    <dgm:cxn modelId="{41D43183-FCAE-482E-B1A9-F3C6862CFC3E}" srcId="{EDA73AFF-BAC7-4D25-94B3-94FB803739DF}" destId="{D429C86C-8093-4F33-A3A7-A718F30ED87F}" srcOrd="6" destOrd="0" parTransId="{0238B893-A71E-4775-B51C-0D8E0E5BD5B1}" sibTransId="{C15B5D5F-3FCB-4EB9-BA15-2897E713073C}"/>
    <dgm:cxn modelId="{86DA209C-ADF5-4A27-8E8C-5E8ABA340E42}" type="presOf" srcId="{D429C86C-8093-4F33-A3A7-A718F30ED87F}" destId="{196768A1-B4E1-4713-AFB6-F6DCB806F508}" srcOrd="0" destOrd="0" presId="urn:microsoft.com/office/officeart/2005/8/layout/vList2"/>
    <dgm:cxn modelId="{FA060EDB-F317-400E-B1B2-94A18D155973}" srcId="{EDA73AFF-BAC7-4D25-94B3-94FB803739DF}" destId="{1FA6E593-3C39-4960-9EB3-65244E975803}" srcOrd="0" destOrd="0" parTransId="{49421BCC-1433-469F-A9EF-F32FA3355BB7}" sibTransId="{84FF699B-555F-4B65-AA1D-2786FD2F9101}"/>
    <dgm:cxn modelId="{B50C1DE9-8AB4-427D-B87B-25A8703F7863}" type="presOf" srcId="{30B3DCCD-ACDE-463D-BE4C-1DD8E6CB2020}" destId="{FC427914-F671-4560-849E-3C0DC48E3072}" srcOrd="0" destOrd="0" presId="urn:microsoft.com/office/officeart/2005/8/layout/vList2"/>
    <dgm:cxn modelId="{3ACBCAFA-9335-4FF2-9F7B-8908386006F8}" srcId="{EDA73AFF-BAC7-4D25-94B3-94FB803739DF}" destId="{EADF259D-6084-4878-B205-CACAB1C7E3C4}" srcOrd="4" destOrd="0" parTransId="{8E429463-C429-4D17-B9B2-EDF08B6F3B65}" sibTransId="{9FFCE1E1-AE55-4CCC-A365-D5808896420C}"/>
    <dgm:cxn modelId="{86F2580D-DEFE-421A-94D2-5EA215CEBDAB}" type="presOf" srcId="{16C4662D-DD4D-4EC9-856E-6B6FEDFB2E77}" destId="{96F3B3F9-A4A6-438D-AF5F-6B25E1FEDC5B}" srcOrd="0" destOrd="0" presId="urn:microsoft.com/office/officeart/2005/8/layout/vList2"/>
    <dgm:cxn modelId="{5F6A8B30-D154-4966-80BF-7B3E63220A98}" type="presOf" srcId="{EBC26F92-4FB7-492F-BACD-A058074736B0}" destId="{B60DAB1B-D485-4357-B4B4-1389C798AD46}" srcOrd="0" destOrd="0" presId="urn:microsoft.com/office/officeart/2005/8/layout/vList2"/>
    <dgm:cxn modelId="{336DA3D3-C740-4673-BC4D-225046301D82}" srcId="{EDA73AFF-BAC7-4D25-94B3-94FB803739DF}" destId="{16C4662D-DD4D-4EC9-856E-6B6FEDFB2E77}" srcOrd="5" destOrd="0" parTransId="{CB9A43FC-ABD2-4B06-B70E-40644A1D508A}" sibTransId="{9023C799-6448-463E-AC6F-C6ACCD3C5C84}"/>
    <dgm:cxn modelId="{5870E839-614F-496F-98F2-4559BE9E278E}" type="presParOf" srcId="{99C3D000-4A56-49BC-A489-6E7ED8DBE42E}" destId="{C3B07D3A-648A-46F3-B290-92AE5C08949B}" srcOrd="0" destOrd="0" presId="urn:microsoft.com/office/officeart/2005/8/layout/vList2"/>
    <dgm:cxn modelId="{BE6BBB56-0D05-4D92-A21A-9819603B316F}" type="presParOf" srcId="{99C3D000-4A56-49BC-A489-6E7ED8DBE42E}" destId="{14D310C7-1FF5-4667-A91C-EFBFF91BC736}" srcOrd="1" destOrd="0" presId="urn:microsoft.com/office/officeart/2005/8/layout/vList2"/>
    <dgm:cxn modelId="{F949CA8E-7EF9-469B-972C-B0CAD58AB0D4}" type="presParOf" srcId="{99C3D000-4A56-49BC-A489-6E7ED8DBE42E}" destId="{8F01A0A2-AC6D-4D75-BAC3-75F8574955B1}" srcOrd="2" destOrd="0" presId="urn:microsoft.com/office/officeart/2005/8/layout/vList2"/>
    <dgm:cxn modelId="{BD84B608-A5BF-4EA0-A5A3-61746EDBAD46}" type="presParOf" srcId="{99C3D000-4A56-49BC-A489-6E7ED8DBE42E}" destId="{D4264E35-C164-4CC6-ABAC-774E7357F2CF}" srcOrd="3" destOrd="0" presId="urn:microsoft.com/office/officeart/2005/8/layout/vList2"/>
    <dgm:cxn modelId="{57EF845D-DA90-4DA7-9151-37C966620B14}" type="presParOf" srcId="{99C3D000-4A56-49BC-A489-6E7ED8DBE42E}" destId="{B60DAB1B-D485-4357-B4B4-1389C798AD46}" srcOrd="4" destOrd="0" presId="urn:microsoft.com/office/officeart/2005/8/layout/vList2"/>
    <dgm:cxn modelId="{4B14BBB7-3158-47B6-99CB-56667D6105E2}" type="presParOf" srcId="{99C3D000-4A56-49BC-A489-6E7ED8DBE42E}" destId="{328E454B-3218-488A-9BE1-E613C2F53B18}" srcOrd="5" destOrd="0" presId="urn:microsoft.com/office/officeart/2005/8/layout/vList2"/>
    <dgm:cxn modelId="{05963503-668E-45A6-A9C2-0851EA161C3C}" type="presParOf" srcId="{99C3D000-4A56-49BC-A489-6E7ED8DBE42E}" destId="{FC427914-F671-4560-849E-3C0DC48E3072}" srcOrd="6" destOrd="0" presId="urn:microsoft.com/office/officeart/2005/8/layout/vList2"/>
    <dgm:cxn modelId="{D2C2DADF-F746-4508-8BA7-7BEF21D571BB}" type="presParOf" srcId="{99C3D000-4A56-49BC-A489-6E7ED8DBE42E}" destId="{6AA9F7C2-1B5C-447E-BF6D-EE32936DA6E2}" srcOrd="7" destOrd="0" presId="urn:microsoft.com/office/officeart/2005/8/layout/vList2"/>
    <dgm:cxn modelId="{A18FC8A8-4ECF-4821-8220-E3009B05BB01}" type="presParOf" srcId="{99C3D000-4A56-49BC-A489-6E7ED8DBE42E}" destId="{B7C7256B-E416-49B1-997B-5C0CBC8267BE}" srcOrd="8" destOrd="0" presId="urn:microsoft.com/office/officeart/2005/8/layout/vList2"/>
    <dgm:cxn modelId="{5465290B-DB70-4B3D-B2EF-0BD63754BFD4}" type="presParOf" srcId="{99C3D000-4A56-49BC-A489-6E7ED8DBE42E}" destId="{4E153E27-E3CA-4146-A7D4-D6529E7C0D97}" srcOrd="9" destOrd="0" presId="urn:microsoft.com/office/officeart/2005/8/layout/vList2"/>
    <dgm:cxn modelId="{E2E221D5-688B-4E55-B081-6DD254BD9817}" type="presParOf" srcId="{99C3D000-4A56-49BC-A489-6E7ED8DBE42E}" destId="{96F3B3F9-A4A6-438D-AF5F-6B25E1FEDC5B}" srcOrd="10" destOrd="0" presId="urn:microsoft.com/office/officeart/2005/8/layout/vList2"/>
    <dgm:cxn modelId="{756B7B67-1652-4250-8AED-F79BC7C820FB}" type="presParOf" srcId="{99C3D000-4A56-49BC-A489-6E7ED8DBE42E}" destId="{28CCC04D-B7E6-4D40-8C58-2FB0E12D3CB4}" srcOrd="11" destOrd="0" presId="urn:microsoft.com/office/officeart/2005/8/layout/vList2"/>
    <dgm:cxn modelId="{497421AD-F16A-430E-B20C-4380D8C070F6}" type="presParOf" srcId="{99C3D000-4A56-49BC-A489-6E7ED8DBE42E}" destId="{196768A1-B4E1-4713-AFB6-F6DCB806F508}" srcOrd="12" destOrd="0" presId="urn:microsoft.com/office/officeart/2005/8/layout/vList2"/>
  </dgm:cxnLst>
  <dgm:bg/>
  <dgm:whole>
    <a:ln w="63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341229-6DC5-444D-8950-09FEF8CA3DD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7E7B0B-8892-4BB8-8661-906890F88DF3}">
      <dgm:prSet custT="1"/>
      <dgm:spPr>
        <a:solidFill>
          <a:srgbClr val="0501CE"/>
        </a:solidFill>
        <a:ln>
          <a:solidFill>
            <a:srgbClr val="0501CE"/>
          </a:solidFill>
        </a:ln>
      </dgm:spPr>
      <dgm:t>
        <a:bodyPr/>
        <a:lstStyle/>
        <a:p>
          <a:r>
            <a:rPr lang="ru-RU" sz="1200" dirty="0"/>
            <a:t>Духовно-нравственное и патриотическое воспитание.</a:t>
          </a:r>
        </a:p>
      </dgm:t>
    </dgm:pt>
    <dgm:pt modelId="{6F78B01A-CE60-40C3-A0F1-FE4243B29897}" type="parTrans" cxnId="{876B6A4A-B631-465F-84FD-6B9162178ED1}">
      <dgm:prSet/>
      <dgm:spPr/>
      <dgm:t>
        <a:bodyPr/>
        <a:lstStyle/>
        <a:p>
          <a:endParaRPr lang="ru-RU"/>
        </a:p>
      </dgm:t>
    </dgm:pt>
    <dgm:pt modelId="{24529FA4-DFD8-44A3-B95D-A60CF497AAA9}" type="sibTrans" cxnId="{876B6A4A-B631-465F-84FD-6B9162178ED1}">
      <dgm:prSet/>
      <dgm:spPr/>
      <dgm:t>
        <a:bodyPr/>
        <a:lstStyle/>
        <a:p>
          <a:endParaRPr lang="ru-RU"/>
        </a:p>
      </dgm:t>
    </dgm:pt>
    <dgm:pt modelId="{790C66A8-0677-4458-A619-B20575AA89D5}">
      <dgm:prSet custT="1"/>
      <dgm:spPr/>
      <dgm:t>
        <a:bodyPr/>
        <a:lstStyle/>
        <a:p>
          <a:r>
            <a:rPr lang="ru-RU" sz="1800" dirty="0">
              <a:solidFill>
                <a:srgbClr val="0501CE"/>
              </a:solidFill>
            </a:rPr>
            <a:t>3</a:t>
          </a:r>
          <a:r>
            <a:rPr lang="ru-RU" sz="1200" dirty="0"/>
            <a:t> плана-сценария различных просветительских мероприятий</a:t>
          </a:r>
        </a:p>
      </dgm:t>
    </dgm:pt>
    <dgm:pt modelId="{A9CD79AD-8ABD-4734-B6F7-56799D5317AE}" type="parTrans" cxnId="{7FA0D4B1-D0E4-4E6D-B585-67793B41C7C3}">
      <dgm:prSet/>
      <dgm:spPr/>
      <dgm:t>
        <a:bodyPr/>
        <a:lstStyle/>
        <a:p>
          <a:endParaRPr lang="ru-RU"/>
        </a:p>
      </dgm:t>
    </dgm:pt>
    <dgm:pt modelId="{FCD156DC-7014-4EF4-A6D3-0F4ED551EA33}" type="sibTrans" cxnId="{7FA0D4B1-D0E4-4E6D-B585-67793B41C7C3}">
      <dgm:prSet/>
      <dgm:spPr/>
      <dgm:t>
        <a:bodyPr/>
        <a:lstStyle/>
        <a:p>
          <a:endParaRPr lang="ru-RU"/>
        </a:p>
      </dgm:t>
    </dgm:pt>
    <dgm:pt modelId="{050A0396-FEB7-449C-B5D5-17AE96FD06D8}">
      <dgm:prSet custT="1"/>
      <dgm:spPr>
        <a:solidFill>
          <a:srgbClr val="ED1F8B"/>
        </a:solidFill>
      </dgm:spPr>
      <dgm:t>
        <a:bodyPr/>
        <a:lstStyle/>
        <a:p>
          <a:r>
            <a:rPr lang="ru-RU" sz="1200" dirty="0"/>
            <a:t>Безопасность в цифровой среде.</a:t>
          </a:r>
        </a:p>
      </dgm:t>
    </dgm:pt>
    <dgm:pt modelId="{6A7E40D6-6ACD-4930-95F6-32AAE9C435F3}" type="parTrans" cxnId="{CC6B5025-9BBE-4D31-912C-9BA63059DB77}">
      <dgm:prSet/>
      <dgm:spPr/>
      <dgm:t>
        <a:bodyPr/>
        <a:lstStyle/>
        <a:p>
          <a:endParaRPr lang="ru-RU"/>
        </a:p>
      </dgm:t>
    </dgm:pt>
    <dgm:pt modelId="{3986B723-9041-4A1B-B05E-3CF5FFBF57E3}" type="sibTrans" cxnId="{CC6B5025-9BBE-4D31-912C-9BA63059DB77}">
      <dgm:prSet/>
      <dgm:spPr/>
      <dgm:t>
        <a:bodyPr/>
        <a:lstStyle/>
        <a:p>
          <a:endParaRPr lang="ru-RU"/>
        </a:p>
      </dgm:t>
    </dgm:pt>
    <dgm:pt modelId="{E3759155-DE3E-436F-A2E8-75F21138511B}">
      <dgm:prSet custT="1"/>
      <dgm:spPr/>
      <dgm:t>
        <a:bodyPr/>
        <a:lstStyle/>
        <a:p>
          <a:r>
            <a:rPr lang="ru-RU" sz="1800" b="0" kern="1200" dirty="0">
              <a:solidFill>
                <a:srgbClr val="F72485"/>
              </a:solidFill>
              <a:latin typeface="+mj-lt"/>
              <a:ea typeface="+mn-ea"/>
              <a:cs typeface="+mn-cs"/>
            </a:rPr>
            <a:t>3</a:t>
          </a:r>
          <a:r>
            <a:rPr lang="ru-RU" sz="1800" kern="1200" dirty="0">
              <a:solidFill>
                <a:srgbClr val="0501CE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/>
            <a:t>плана- сценария ролевых игр</a:t>
          </a:r>
        </a:p>
      </dgm:t>
    </dgm:pt>
    <dgm:pt modelId="{AC4D6485-9136-48F8-BEFD-50D584594020}" type="parTrans" cxnId="{54690971-2B34-4415-AAA7-D912787A75D0}">
      <dgm:prSet/>
      <dgm:spPr/>
      <dgm:t>
        <a:bodyPr/>
        <a:lstStyle/>
        <a:p>
          <a:endParaRPr lang="ru-RU"/>
        </a:p>
      </dgm:t>
    </dgm:pt>
    <dgm:pt modelId="{99FC1918-1BF8-4457-8341-D605579FD6CB}" type="sibTrans" cxnId="{54690971-2B34-4415-AAA7-D912787A75D0}">
      <dgm:prSet/>
      <dgm:spPr/>
      <dgm:t>
        <a:bodyPr/>
        <a:lstStyle/>
        <a:p>
          <a:endParaRPr lang="ru-RU"/>
        </a:p>
      </dgm:t>
    </dgm:pt>
    <dgm:pt modelId="{08172393-EE28-469A-AE8C-85751E3685FB}">
      <dgm:prSet custT="1"/>
      <dgm:spPr>
        <a:solidFill>
          <a:srgbClr val="1FED90"/>
        </a:solidFill>
      </dgm:spPr>
      <dgm:t>
        <a:bodyPr/>
        <a:lstStyle/>
        <a:p>
          <a:r>
            <a:rPr lang="ru-RU" sz="1200" dirty="0"/>
            <a:t>Адаптация к условия детского сада.</a:t>
          </a:r>
        </a:p>
      </dgm:t>
    </dgm:pt>
    <dgm:pt modelId="{91A36464-D510-42E1-A2BA-CD98576C9DD0}" type="parTrans" cxnId="{1E0DB621-FB12-4B4B-873F-22C788593AB6}">
      <dgm:prSet/>
      <dgm:spPr/>
      <dgm:t>
        <a:bodyPr/>
        <a:lstStyle/>
        <a:p>
          <a:endParaRPr lang="ru-RU"/>
        </a:p>
      </dgm:t>
    </dgm:pt>
    <dgm:pt modelId="{E1EBFD81-7F6F-4ACA-9723-06DAA33EEA62}" type="sibTrans" cxnId="{1E0DB621-FB12-4B4B-873F-22C788593AB6}">
      <dgm:prSet/>
      <dgm:spPr/>
      <dgm:t>
        <a:bodyPr/>
        <a:lstStyle/>
        <a:p>
          <a:endParaRPr lang="ru-RU"/>
        </a:p>
      </dgm:t>
    </dgm:pt>
    <dgm:pt modelId="{84702146-7C5C-45BB-A664-D17DBC9903EB}">
      <dgm:prSet custT="1"/>
      <dgm:spPr/>
      <dgm:t>
        <a:bodyPr/>
        <a:lstStyle/>
        <a:p>
          <a:r>
            <a:rPr lang="ru-RU" sz="1800" b="0" kern="1200" dirty="0">
              <a:solidFill>
                <a:srgbClr val="15E585"/>
              </a:solidFill>
              <a:latin typeface="+mj-lt"/>
              <a:ea typeface="+mn-ea"/>
              <a:cs typeface="+mn-cs"/>
            </a:rPr>
            <a:t>6</a:t>
          </a:r>
          <a:r>
            <a:rPr lang="ru-RU" sz="1200" kern="1200" dirty="0"/>
            <a:t> памяток для просвещения родителей.</a:t>
          </a:r>
        </a:p>
      </dgm:t>
    </dgm:pt>
    <dgm:pt modelId="{ED4433AE-4093-4FEB-BE07-332B49515784}" type="parTrans" cxnId="{C8954DC2-1150-4184-A974-DEF0CE894678}">
      <dgm:prSet/>
      <dgm:spPr/>
      <dgm:t>
        <a:bodyPr/>
        <a:lstStyle/>
        <a:p>
          <a:endParaRPr lang="ru-RU"/>
        </a:p>
      </dgm:t>
    </dgm:pt>
    <dgm:pt modelId="{B2F1AB57-18B6-44DC-BC14-D6F4EF76A769}" type="sibTrans" cxnId="{C8954DC2-1150-4184-A974-DEF0CE894678}">
      <dgm:prSet/>
      <dgm:spPr/>
      <dgm:t>
        <a:bodyPr/>
        <a:lstStyle/>
        <a:p>
          <a:endParaRPr lang="ru-RU"/>
        </a:p>
      </dgm:t>
    </dgm:pt>
    <dgm:pt modelId="{49880219-3C72-4854-BDCF-B4A5E63A30C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100" dirty="0"/>
            <a:t>Здоровый образ жизни и безопасность детей раннего и дошкольного возраста.</a:t>
          </a:r>
        </a:p>
      </dgm:t>
    </dgm:pt>
    <dgm:pt modelId="{B98BABED-6C71-4AF5-B1B9-8D5AAE648EB5}" type="parTrans" cxnId="{4B01580F-B9CB-411A-8ACE-B3D29D2A1B69}">
      <dgm:prSet/>
      <dgm:spPr/>
      <dgm:t>
        <a:bodyPr/>
        <a:lstStyle/>
        <a:p>
          <a:endParaRPr lang="ru-RU"/>
        </a:p>
      </dgm:t>
    </dgm:pt>
    <dgm:pt modelId="{B754657B-53D5-45BE-A3EA-70F82097D6CB}" type="sibTrans" cxnId="{4B01580F-B9CB-411A-8ACE-B3D29D2A1B69}">
      <dgm:prSet/>
      <dgm:spPr/>
      <dgm:t>
        <a:bodyPr/>
        <a:lstStyle/>
        <a:p>
          <a:endParaRPr lang="ru-RU"/>
        </a:p>
      </dgm:t>
    </dgm:pt>
    <dgm:pt modelId="{EEEAD1C6-75F6-45FF-96AC-1A2D4DDD5D80}">
      <dgm:prSet custT="1"/>
      <dgm:spPr/>
      <dgm:t>
        <a:bodyPr/>
        <a:lstStyle/>
        <a:p>
          <a:r>
            <a:rPr lang="ru-RU" sz="1650" b="0" kern="1200" dirty="0">
              <a:solidFill>
                <a:srgbClr val="FF6839"/>
              </a:solidFill>
              <a:latin typeface="+mj-lt"/>
              <a:ea typeface="+mn-ea"/>
              <a:cs typeface="+mn-cs"/>
            </a:rPr>
            <a:t>5</a:t>
          </a:r>
          <a:r>
            <a:rPr lang="ru-RU" sz="1200" kern="1200" dirty="0"/>
            <a:t> «постов» для просвещения родителей в созданном телеграмм-канале</a:t>
          </a:r>
        </a:p>
      </dgm:t>
    </dgm:pt>
    <dgm:pt modelId="{0E8E9029-8061-443F-B679-98576F3BAEE8}" type="parTrans" cxnId="{005C4083-20F6-44B0-9722-1424DD426527}">
      <dgm:prSet/>
      <dgm:spPr/>
      <dgm:t>
        <a:bodyPr/>
        <a:lstStyle/>
        <a:p>
          <a:endParaRPr lang="ru-RU"/>
        </a:p>
      </dgm:t>
    </dgm:pt>
    <dgm:pt modelId="{10077189-0F2F-439C-9631-ECE3B95764CC}" type="sibTrans" cxnId="{005C4083-20F6-44B0-9722-1424DD426527}">
      <dgm:prSet/>
      <dgm:spPr/>
      <dgm:t>
        <a:bodyPr/>
        <a:lstStyle/>
        <a:p>
          <a:endParaRPr lang="ru-RU"/>
        </a:p>
      </dgm:t>
    </dgm:pt>
    <dgm:pt modelId="{356C3ABE-B808-464D-B574-D2FE9526B552}">
      <dgm:prSet custT="1"/>
      <dgm:spPr>
        <a:solidFill>
          <a:srgbClr val="0501CE"/>
        </a:solidFill>
      </dgm:spPr>
      <dgm:t>
        <a:bodyPr/>
        <a:lstStyle/>
        <a:p>
          <a:r>
            <a:rPr lang="ru-RU" sz="1200" dirty="0"/>
            <a:t>Воспитание интереса к чтению.</a:t>
          </a:r>
        </a:p>
      </dgm:t>
    </dgm:pt>
    <dgm:pt modelId="{E396C01F-E2E3-4CFD-8012-435CE949750C}" type="parTrans" cxnId="{38CCB021-4430-4272-8A00-3E95E755B78D}">
      <dgm:prSet/>
      <dgm:spPr/>
      <dgm:t>
        <a:bodyPr/>
        <a:lstStyle/>
        <a:p>
          <a:endParaRPr lang="ru-RU"/>
        </a:p>
      </dgm:t>
    </dgm:pt>
    <dgm:pt modelId="{DA12EB6C-4A86-4775-A99B-A62685B5F638}" type="sibTrans" cxnId="{38CCB021-4430-4272-8A00-3E95E755B78D}">
      <dgm:prSet/>
      <dgm:spPr/>
      <dgm:t>
        <a:bodyPr/>
        <a:lstStyle/>
        <a:p>
          <a:endParaRPr lang="ru-RU"/>
        </a:p>
      </dgm:t>
    </dgm:pt>
    <dgm:pt modelId="{AE3DE362-60E6-4C30-A293-806AFEE73621}">
      <dgm:prSet custT="1"/>
      <dgm:spPr/>
      <dgm:t>
        <a:bodyPr/>
        <a:lstStyle/>
        <a:p>
          <a:r>
            <a:rPr lang="ru-RU" sz="1800" kern="1200" dirty="0">
              <a:solidFill>
                <a:srgbClr val="0501CE"/>
              </a:solidFill>
              <a:latin typeface="Microsoft YaHei"/>
              <a:ea typeface="+mn-ea"/>
              <a:cs typeface="+mn-cs"/>
            </a:rPr>
            <a:t>10 </a:t>
          </a:r>
          <a:r>
            <a:rPr lang="ru-RU" sz="1200" kern="1200" dirty="0"/>
            <a:t>страниц тематических журналов/книг для родителей по выбранной тематике	</a:t>
          </a:r>
        </a:p>
      </dgm:t>
    </dgm:pt>
    <dgm:pt modelId="{0B271E5D-184B-4AFE-96DF-08D1F569FF63}" type="parTrans" cxnId="{6F535CB8-53D7-4A09-BA8D-C1FFFCB5366D}">
      <dgm:prSet/>
      <dgm:spPr/>
      <dgm:t>
        <a:bodyPr/>
        <a:lstStyle/>
        <a:p>
          <a:endParaRPr lang="ru-RU"/>
        </a:p>
      </dgm:t>
    </dgm:pt>
    <dgm:pt modelId="{30B6E903-744A-406C-988A-C9DBDC2AC8C9}" type="sibTrans" cxnId="{6F535CB8-53D7-4A09-BA8D-C1FFFCB5366D}">
      <dgm:prSet/>
      <dgm:spPr/>
      <dgm:t>
        <a:bodyPr/>
        <a:lstStyle/>
        <a:p>
          <a:endParaRPr lang="ru-RU"/>
        </a:p>
      </dgm:t>
    </dgm:pt>
    <dgm:pt modelId="{255A6FCD-F357-46B5-A4CA-55690B68D382}">
      <dgm:prSet custT="1"/>
      <dgm:spPr>
        <a:solidFill>
          <a:srgbClr val="ED1F8B"/>
        </a:solidFill>
      </dgm:spPr>
      <dgm:t>
        <a:bodyPr/>
        <a:lstStyle/>
        <a:p>
          <a:r>
            <a:rPr lang="ru-RU" sz="1200" dirty="0"/>
            <a:t>Развитие коммуникативной компетентности детей.</a:t>
          </a:r>
        </a:p>
      </dgm:t>
    </dgm:pt>
    <dgm:pt modelId="{B08BE7F1-E15E-4C9D-BF23-D288BA4893A1}" type="parTrans" cxnId="{79CA9829-6173-406F-8A79-06D6796C8694}">
      <dgm:prSet/>
      <dgm:spPr/>
      <dgm:t>
        <a:bodyPr/>
        <a:lstStyle/>
        <a:p>
          <a:endParaRPr lang="ru-RU"/>
        </a:p>
      </dgm:t>
    </dgm:pt>
    <dgm:pt modelId="{4333AC3D-EEF4-4795-B583-6C72F2CBB4F8}" type="sibTrans" cxnId="{79CA9829-6173-406F-8A79-06D6796C8694}">
      <dgm:prSet/>
      <dgm:spPr/>
      <dgm:t>
        <a:bodyPr/>
        <a:lstStyle/>
        <a:p>
          <a:endParaRPr lang="ru-RU"/>
        </a:p>
      </dgm:t>
    </dgm:pt>
    <dgm:pt modelId="{6C0AB458-6D25-4174-B82F-C8EFE32870C2}">
      <dgm:prSet custT="1"/>
      <dgm:spPr/>
      <dgm:t>
        <a:bodyPr/>
        <a:lstStyle/>
        <a:p>
          <a:r>
            <a:rPr lang="ru-RU" sz="1800" b="0" kern="1200" dirty="0">
              <a:solidFill>
                <a:srgbClr val="F72485"/>
              </a:solidFill>
              <a:latin typeface="Microsoft YaHei"/>
              <a:ea typeface="+mn-ea"/>
              <a:cs typeface="+mn-cs"/>
            </a:rPr>
            <a:t>6</a:t>
          </a:r>
          <a:r>
            <a:rPr lang="ru-RU" sz="1200" kern="1200" dirty="0"/>
            <a:t> </a:t>
          </a:r>
          <a:r>
            <a:rPr lang="ru-RU" sz="1200" kern="1200" dirty="0" err="1"/>
            <a:t>кейсовых</a:t>
          </a:r>
          <a:r>
            <a:rPr lang="ru-RU" sz="1200" kern="1200" dirty="0"/>
            <a:t> ситуаций для родителей по выбранной теме</a:t>
          </a:r>
        </a:p>
      </dgm:t>
    </dgm:pt>
    <dgm:pt modelId="{A2C0A13A-71EF-40D5-8A05-00B76D9C3B1B}" type="parTrans" cxnId="{326C1F5B-1D9A-4ED9-8CCE-20B132DB972B}">
      <dgm:prSet/>
      <dgm:spPr/>
      <dgm:t>
        <a:bodyPr/>
        <a:lstStyle/>
        <a:p>
          <a:endParaRPr lang="ru-RU"/>
        </a:p>
      </dgm:t>
    </dgm:pt>
    <dgm:pt modelId="{926BB8B5-6BA6-4002-B3AB-052C23EB8835}" type="sibTrans" cxnId="{326C1F5B-1D9A-4ED9-8CCE-20B132DB972B}">
      <dgm:prSet/>
      <dgm:spPr/>
      <dgm:t>
        <a:bodyPr/>
        <a:lstStyle/>
        <a:p>
          <a:endParaRPr lang="ru-RU"/>
        </a:p>
      </dgm:t>
    </dgm:pt>
    <dgm:pt modelId="{669BD4B5-1CFB-471C-9B54-3F3406278B72}">
      <dgm:prSet custT="1"/>
      <dgm:spPr>
        <a:solidFill>
          <a:srgbClr val="1FED90"/>
        </a:solidFill>
      </dgm:spPr>
      <dgm:t>
        <a:bodyPr/>
        <a:lstStyle/>
        <a:p>
          <a:r>
            <a:rPr lang="ru-RU" sz="1200" dirty="0"/>
            <a:t>Психологическая готовность ребенка к обучению в школе.</a:t>
          </a:r>
        </a:p>
      </dgm:t>
    </dgm:pt>
    <dgm:pt modelId="{D1560A9D-5A00-4CB2-A651-6E1208E425D4}" type="parTrans" cxnId="{DE8FF453-677F-4B58-9880-18C4D582B389}">
      <dgm:prSet/>
      <dgm:spPr/>
      <dgm:t>
        <a:bodyPr/>
        <a:lstStyle/>
        <a:p>
          <a:endParaRPr lang="ru-RU"/>
        </a:p>
      </dgm:t>
    </dgm:pt>
    <dgm:pt modelId="{E9A6B6EF-79E6-4FAC-8C3B-C9B5710CFEF9}" type="sibTrans" cxnId="{DE8FF453-677F-4B58-9880-18C4D582B389}">
      <dgm:prSet/>
      <dgm:spPr/>
      <dgm:t>
        <a:bodyPr/>
        <a:lstStyle/>
        <a:p>
          <a:endParaRPr lang="ru-RU"/>
        </a:p>
      </dgm:t>
    </dgm:pt>
    <dgm:pt modelId="{EA3D0FFD-B938-45BC-A033-83FC826C718B}">
      <dgm:prSet custT="1"/>
      <dgm:spPr/>
      <dgm:t>
        <a:bodyPr/>
        <a:lstStyle/>
        <a:p>
          <a:r>
            <a:rPr lang="ru-RU" sz="1200" kern="1200" dirty="0"/>
            <a:t>План просветительской деятельности на </a:t>
          </a:r>
          <a:r>
            <a:rPr lang="ru-RU" sz="1800" b="1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3</a:t>
          </a:r>
          <a:r>
            <a:rPr lang="ru-RU" sz="1200" kern="1200" dirty="0"/>
            <a:t> месяца: </a:t>
          </a:r>
          <a:r>
            <a:rPr lang="ru-RU" sz="1800" b="1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9</a:t>
          </a:r>
          <a:r>
            <a:rPr lang="ru-RU" sz="1800" b="0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YaHei"/>
              <a:ea typeface="+mn-ea"/>
              <a:cs typeface="+mn-cs"/>
            </a:rPr>
            <a:t>форм</a:t>
          </a:r>
          <a:r>
            <a:rPr lang="ru-RU" sz="1800" b="0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/>
            <a:t>организации работы с родителями)</a:t>
          </a:r>
        </a:p>
      </dgm:t>
    </dgm:pt>
    <dgm:pt modelId="{3E4BA712-0EB3-4067-8702-6ABF13C4D691}" type="parTrans" cxnId="{A3C90890-2B05-4908-92CA-9DECEDFB52DF}">
      <dgm:prSet/>
      <dgm:spPr/>
      <dgm:t>
        <a:bodyPr/>
        <a:lstStyle/>
        <a:p>
          <a:endParaRPr lang="ru-RU"/>
        </a:p>
      </dgm:t>
    </dgm:pt>
    <dgm:pt modelId="{F72B5BC5-7FCB-4C2F-A2BD-7FD907405A04}" type="sibTrans" cxnId="{A3C90890-2B05-4908-92CA-9DECEDFB52DF}">
      <dgm:prSet/>
      <dgm:spPr/>
      <dgm:t>
        <a:bodyPr/>
        <a:lstStyle/>
        <a:p>
          <a:endParaRPr lang="ru-RU"/>
        </a:p>
      </dgm:t>
    </dgm:pt>
    <dgm:pt modelId="{D1F5D66D-5E78-4578-97B2-936233206D09}" type="pres">
      <dgm:prSet presAssocID="{52341229-6DC5-444D-8950-09FEF8CA3D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CDE9E3-10B6-4E0C-A7E6-A80F3782332B}" type="pres">
      <dgm:prSet presAssocID="{187E7B0B-8892-4BB8-8661-906890F88DF3}" presName="linNode" presStyleCnt="0"/>
      <dgm:spPr/>
    </dgm:pt>
    <dgm:pt modelId="{2A8C026D-3E55-4091-9DCF-A827D241A1AF}" type="pres">
      <dgm:prSet presAssocID="{187E7B0B-8892-4BB8-8661-906890F88DF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D708E-1A96-421F-8215-13D92C1D1BBC}" type="pres">
      <dgm:prSet presAssocID="{187E7B0B-8892-4BB8-8661-906890F88DF3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C530C-F8D3-4C5A-BD59-E969BD6681E1}" type="pres">
      <dgm:prSet presAssocID="{24529FA4-DFD8-44A3-B95D-A60CF497AAA9}" presName="sp" presStyleCnt="0"/>
      <dgm:spPr/>
    </dgm:pt>
    <dgm:pt modelId="{D6A34C94-19DE-4929-AF83-49D6B465E202}" type="pres">
      <dgm:prSet presAssocID="{050A0396-FEB7-449C-B5D5-17AE96FD06D8}" presName="linNode" presStyleCnt="0"/>
      <dgm:spPr/>
    </dgm:pt>
    <dgm:pt modelId="{76D5F654-87BF-48B2-93EB-C0491392C392}" type="pres">
      <dgm:prSet presAssocID="{050A0396-FEB7-449C-B5D5-17AE96FD06D8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DA20D-157C-4BAE-B258-7F322E35D522}" type="pres">
      <dgm:prSet presAssocID="{050A0396-FEB7-449C-B5D5-17AE96FD06D8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C30F-9E52-4C4B-B634-8F013FE40A9D}" type="pres">
      <dgm:prSet presAssocID="{3986B723-9041-4A1B-B05E-3CF5FFBF57E3}" presName="sp" presStyleCnt="0"/>
      <dgm:spPr/>
    </dgm:pt>
    <dgm:pt modelId="{03B93CCF-5D85-45C0-815F-DFD9A22A94BC}" type="pres">
      <dgm:prSet presAssocID="{08172393-EE28-469A-AE8C-85751E3685FB}" presName="linNode" presStyleCnt="0"/>
      <dgm:spPr/>
    </dgm:pt>
    <dgm:pt modelId="{0DA2FC6F-8D02-4D37-BE26-F992FC355429}" type="pres">
      <dgm:prSet presAssocID="{08172393-EE28-469A-AE8C-85751E3685F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B493E-601A-45DD-8A3B-4ED939EEC9A4}" type="pres">
      <dgm:prSet presAssocID="{08172393-EE28-469A-AE8C-85751E3685FB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2CF9-6894-48B2-86D0-B416BE269BE3}" type="pres">
      <dgm:prSet presAssocID="{E1EBFD81-7F6F-4ACA-9723-06DAA33EEA62}" presName="sp" presStyleCnt="0"/>
      <dgm:spPr/>
    </dgm:pt>
    <dgm:pt modelId="{B24FC741-0CF9-4B3F-A583-A75953BB84C6}" type="pres">
      <dgm:prSet presAssocID="{49880219-3C72-4854-BDCF-B4A5E63A30C4}" presName="linNode" presStyleCnt="0"/>
      <dgm:spPr/>
    </dgm:pt>
    <dgm:pt modelId="{0602C627-4987-4B76-90D1-F92E40A52909}" type="pres">
      <dgm:prSet presAssocID="{49880219-3C72-4854-BDCF-B4A5E63A30C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E1E2-11CE-4B97-BBC2-1512843B5E22}" type="pres">
      <dgm:prSet presAssocID="{49880219-3C72-4854-BDCF-B4A5E63A30C4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B526-9FF9-4CB3-BACC-C82D9D37E56D}" type="pres">
      <dgm:prSet presAssocID="{B754657B-53D5-45BE-A3EA-70F82097D6CB}" presName="sp" presStyleCnt="0"/>
      <dgm:spPr/>
    </dgm:pt>
    <dgm:pt modelId="{019D744E-4784-477F-95B9-F7ABEE7051CF}" type="pres">
      <dgm:prSet presAssocID="{356C3ABE-B808-464D-B574-D2FE9526B552}" presName="linNode" presStyleCnt="0"/>
      <dgm:spPr/>
    </dgm:pt>
    <dgm:pt modelId="{97061A3E-D410-40F3-A8E7-2AB138D289AE}" type="pres">
      <dgm:prSet presAssocID="{356C3ABE-B808-464D-B574-D2FE9526B552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70645-20B2-48B0-8393-8049531CD24D}" type="pres">
      <dgm:prSet presAssocID="{356C3ABE-B808-464D-B574-D2FE9526B552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4D154-E660-4D8D-8A22-6C15619E956D}" type="pres">
      <dgm:prSet presAssocID="{DA12EB6C-4A86-4775-A99B-A62685B5F638}" presName="sp" presStyleCnt="0"/>
      <dgm:spPr/>
    </dgm:pt>
    <dgm:pt modelId="{824282D3-50E5-4C25-8077-E9A387710E93}" type="pres">
      <dgm:prSet presAssocID="{255A6FCD-F357-46B5-A4CA-55690B68D382}" presName="linNode" presStyleCnt="0"/>
      <dgm:spPr/>
    </dgm:pt>
    <dgm:pt modelId="{C9679C9D-317D-41DF-B38B-B42951EC2AB0}" type="pres">
      <dgm:prSet presAssocID="{255A6FCD-F357-46B5-A4CA-55690B68D38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E71B6-5035-4F68-AE1F-0BA2F8FF72EB}" type="pres">
      <dgm:prSet presAssocID="{255A6FCD-F357-46B5-A4CA-55690B68D382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5CDF5-9213-4240-B784-829EF63765DE}" type="pres">
      <dgm:prSet presAssocID="{4333AC3D-EEF4-4795-B583-6C72F2CBB4F8}" presName="sp" presStyleCnt="0"/>
      <dgm:spPr/>
    </dgm:pt>
    <dgm:pt modelId="{E6D6FE24-0FF0-4AF1-91FC-7AF36112673E}" type="pres">
      <dgm:prSet presAssocID="{669BD4B5-1CFB-471C-9B54-3F3406278B72}" presName="linNode" presStyleCnt="0"/>
      <dgm:spPr/>
    </dgm:pt>
    <dgm:pt modelId="{C6EC51C0-025B-43EE-8CEB-8435F9948242}" type="pres">
      <dgm:prSet presAssocID="{669BD4B5-1CFB-471C-9B54-3F3406278B72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823F8-4772-4B41-95F8-22C59BD596C3}" type="pres">
      <dgm:prSet presAssocID="{669BD4B5-1CFB-471C-9B54-3F3406278B72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CA9829-6173-406F-8A79-06D6796C8694}" srcId="{52341229-6DC5-444D-8950-09FEF8CA3DD3}" destId="{255A6FCD-F357-46B5-A4CA-55690B68D382}" srcOrd="5" destOrd="0" parTransId="{B08BE7F1-E15E-4C9D-BF23-D288BA4893A1}" sibTransId="{4333AC3D-EEF4-4795-B583-6C72F2CBB4F8}"/>
    <dgm:cxn modelId="{53E34466-18DC-4787-952C-23659AE9AF03}" type="presOf" srcId="{6C0AB458-6D25-4174-B82F-C8EFE32870C2}" destId="{5D4E71B6-5035-4F68-AE1F-0BA2F8FF72EB}" srcOrd="0" destOrd="0" presId="urn:microsoft.com/office/officeart/2005/8/layout/vList5"/>
    <dgm:cxn modelId="{1165B5E7-782D-41B9-ABB2-50CFAB083EFE}" type="presOf" srcId="{669BD4B5-1CFB-471C-9B54-3F3406278B72}" destId="{C6EC51C0-025B-43EE-8CEB-8435F9948242}" srcOrd="0" destOrd="0" presId="urn:microsoft.com/office/officeart/2005/8/layout/vList5"/>
    <dgm:cxn modelId="{C8954DC2-1150-4184-A974-DEF0CE894678}" srcId="{08172393-EE28-469A-AE8C-85751E3685FB}" destId="{84702146-7C5C-45BB-A664-D17DBC9903EB}" srcOrd="0" destOrd="0" parTransId="{ED4433AE-4093-4FEB-BE07-332B49515784}" sibTransId="{B2F1AB57-18B6-44DC-BC14-D6F4EF76A769}"/>
    <dgm:cxn modelId="{876B6A4A-B631-465F-84FD-6B9162178ED1}" srcId="{52341229-6DC5-444D-8950-09FEF8CA3DD3}" destId="{187E7B0B-8892-4BB8-8661-906890F88DF3}" srcOrd="0" destOrd="0" parTransId="{6F78B01A-CE60-40C3-A0F1-FE4243B29897}" sibTransId="{24529FA4-DFD8-44A3-B95D-A60CF497AAA9}"/>
    <dgm:cxn modelId="{54690971-2B34-4415-AAA7-D912787A75D0}" srcId="{050A0396-FEB7-449C-B5D5-17AE96FD06D8}" destId="{E3759155-DE3E-436F-A2E8-75F21138511B}" srcOrd="0" destOrd="0" parTransId="{AC4D6485-9136-48F8-BEFD-50D584594020}" sibTransId="{99FC1918-1BF8-4457-8341-D605579FD6CB}"/>
    <dgm:cxn modelId="{CC6B5025-9BBE-4D31-912C-9BA63059DB77}" srcId="{52341229-6DC5-444D-8950-09FEF8CA3DD3}" destId="{050A0396-FEB7-449C-B5D5-17AE96FD06D8}" srcOrd="1" destOrd="0" parTransId="{6A7E40D6-6ACD-4930-95F6-32AAE9C435F3}" sibTransId="{3986B723-9041-4A1B-B05E-3CF5FFBF57E3}"/>
    <dgm:cxn modelId="{DEFC7DF6-2599-45E2-BA35-932FFAE0B6D3}" type="presOf" srcId="{356C3ABE-B808-464D-B574-D2FE9526B552}" destId="{97061A3E-D410-40F3-A8E7-2AB138D289AE}" srcOrd="0" destOrd="0" presId="urn:microsoft.com/office/officeart/2005/8/layout/vList5"/>
    <dgm:cxn modelId="{DE8FF453-677F-4B58-9880-18C4D582B389}" srcId="{52341229-6DC5-444D-8950-09FEF8CA3DD3}" destId="{669BD4B5-1CFB-471C-9B54-3F3406278B72}" srcOrd="6" destOrd="0" parTransId="{D1560A9D-5A00-4CB2-A651-6E1208E425D4}" sibTransId="{E9A6B6EF-79E6-4FAC-8C3B-C9B5710CFEF9}"/>
    <dgm:cxn modelId="{5A1FE964-F989-479E-8118-0A1D06B212FE}" type="presOf" srcId="{49880219-3C72-4854-BDCF-B4A5E63A30C4}" destId="{0602C627-4987-4B76-90D1-F92E40A52909}" srcOrd="0" destOrd="0" presId="urn:microsoft.com/office/officeart/2005/8/layout/vList5"/>
    <dgm:cxn modelId="{22AF1E03-2E0C-4F65-AA9A-46725697AC5D}" type="presOf" srcId="{E3759155-DE3E-436F-A2E8-75F21138511B}" destId="{1E4DA20D-157C-4BAE-B258-7F322E35D522}" srcOrd="0" destOrd="0" presId="urn:microsoft.com/office/officeart/2005/8/layout/vList5"/>
    <dgm:cxn modelId="{7FA0D4B1-D0E4-4E6D-B585-67793B41C7C3}" srcId="{187E7B0B-8892-4BB8-8661-906890F88DF3}" destId="{790C66A8-0677-4458-A619-B20575AA89D5}" srcOrd="0" destOrd="0" parTransId="{A9CD79AD-8ABD-4734-B6F7-56799D5317AE}" sibTransId="{FCD156DC-7014-4EF4-A6D3-0F4ED551EA33}"/>
    <dgm:cxn modelId="{38CCB021-4430-4272-8A00-3E95E755B78D}" srcId="{52341229-6DC5-444D-8950-09FEF8CA3DD3}" destId="{356C3ABE-B808-464D-B574-D2FE9526B552}" srcOrd="4" destOrd="0" parTransId="{E396C01F-E2E3-4CFD-8012-435CE949750C}" sibTransId="{DA12EB6C-4A86-4775-A99B-A62685B5F638}"/>
    <dgm:cxn modelId="{326C1F5B-1D9A-4ED9-8CCE-20B132DB972B}" srcId="{255A6FCD-F357-46B5-A4CA-55690B68D382}" destId="{6C0AB458-6D25-4174-B82F-C8EFE32870C2}" srcOrd="0" destOrd="0" parTransId="{A2C0A13A-71EF-40D5-8A05-00B76D9C3B1B}" sibTransId="{926BB8B5-6BA6-4002-B3AB-052C23EB8835}"/>
    <dgm:cxn modelId="{6F535CB8-53D7-4A09-BA8D-C1FFFCB5366D}" srcId="{356C3ABE-B808-464D-B574-D2FE9526B552}" destId="{AE3DE362-60E6-4C30-A293-806AFEE73621}" srcOrd="0" destOrd="0" parTransId="{0B271E5D-184B-4AFE-96DF-08D1F569FF63}" sibTransId="{30B6E903-744A-406C-988A-C9DBDC2AC8C9}"/>
    <dgm:cxn modelId="{005C4083-20F6-44B0-9722-1424DD426527}" srcId="{49880219-3C72-4854-BDCF-B4A5E63A30C4}" destId="{EEEAD1C6-75F6-45FF-96AC-1A2D4DDD5D80}" srcOrd="0" destOrd="0" parTransId="{0E8E9029-8061-443F-B679-98576F3BAEE8}" sibTransId="{10077189-0F2F-439C-9631-ECE3B95764CC}"/>
    <dgm:cxn modelId="{D1CEEAA7-1183-4396-91C3-86D4FBDE819A}" type="presOf" srcId="{84702146-7C5C-45BB-A664-D17DBC9903EB}" destId="{4E8B493E-601A-45DD-8A3B-4ED939EEC9A4}" srcOrd="0" destOrd="0" presId="urn:microsoft.com/office/officeart/2005/8/layout/vList5"/>
    <dgm:cxn modelId="{A3C90890-2B05-4908-92CA-9DECEDFB52DF}" srcId="{669BD4B5-1CFB-471C-9B54-3F3406278B72}" destId="{EA3D0FFD-B938-45BC-A033-83FC826C718B}" srcOrd="0" destOrd="0" parTransId="{3E4BA712-0EB3-4067-8702-6ABF13C4D691}" sibTransId="{F72B5BC5-7FCB-4C2F-A2BD-7FD907405A04}"/>
    <dgm:cxn modelId="{C1A18642-6DC5-4B43-A4D1-6C97E1D1A2BD}" type="presOf" srcId="{187E7B0B-8892-4BB8-8661-906890F88DF3}" destId="{2A8C026D-3E55-4091-9DCF-A827D241A1AF}" srcOrd="0" destOrd="0" presId="urn:microsoft.com/office/officeart/2005/8/layout/vList5"/>
    <dgm:cxn modelId="{D692AE0E-1BA1-4024-810F-C084BA651510}" type="presOf" srcId="{EA3D0FFD-B938-45BC-A033-83FC826C718B}" destId="{A4F823F8-4772-4B41-95F8-22C59BD596C3}" srcOrd="0" destOrd="0" presId="urn:microsoft.com/office/officeart/2005/8/layout/vList5"/>
    <dgm:cxn modelId="{1A551973-A376-43AB-8104-AAA751CD7908}" type="presOf" srcId="{EEEAD1C6-75F6-45FF-96AC-1A2D4DDD5D80}" destId="{7D62E1E2-11CE-4B97-BBC2-1512843B5E22}" srcOrd="0" destOrd="0" presId="urn:microsoft.com/office/officeart/2005/8/layout/vList5"/>
    <dgm:cxn modelId="{0372A757-18FD-4C0B-8BD2-7E2BD43999A4}" type="presOf" srcId="{52341229-6DC5-444D-8950-09FEF8CA3DD3}" destId="{D1F5D66D-5E78-4578-97B2-936233206D09}" srcOrd="0" destOrd="0" presId="urn:microsoft.com/office/officeart/2005/8/layout/vList5"/>
    <dgm:cxn modelId="{6A6F71D2-B193-49F9-81A6-23778886D449}" type="presOf" srcId="{790C66A8-0677-4458-A619-B20575AA89D5}" destId="{9A2D708E-1A96-421F-8215-13D92C1D1BBC}" srcOrd="0" destOrd="0" presId="urn:microsoft.com/office/officeart/2005/8/layout/vList5"/>
    <dgm:cxn modelId="{0BAA44AA-14E9-4F1A-87D0-6D02E7C56825}" type="presOf" srcId="{AE3DE362-60E6-4C30-A293-806AFEE73621}" destId="{53270645-20B2-48B0-8393-8049531CD24D}" srcOrd="0" destOrd="0" presId="urn:microsoft.com/office/officeart/2005/8/layout/vList5"/>
    <dgm:cxn modelId="{1E0DB621-FB12-4B4B-873F-22C788593AB6}" srcId="{52341229-6DC5-444D-8950-09FEF8CA3DD3}" destId="{08172393-EE28-469A-AE8C-85751E3685FB}" srcOrd="2" destOrd="0" parTransId="{91A36464-D510-42E1-A2BA-CD98576C9DD0}" sibTransId="{E1EBFD81-7F6F-4ACA-9723-06DAA33EEA62}"/>
    <dgm:cxn modelId="{9B2380E1-374A-4798-83F1-004AFEAE06A0}" type="presOf" srcId="{08172393-EE28-469A-AE8C-85751E3685FB}" destId="{0DA2FC6F-8D02-4D37-BE26-F992FC355429}" srcOrd="0" destOrd="0" presId="urn:microsoft.com/office/officeart/2005/8/layout/vList5"/>
    <dgm:cxn modelId="{C420DD23-1665-4C19-8024-2F936D26377E}" type="presOf" srcId="{050A0396-FEB7-449C-B5D5-17AE96FD06D8}" destId="{76D5F654-87BF-48B2-93EB-C0491392C392}" srcOrd="0" destOrd="0" presId="urn:microsoft.com/office/officeart/2005/8/layout/vList5"/>
    <dgm:cxn modelId="{4B01580F-B9CB-411A-8ACE-B3D29D2A1B69}" srcId="{52341229-6DC5-444D-8950-09FEF8CA3DD3}" destId="{49880219-3C72-4854-BDCF-B4A5E63A30C4}" srcOrd="3" destOrd="0" parTransId="{B98BABED-6C71-4AF5-B1B9-8D5AAE648EB5}" sibTransId="{B754657B-53D5-45BE-A3EA-70F82097D6CB}"/>
    <dgm:cxn modelId="{306978B8-1E23-43B9-B895-397A6E4B362E}" type="presOf" srcId="{255A6FCD-F357-46B5-A4CA-55690B68D382}" destId="{C9679C9D-317D-41DF-B38B-B42951EC2AB0}" srcOrd="0" destOrd="0" presId="urn:microsoft.com/office/officeart/2005/8/layout/vList5"/>
    <dgm:cxn modelId="{9987DBC3-412E-4460-9179-57AE893B81B1}" type="presParOf" srcId="{D1F5D66D-5E78-4578-97B2-936233206D09}" destId="{C2CDE9E3-10B6-4E0C-A7E6-A80F3782332B}" srcOrd="0" destOrd="0" presId="urn:microsoft.com/office/officeart/2005/8/layout/vList5"/>
    <dgm:cxn modelId="{F23261A4-3C77-41D2-9232-FB3A59DE33EA}" type="presParOf" srcId="{C2CDE9E3-10B6-4E0C-A7E6-A80F3782332B}" destId="{2A8C026D-3E55-4091-9DCF-A827D241A1AF}" srcOrd="0" destOrd="0" presId="urn:microsoft.com/office/officeart/2005/8/layout/vList5"/>
    <dgm:cxn modelId="{52BC42C6-1194-442A-8817-BBE4A34E9BFA}" type="presParOf" srcId="{C2CDE9E3-10B6-4E0C-A7E6-A80F3782332B}" destId="{9A2D708E-1A96-421F-8215-13D92C1D1BBC}" srcOrd="1" destOrd="0" presId="urn:microsoft.com/office/officeart/2005/8/layout/vList5"/>
    <dgm:cxn modelId="{F00E127B-A9D6-4931-B1C4-1D9B8A53D4EE}" type="presParOf" srcId="{D1F5D66D-5E78-4578-97B2-936233206D09}" destId="{2B3C530C-F8D3-4C5A-BD59-E969BD6681E1}" srcOrd="1" destOrd="0" presId="urn:microsoft.com/office/officeart/2005/8/layout/vList5"/>
    <dgm:cxn modelId="{869AF872-381B-4D47-B947-E6ABEEF232E2}" type="presParOf" srcId="{D1F5D66D-5E78-4578-97B2-936233206D09}" destId="{D6A34C94-19DE-4929-AF83-49D6B465E202}" srcOrd="2" destOrd="0" presId="urn:microsoft.com/office/officeart/2005/8/layout/vList5"/>
    <dgm:cxn modelId="{54B9D90A-CB7F-4799-A066-4256304F617E}" type="presParOf" srcId="{D6A34C94-19DE-4929-AF83-49D6B465E202}" destId="{76D5F654-87BF-48B2-93EB-C0491392C392}" srcOrd="0" destOrd="0" presId="urn:microsoft.com/office/officeart/2005/8/layout/vList5"/>
    <dgm:cxn modelId="{C2CF51C7-3306-4464-8B0A-65B592F93E03}" type="presParOf" srcId="{D6A34C94-19DE-4929-AF83-49D6B465E202}" destId="{1E4DA20D-157C-4BAE-B258-7F322E35D522}" srcOrd="1" destOrd="0" presId="urn:microsoft.com/office/officeart/2005/8/layout/vList5"/>
    <dgm:cxn modelId="{18DA22CC-595E-43E2-8B20-78ECD50FA8B1}" type="presParOf" srcId="{D1F5D66D-5E78-4578-97B2-936233206D09}" destId="{D585C30F-9E52-4C4B-B634-8F013FE40A9D}" srcOrd="3" destOrd="0" presId="urn:microsoft.com/office/officeart/2005/8/layout/vList5"/>
    <dgm:cxn modelId="{A04D7E8D-B577-4C86-AF87-82A44C1BB77D}" type="presParOf" srcId="{D1F5D66D-5E78-4578-97B2-936233206D09}" destId="{03B93CCF-5D85-45C0-815F-DFD9A22A94BC}" srcOrd="4" destOrd="0" presId="urn:microsoft.com/office/officeart/2005/8/layout/vList5"/>
    <dgm:cxn modelId="{3A3794B5-EC3B-4134-AB90-0E0EE4AF63A4}" type="presParOf" srcId="{03B93CCF-5D85-45C0-815F-DFD9A22A94BC}" destId="{0DA2FC6F-8D02-4D37-BE26-F992FC355429}" srcOrd="0" destOrd="0" presId="urn:microsoft.com/office/officeart/2005/8/layout/vList5"/>
    <dgm:cxn modelId="{B9A5E797-5EF5-4644-9543-2A9ED0AFEAC6}" type="presParOf" srcId="{03B93CCF-5D85-45C0-815F-DFD9A22A94BC}" destId="{4E8B493E-601A-45DD-8A3B-4ED939EEC9A4}" srcOrd="1" destOrd="0" presId="urn:microsoft.com/office/officeart/2005/8/layout/vList5"/>
    <dgm:cxn modelId="{803BCE5E-12AE-420F-A49D-2BAC347A0F3F}" type="presParOf" srcId="{D1F5D66D-5E78-4578-97B2-936233206D09}" destId="{F3A32CF9-6894-48B2-86D0-B416BE269BE3}" srcOrd="5" destOrd="0" presId="urn:microsoft.com/office/officeart/2005/8/layout/vList5"/>
    <dgm:cxn modelId="{BBFA5FD0-6CCA-4C06-8C02-CC0C04D7BF17}" type="presParOf" srcId="{D1F5D66D-5E78-4578-97B2-936233206D09}" destId="{B24FC741-0CF9-4B3F-A583-A75953BB84C6}" srcOrd="6" destOrd="0" presId="urn:microsoft.com/office/officeart/2005/8/layout/vList5"/>
    <dgm:cxn modelId="{87190A6E-55EE-4AFD-839C-3C2A02AF1F5D}" type="presParOf" srcId="{B24FC741-0CF9-4B3F-A583-A75953BB84C6}" destId="{0602C627-4987-4B76-90D1-F92E40A52909}" srcOrd="0" destOrd="0" presId="urn:microsoft.com/office/officeart/2005/8/layout/vList5"/>
    <dgm:cxn modelId="{FD44D88D-4947-4C65-BAB1-68101D97ECAF}" type="presParOf" srcId="{B24FC741-0CF9-4B3F-A583-A75953BB84C6}" destId="{7D62E1E2-11CE-4B97-BBC2-1512843B5E22}" srcOrd="1" destOrd="0" presId="urn:microsoft.com/office/officeart/2005/8/layout/vList5"/>
    <dgm:cxn modelId="{680EB737-67D9-48D3-A4E8-17050F655F16}" type="presParOf" srcId="{D1F5D66D-5E78-4578-97B2-936233206D09}" destId="{1C9DB526-9FF9-4CB3-BACC-C82D9D37E56D}" srcOrd="7" destOrd="0" presId="urn:microsoft.com/office/officeart/2005/8/layout/vList5"/>
    <dgm:cxn modelId="{0FA0D7A8-5C6C-4FC2-8F6B-6D05C81C6A89}" type="presParOf" srcId="{D1F5D66D-5E78-4578-97B2-936233206D09}" destId="{019D744E-4784-477F-95B9-F7ABEE7051CF}" srcOrd="8" destOrd="0" presId="urn:microsoft.com/office/officeart/2005/8/layout/vList5"/>
    <dgm:cxn modelId="{F2B3C9FA-2981-4EF5-8C9A-E6644DCDEBEB}" type="presParOf" srcId="{019D744E-4784-477F-95B9-F7ABEE7051CF}" destId="{97061A3E-D410-40F3-A8E7-2AB138D289AE}" srcOrd="0" destOrd="0" presId="urn:microsoft.com/office/officeart/2005/8/layout/vList5"/>
    <dgm:cxn modelId="{385D8C26-A4E7-4B86-A52A-0C8A784E3C49}" type="presParOf" srcId="{019D744E-4784-477F-95B9-F7ABEE7051CF}" destId="{53270645-20B2-48B0-8393-8049531CD24D}" srcOrd="1" destOrd="0" presId="urn:microsoft.com/office/officeart/2005/8/layout/vList5"/>
    <dgm:cxn modelId="{ACD632AD-D190-4234-B1A4-D65573AEA4EF}" type="presParOf" srcId="{D1F5D66D-5E78-4578-97B2-936233206D09}" destId="{00F4D154-E660-4D8D-8A22-6C15619E956D}" srcOrd="9" destOrd="0" presId="urn:microsoft.com/office/officeart/2005/8/layout/vList5"/>
    <dgm:cxn modelId="{FE62D9D5-4026-41D3-BE83-74A10D4CF594}" type="presParOf" srcId="{D1F5D66D-5E78-4578-97B2-936233206D09}" destId="{824282D3-50E5-4C25-8077-E9A387710E93}" srcOrd="10" destOrd="0" presId="urn:microsoft.com/office/officeart/2005/8/layout/vList5"/>
    <dgm:cxn modelId="{815FF618-B57E-40E4-9F96-2890F6A9D6E4}" type="presParOf" srcId="{824282D3-50E5-4C25-8077-E9A387710E93}" destId="{C9679C9D-317D-41DF-B38B-B42951EC2AB0}" srcOrd="0" destOrd="0" presId="urn:microsoft.com/office/officeart/2005/8/layout/vList5"/>
    <dgm:cxn modelId="{16A9DA00-43D1-4D77-97E6-27CD5FED1CF5}" type="presParOf" srcId="{824282D3-50E5-4C25-8077-E9A387710E93}" destId="{5D4E71B6-5035-4F68-AE1F-0BA2F8FF72EB}" srcOrd="1" destOrd="0" presId="urn:microsoft.com/office/officeart/2005/8/layout/vList5"/>
    <dgm:cxn modelId="{6CAEE162-37E0-49F3-8F96-6B2C0FA9AEF7}" type="presParOf" srcId="{D1F5D66D-5E78-4578-97B2-936233206D09}" destId="{6D55CDF5-9213-4240-B784-829EF63765DE}" srcOrd="11" destOrd="0" presId="urn:microsoft.com/office/officeart/2005/8/layout/vList5"/>
    <dgm:cxn modelId="{B2A6EA94-D810-4CF0-AC3E-8A2FF9A242D0}" type="presParOf" srcId="{D1F5D66D-5E78-4578-97B2-936233206D09}" destId="{E6D6FE24-0FF0-4AF1-91FC-7AF36112673E}" srcOrd="12" destOrd="0" presId="urn:microsoft.com/office/officeart/2005/8/layout/vList5"/>
    <dgm:cxn modelId="{50344B3D-F4E5-41E7-BC00-C71A0787150D}" type="presParOf" srcId="{E6D6FE24-0FF0-4AF1-91FC-7AF36112673E}" destId="{C6EC51C0-025B-43EE-8CEB-8435F9948242}" srcOrd="0" destOrd="0" presId="urn:microsoft.com/office/officeart/2005/8/layout/vList5"/>
    <dgm:cxn modelId="{69CC71DD-4881-4184-BF5A-0B3B407D758D}" type="presParOf" srcId="{E6D6FE24-0FF0-4AF1-91FC-7AF36112673E}" destId="{A4F823F8-4772-4B41-95F8-22C59BD596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6A73D-71C2-474A-BBCC-CA5438DF0E68}">
      <dsp:nvSpPr>
        <dsp:cNvPr id="0" name=""/>
        <dsp:cNvSpPr/>
      </dsp:nvSpPr>
      <dsp:spPr>
        <a:xfrm>
          <a:off x="1722" y="0"/>
          <a:ext cx="4386018" cy="3888432"/>
        </a:xfrm>
        <a:prstGeom prst="roundRect">
          <a:avLst>
            <a:gd name="adj" fmla="val 5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>
              <a:solidFill>
                <a:srgbClr val="FF0000"/>
              </a:solidFill>
            </a:rPr>
            <a:t>2025</a:t>
          </a:r>
        </a:p>
      </dsp:txBody>
      <dsp:txXfrm rot="16200000">
        <a:off x="-1153933" y="1155655"/>
        <a:ext cx="3188514" cy="877203"/>
      </dsp:txXfrm>
    </dsp:sp>
    <dsp:sp modelId="{73F3877A-D265-4419-95C1-AB3F441F407F}">
      <dsp:nvSpPr>
        <dsp:cNvPr id="0" name=""/>
        <dsp:cNvSpPr/>
      </dsp:nvSpPr>
      <dsp:spPr>
        <a:xfrm>
          <a:off x="878925" y="0"/>
          <a:ext cx="3267583" cy="388843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>
              <a:effectLst/>
            </a:rPr>
            <a:t>Разработка и реализация программ повышения квалификации для педагогических работников дошкольного образования </a:t>
          </a:r>
          <a:r>
            <a:rPr lang="ru-RU" sz="1200" kern="1200" dirty="0">
              <a:effectLst/>
            </a:rPr>
            <a:t>(воспитатели, педагоги-психологи и другие педагогические работники), начального общего образования и педагогов дополнительного образования для формирования компетенций по эффективному преподаванию математики, </a:t>
          </a:r>
          <a:r>
            <a:rPr lang="ru-RU" sz="1200" b="1" kern="1200" dirty="0">
              <a:effectLst/>
            </a:rPr>
            <a:t>развитию познавательной активности, экспериментированию у детей дошкольного </a:t>
          </a:r>
          <a:r>
            <a:rPr lang="ru-RU" sz="1200" kern="1200" dirty="0">
              <a:effectLst/>
            </a:rPr>
            <a:t>и младшего школьного возраста, </a:t>
          </a:r>
          <a:r>
            <a:rPr lang="ru-RU" sz="1200" b="1" kern="1200" dirty="0">
              <a:effectLst/>
            </a:rPr>
            <a:t>активизации их исследовательского опыта естественно-научной направленности</a:t>
          </a:r>
        </a:p>
      </dsp:txBody>
      <dsp:txXfrm>
        <a:off x="878925" y="0"/>
        <a:ext cx="3267583" cy="3888432"/>
      </dsp:txXfrm>
    </dsp:sp>
    <dsp:sp modelId="{BCDFD143-0D4C-420F-BA08-B78C1B6CCC15}">
      <dsp:nvSpPr>
        <dsp:cNvPr id="0" name=""/>
        <dsp:cNvSpPr/>
      </dsp:nvSpPr>
      <dsp:spPr>
        <a:xfrm>
          <a:off x="4536514" y="0"/>
          <a:ext cx="4386018" cy="3888432"/>
        </a:xfrm>
        <a:prstGeom prst="roundRect">
          <a:avLst>
            <a:gd name="adj" fmla="val 5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>
              <a:solidFill>
                <a:srgbClr val="FF0000"/>
              </a:solidFill>
            </a:rPr>
            <a:t>2027</a:t>
          </a:r>
        </a:p>
      </dsp:txBody>
      <dsp:txXfrm rot="16200000">
        <a:off x="3380859" y="1155655"/>
        <a:ext cx="3188514" cy="877203"/>
      </dsp:txXfrm>
    </dsp:sp>
    <dsp:sp modelId="{17D242AA-F157-437D-9143-56667ECCF660}">
      <dsp:nvSpPr>
        <dsp:cNvPr id="0" name=""/>
        <dsp:cNvSpPr/>
      </dsp:nvSpPr>
      <dsp:spPr>
        <a:xfrm rot="5400000">
          <a:off x="4277392" y="3005251"/>
          <a:ext cx="571577" cy="657902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E3A04-174C-4E86-9CDC-F89A7CB984CB}">
      <dsp:nvSpPr>
        <dsp:cNvPr id="0" name=""/>
        <dsp:cNvSpPr/>
      </dsp:nvSpPr>
      <dsp:spPr>
        <a:xfrm>
          <a:off x="5413718" y="0"/>
          <a:ext cx="3267583" cy="388843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Обновление федерального государственного образовательного стандарта дошкольного образования и федеральной образовательной программы дошкольного образования в части задач и содержания образовательной области «Познавательное развитие»</a:t>
          </a:r>
        </a:p>
      </dsp:txBody>
      <dsp:txXfrm>
        <a:off x="5413718" y="0"/>
        <a:ext cx="3267583" cy="3888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5BC3E-0999-47A0-9AFE-58C31539FF80}">
      <dsp:nvSpPr>
        <dsp:cNvPr id="0" name=""/>
        <dsp:cNvSpPr/>
      </dsp:nvSpPr>
      <dsp:spPr>
        <a:xfrm>
          <a:off x="0" y="0"/>
          <a:ext cx="5049619" cy="807929"/>
        </a:xfrm>
        <a:prstGeom prst="roundRect">
          <a:avLst>
            <a:gd name="adj" fmla="val 10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разработка и реализация программ дополнительного профессионального образования</a:t>
          </a:r>
        </a:p>
      </dsp:txBody>
      <dsp:txXfrm>
        <a:off x="23663" y="23663"/>
        <a:ext cx="4109530" cy="760603"/>
      </dsp:txXfrm>
    </dsp:sp>
    <dsp:sp modelId="{A6678698-5C8D-468B-BB9C-AD716CE5D4C0}">
      <dsp:nvSpPr>
        <dsp:cNvPr id="0" name=""/>
        <dsp:cNvSpPr/>
      </dsp:nvSpPr>
      <dsp:spPr>
        <a:xfrm>
          <a:off x="422905" y="954826"/>
          <a:ext cx="5049619" cy="807929"/>
        </a:xfrm>
        <a:prstGeom prst="roundRect">
          <a:avLst>
            <a:gd name="adj" fmla="val 10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совершенствование содержания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дошкольного образования</a:t>
          </a:r>
        </a:p>
      </dsp:txBody>
      <dsp:txXfrm>
        <a:off x="446568" y="978489"/>
        <a:ext cx="4054233" cy="760603"/>
      </dsp:txXfrm>
    </dsp:sp>
    <dsp:sp modelId="{B1DDE0CE-EF43-4007-B263-86CA896CD160}">
      <dsp:nvSpPr>
        <dsp:cNvPr id="0" name=""/>
        <dsp:cNvSpPr/>
      </dsp:nvSpPr>
      <dsp:spPr>
        <a:xfrm>
          <a:off x="839499" y="1909652"/>
          <a:ext cx="5049619" cy="807929"/>
        </a:xfrm>
        <a:prstGeom prst="roundRect">
          <a:avLst>
            <a:gd name="adj" fmla="val 10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координация деятельности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методических объединений</a:t>
          </a:r>
        </a:p>
      </dsp:txBody>
      <dsp:txXfrm>
        <a:off x="863162" y="1933315"/>
        <a:ext cx="4060545" cy="760603"/>
      </dsp:txXfrm>
    </dsp:sp>
    <dsp:sp modelId="{F34F0D4B-4B52-4E76-91E1-8B2293777572}">
      <dsp:nvSpPr>
        <dsp:cNvPr id="0" name=""/>
        <dsp:cNvSpPr/>
      </dsp:nvSpPr>
      <dsp:spPr>
        <a:xfrm>
          <a:off x="1262404" y="2864478"/>
          <a:ext cx="5049619" cy="807929"/>
        </a:xfrm>
        <a:prstGeom prst="roundRect">
          <a:avLst>
            <a:gd name="adj" fmla="val 1000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стимулирование к внедрению инноваций </a:t>
          </a:r>
          <a:r>
            <a:rPr lang="ru-RU" sz="1400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rPr>
            <a:t>в профессиональную деятельность педагогических  работников</a:t>
          </a:r>
        </a:p>
      </dsp:txBody>
      <dsp:txXfrm>
        <a:off x="1286067" y="2888141"/>
        <a:ext cx="4054233" cy="760603"/>
      </dsp:txXfrm>
    </dsp:sp>
    <dsp:sp modelId="{0D575182-83B3-4B57-A974-693B02A97F4D}">
      <dsp:nvSpPr>
        <dsp:cNvPr id="0" name=""/>
        <dsp:cNvSpPr/>
      </dsp:nvSpPr>
      <dsp:spPr>
        <a:xfrm>
          <a:off x="4524464" y="618800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642624" y="618800"/>
        <a:ext cx="288834" cy="395178"/>
      </dsp:txXfrm>
    </dsp:sp>
    <dsp:sp modelId="{E29A35FA-4823-4A76-8AD4-507F21A35A3B}">
      <dsp:nvSpPr>
        <dsp:cNvPr id="0" name=""/>
        <dsp:cNvSpPr/>
      </dsp:nvSpPr>
      <dsp:spPr>
        <a:xfrm>
          <a:off x="4947370" y="1573626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065530" y="1573626"/>
        <a:ext cx="288834" cy="395178"/>
      </dsp:txXfrm>
    </dsp:sp>
    <dsp:sp modelId="{9837E738-96EB-4BB8-BA65-8A928685EF82}">
      <dsp:nvSpPr>
        <dsp:cNvPr id="0" name=""/>
        <dsp:cNvSpPr/>
      </dsp:nvSpPr>
      <dsp:spPr>
        <a:xfrm>
          <a:off x="5363964" y="2528452"/>
          <a:ext cx="525154" cy="52515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482124" y="2528452"/>
        <a:ext cx="288834" cy="395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2E59E-98D7-4B1D-A996-6480F23133F0}">
      <dsp:nvSpPr>
        <dsp:cNvPr id="0" name=""/>
        <dsp:cNvSpPr/>
      </dsp:nvSpPr>
      <dsp:spPr>
        <a:xfrm rot="5400000">
          <a:off x="976623" y="1187375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F80CB1-76F7-45CE-AD1A-6802CBE602C4}">
      <dsp:nvSpPr>
        <dsp:cNvPr id="0" name=""/>
        <dsp:cNvSpPr/>
      </dsp:nvSpPr>
      <dsp:spPr>
        <a:xfrm>
          <a:off x="698402" y="23283"/>
          <a:ext cx="1767802" cy="1237404"/>
        </a:xfrm>
        <a:prstGeom prst="roundRect">
          <a:avLst>
            <a:gd name="adj" fmla="val 1667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Выявление профессиональных дефицитов</a:t>
          </a:r>
        </a:p>
      </dsp:txBody>
      <dsp:txXfrm>
        <a:off x="758818" y="83699"/>
        <a:ext cx="1646970" cy="1116572"/>
      </dsp:txXfrm>
    </dsp:sp>
    <dsp:sp modelId="{69AE471D-7460-4EE4-9573-95E604DC4C51}">
      <dsp:nvSpPr>
        <dsp:cNvPr id="0" name=""/>
        <dsp:cNvSpPr/>
      </dsp:nvSpPr>
      <dsp:spPr>
        <a:xfrm>
          <a:off x="2466205" y="141298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BF0D2-7AEA-4963-9954-1A0711FEA6EF}">
      <dsp:nvSpPr>
        <dsp:cNvPr id="0" name=""/>
        <dsp:cNvSpPr/>
      </dsp:nvSpPr>
      <dsp:spPr>
        <a:xfrm rot="5400000">
          <a:off x="2442319" y="2577389"/>
          <a:ext cx="1050131" cy="11955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537FD09-9012-458B-BCEC-FE287D80E481}">
      <dsp:nvSpPr>
        <dsp:cNvPr id="0" name=""/>
        <dsp:cNvSpPr/>
      </dsp:nvSpPr>
      <dsp:spPr>
        <a:xfrm>
          <a:off x="2164098" y="1413297"/>
          <a:ext cx="1767802" cy="1237404"/>
        </a:xfrm>
        <a:prstGeom prst="roundRect">
          <a:avLst>
            <a:gd name="adj" fmla="val 1667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Курсовой период</a:t>
          </a:r>
          <a:endParaRPr lang="ru-RU" sz="1400" b="1" kern="1200" dirty="0"/>
        </a:p>
      </dsp:txBody>
      <dsp:txXfrm>
        <a:off x="2224514" y="1473713"/>
        <a:ext cx="1646970" cy="1116572"/>
      </dsp:txXfrm>
    </dsp:sp>
    <dsp:sp modelId="{E72F5905-AAB9-4B89-8DFD-40A78F03750C}">
      <dsp:nvSpPr>
        <dsp:cNvPr id="0" name=""/>
        <dsp:cNvSpPr/>
      </dsp:nvSpPr>
      <dsp:spPr>
        <a:xfrm>
          <a:off x="3931901" y="1531312"/>
          <a:ext cx="1285731" cy="1000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96B5A-4C53-40A9-8151-A1D138EE7976}">
      <dsp:nvSpPr>
        <dsp:cNvPr id="0" name=""/>
        <dsp:cNvSpPr/>
      </dsp:nvSpPr>
      <dsp:spPr>
        <a:xfrm>
          <a:off x="3629794" y="2803311"/>
          <a:ext cx="1767802" cy="1237404"/>
        </a:xfrm>
        <a:prstGeom prst="roundRect">
          <a:avLst>
            <a:gd name="adj" fmla="val 16670"/>
          </a:avLst>
        </a:prstGeom>
        <a:solidFill>
          <a:srgbClr val="0501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/>
            <a:t>Посткурсовой период</a:t>
          </a:r>
          <a:endParaRPr lang="ru-RU" sz="1400" b="1" kern="1200" dirty="0"/>
        </a:p>
      </dsp:txBody>
      <dsp:txXfrm>
        <a:off x="3690210" y="2863727"/>
        <a:ext cx="1646970" cy="11165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07D3A-648A-46F3-B290-92AE5C08949B}">
      <dsp:nvSpPr>
        <dsp:cNvPr id="0" name=""/>
        <dsp:cNvSpPr/>
      </dsp:nvSpPr>
      <dsp:spPr>
        <a:xfrm>
          <a:off x="0" y="0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Духовно-нравственное и патриотическое воспитание.</a:t>
          </a:r>
        </a:p>
      </dsp:txBody>
      <dsp:txXfrm>
        <a:off x="23342" y="23342"/>
        <a:ext cx="4141596" cy="431484"/>
      </dsp:txXfrm>
    </dsp:sp>
    <dsp:sp modelId="{8F01A0A2-AC6D-4D75-BAC3-75F8574955B1}">
      <dsp:nvSpPr>
        <dsp:cNvPr id="0" name=""/>
        <dsp:cNvSpPr/>
      </dsp:nvSpPr>
      <dsp:spPr>
        <a:xfrm>
          <a:off x="0" y="427682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Безопасность в цифровой среде.</a:t>
          </a:r>
        </a:p>
      </dsp:txBody>
      <dsp:txXfrm>
        <a:off x="23342" y="451024"/>
        <a:ext cx="4141596" cy="431484"/>
      </dsp:txXfrm>
    </dsp:sp>
    <dsp:sp modelId="{B60DAB1B-D485-4357-B4B4-1389C798AD46}">
      <dsp:nvSpPr>
        <dsp:cNvPr id="0" name=""/>
        <dsp:cNvSpPr/>
      </dsp:nvSpPr>
      <dsp:spPr>
        <a:xfrm>
          <a:off x="0" y="916750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Адаптация к условия детского сада.</a:t>
          </a:r>
        </a:p>
      </dsp:txBody>
      <dsp:txXfrm>
        <a:off x="23342" y="940092"/>
        <a:ext cx="4141596" cy="431484"/>
      </dsp:txXfrm>
    </dsp:sp>
    <dsp:sp modelId="{FC427914-F671-4560-849E-3C0DC48E3072}">
      <dsp:nvSpPr>
        <dsp:cNvPr id="0" name=""/>
        <dsp:cNvSpPr/>
      </dsp:nvSpPr>
      <dsp:spPr>
        <a:xfrm>
          <a:off x="0" y="1405817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Здоровый образ жизни и безопасность детей раннего и дошкольного возраста.</a:t>
          </a:r>
        </a:p>
      </dsp:txBody>
      <dsp:txXfrm>
        <a:off x="23342" y="1429159"/>
        <a:ext cx="4141596" cy="431484"/>
      </dsp:txXfrm>
    </dsp:sp>
    <dsp:sp modelId="{B7C7256B-E416-49B1-997B-5C0CBC8267BE}">
      <dsp:nvSpPr>
        <dsp:cNvPr id="0" name=""/>
        <dsp:cNvSpPr/>
      </dsp:nvSpPr>
      <dsp:spPr>
        <a:xfrm>
          <a:off x="0" y="1894884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Воспитание интереса к чтению.</a:t>
          </a:r>
        </a:p>
      </dsp:txBody>
      <dsp:txXfrm>
        <a:off x="23342" y="1918226"/>
        <a:ext cx="4141596" cy="431484"/>
      </dsp:txXfrm>
    </dsp:sp>
    <dsp:sp modelId="{96F3B3F9-A4A6-438D-AF5F-6B25E1FEDC5B}">
      <dsp:nvSpPr>
        <dsp:cNvPr id="0" name=""/>
        <dsp:cNvSpPr/>
      </dsp:nvSpPr>
      <dsp:spPr>
        <a:xfrm>
          <a:off x="0" y="2383952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Развитие коммуникативной компетентности детей.</a:t>
          </a:r>
        </a:p>
      </dsp:txBody>
      <dsp:txXfrm>
        <a:off x="23342" y="2407294"/>
        <a:ext cx="4141596" cy="431484"/>
      </dsp:txXfrm>
    </dsp:sp>
    <dsp:sp modelId="{196768A1-B4E1-4713-AFB6-F6DCB806F508}">
      <dsp:nvSpPr>
        <dsp:cNvPr id="0" name=""/>
        <dsp:cNvSpPr/>
      </dsp:nvSpPr>
      <dsp:spPr>
        <a:xfrm>
          <a:off x="0" y="2873019"/>
          <a:ext cx="4188280" cy="4781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Психологическая готовность ребенка к обучению в школе.</a:t>
          </a:r>
        </a:p>
      </dsp:txBody>
      <dsp:txXfrm>
        <a:off x="23342" y="2896361"/>
        <a:ext cx="4141596" cy="431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D708E-1A96-421F-8215-13D92C1D1BBC}">
      <dsp:nvSpPr>
        <dsp:cNvPr id="0" name=""/>
        <dsp:cNvSpPr/>
      </dsp:nvSpPr>
      <dsp:spPr>
        <a:xfrm rot="5400000">
          <a:off x="5702127" y="-2509438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501CE"/>
              </a:solidFill>
            </a:rPr>
            <a:t>3</a:t>
          </a:r>
          <a:r>
            <a:rPr lang="ru-RU" sz="1200" kern="1200" dirty="0"/>
            <a:t> плана-сценария различных просветительских мероприятий</a:t>
          </a:r>
        </a:p>
      </dsp:txBody>
      <dsp:txXfrm rot="-5400000">
        <a:off x="3136668" y="77763"/>
        <a:ext cx="5554557" cy="401897"/>
      </dsp:txXfrm>
    </dsp:sp>
    <dsp:sp modelId="{2A8C026D-3E55-4091-9DCF-A827D241A1AF}">
      <dsp:nvSpPr>
        <dsp:cNvPr id="0" name=""/>
        <dsp:cNvSpPr/>
      </dsp:nvSpPr>
      <dsp:spPr>
        <a:xfrm>
          <a:off x="0" y="347"/>
          <a:ext cx="3136668" cy="556727"/>
        </a:xfrm>
        <a:prstGeom prst="roundRect">
          <a:avLst/>
        </a:prstGeom>
        <a:solidFill>
          <a:srgbClr val="0501CE"/>
        </a:solidFill>
        <a:ln w="25400" cap="flat" cmpd="sng" algn="ctr">
          <a:solidFill>
            <a:srgbClr val="0501C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Духовно-нравственное и патриотическое воспитание.</a:t>
          </a:r>
        </a:p>
      </dsp:txBody>
      <dsp:txXfrm>
        <a:off x="27177" y="27524"/>
        <a:ext cx="3082314" cy="502373"/>
      </dsp:txXfrm>
    </dsp:sp>
    <dsp:sp modelId="{1E4DA20D-157C-4BAE-B258-7F322E35D522}">
      <dsp:nvSpPr>
        <dsp:cNvPr id="0" name=""/>
        <dsp:cNvSpPr/>
      </dsp:nvSpPr>
      <dsp:spPr>
        <a:xfrm rot="5400000">
          <a:off x="5702127" y="-1924875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rgbClr val="F72485"/>
              </a:solidFill>
              <a:latin typeface="+mj-lt"/>
              <a:ea typeface="+mn-ea"/>
              <a:cs typeface="+mn-cs"/>
            </a:rPr>
            <a:t>3</a:t>
          </a:r>
          <a:r>
            <a:rPr lang="ru-RU" sz="1800" kern="1200" dirty="0">
              <a:solidFill>
                <a:srgbClr val="0501CE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/>
            <a:t>плана- сценария ролевых игр</a:t>
          </a:r>
        </a:p>
      </dsp:txBody>
      <dsp:txXfrm rot="-5400000">
        <a:off x="3136668" y="662326"/>
        <a:ext cx="5554557" cy="401897"/>
      </dsp:txXfrm>
    </dsp:sp>
    <dsp:sp modelId="{76D5F654-87BF-48B2-93EB-C0491392C392}">
      <dsp:nvSpPr>
        <dsp:cNvPr id="0" name=""/>
        <dsp:cNvSpPr/>
      </dsp:nvSpPr>
      <dsp:spPr>
        <a:xfrm>
          <a:off x="0" y="584910"/>
          <a:ext cx="3136668" cy="556727"/>
        </a:xfrm>
        <a:prstGeom prst="roundRect">
          <a:avLst/>
        </a:prstGeom>
        <a:solidFill>
          <a:srgbClr val="ED1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Безопасность в цифровой среде.</a:t>
          </a:r>
        </a:p>
      </dsp:txBody>
      <dsp:txXfrm>
        <a:off x="27177" y="612087"/>
        <a:ext cx="3082314" cy="502373"/>
      </dsp:txXfrm>
    </dsp:sp>
    <dsp:sp modelId="{4E8B493E-601A-45DD-8A3B-4ED939EEC9A4}">
      <dsp:nvSpPr>
        <dsp:cNvPr id="0" name=""/>
        <dsp:cNvSpPr/>
      </dsp:nvSpPr>
      <dsp:spPr>
        <a:xfrm rot="5400000">
          <a:off x="5702127" y="-1340312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rgbClr val="15E585"/>
              </a:solidFill>
              <a:latin typeface="+mj-lt"/>
              <a:ea typeface="+mn-ea"/>
              <a:cs typeface="+mn-cs"/>
            </a:rPr>
            <a:t>6</a:t>
          </a:r>
          <a:r>
            <a:rPr lang="ru-RU" sz="1200" kern="1200" dirty="0"/>
            <a:t> памяток для просвещения родителей.</a:t>
          </a:r>
        </a:p>
      </dsp:txBody>
      <dsp:txXfrm rot="-5400000">
        <a:off x="3136668" y="1246889"/>
        <a:ext cx="5554557" cy="401897"/>
      </dsp:txXfrm>
    </dsp:sp>
    <dsp:sp modelId="{0DA2FC6F-8D02-4D37-BE26-F992FC355429}">
      <dsp:nvSpPr>
        <dsp:cNvPr id="0" name=""/>
        <dsp:cNvSpPr/>
      </dsp:nvSpPr>
      <dsp:spPr>
        <a:xfrm>
          <a:off x="0" y="1169474"/>
          <a:ext cx="3136668" cy="556727"/>
        </a:xfrm>
        <a:prstGeom prst="roundRect">
          <a:avLst/>
        </a:prstGeom>
        <a:solidFill>
          <a:srgbClr val="1FE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Адаптация к условия детского сада.</a:t>
          </a:r>
        </a:p>
      </dsp:txBody>
      <dsp:txXfrm>
        <a:off x="27177" y="1196651"/>
        <a:ext cx="3082314" cy="502373"/>
      </dsp:txXfrm>
    </dsp:sp>
    <dsp:sp modelId="{7D62E1E2-11CE-4B97-BBC2-1512843B5E22}">
      <dsp:nvSpPr>
        <dsp:cNvPr id="0" name=""/>
        <dsp:cNvSpPr/>
      </dsp:nvSpPr>
      <dsp:spPr>
        <a:xfrm rot="5400000">
          <a:off x="5702127" y="-755748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50" b="0" kern="1200" dirty="0">
              <a:solidFill>
                <a:srgbClr val="FF6839"/>
              </a:solidFill>
              <a:latin typeface="+mj-lt"/>
              <a:ea typeface="+mn-ea"/>
              <a:cs typeface="+mn-cs"/>
            </a:rPr>
            <a:t>5</a:t>
          </a:r>
          <a:r>
            <a:rPr lang="ru-RU" sz="1200" kern="1200" dirty="0"/>
            <a:t> «постов» для просвещения родителей в созданном телеграмм-канале</a:t>
          </a:r>
        </a:p>
      </dsp:txBody>
      <dsp:txXfrm rot="-5400000">
        <a:off x="3136668" y="1831453"/>
        <a:ext cx="5554557" cy="401897"/>
      </dsp:txXfrm>
    </dsp:sp>
    <dsp:sp modelId="{0602C627-4987-4B76-90D1-F92E40A52909}">
      <dsp:nvSpPr>
        <dsp:cNvPr id="0" name=""/>
        <dsp:cNvSpPr/>
      </dsp:nvSpPr>
      <dsp:spPr>
        <a:xfrm>
          <a:off x="0" y="1754037"/>
          <a:ext cx="3136668" cy="55672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Здоровый образ жизни и безопасность детей раннего и дошкольного возраста.</a:t>
          </a:r>
        </a:p>
      </dsp:txBody>
      <dsp:txXfrm>
        <a:off x="27177" y="1781214"/>
        <a:ext cx="3082314" cy="502373"/>
      </dsp:txXfrm>
    </dsp:sp>
    <dsp:sp modelId="{53270645-20B2-48B0-8393-8049531CD24D}">
      <dsp:nvSpPr>
        <dsp:cNvPr id="0" name=""/>
        <dsp:cNvSpPr/>
      </dsp:nvSpPr>
      <dsp:spPr>
        <a:xfrm rot="5400000">
          <a:off x="5702127" y="-171185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>
              <a:solidFill>
                <a:srgbClr val="0501CE"/>
              </a:solidFill>
              <a:latin typeface="Microsoft YaHei"/>
              <a:ea typeface="+mn-ea"/>
              <a:cs typeface="+mn-cs"/>
            </a:rPr>
            <a:t>10 </a:t>
          </a:r>
          <a:r>
            <a:rPr lang="ru-RU" sz="1200" kern="1200" dirty="0"/>
            <a:t>страниц тематических журналов/книг для родителей по выбранной тематике	</a:t>
          </a:r>
        </a:p>
      </dsp:txBody>
      <dsp:txXfrm rot="-5400000">
        <a:off x="3136668" y="2416016"/>
        <a:ext cx="5554557" cy="401897"/>
      </dsp:txXfrm>
    </dsp:sp>
    <dsp:sp modelId="{97061A3E-D410-40F3-A8E7-2AB138D289AE}">
      <dsp:nvSpPr>
        <dsp:cNvPr id="0" name=""/>
        <dsp:cNvSpPr/>
      </dsp:nvSpPr>
      <dsp:spPr>
        <a:xfrm>
          <a:off x="0" y="2338600"/>
          <a:ext cx="3136668" cy="556727"/>
        </a:xfrm>
        <a:prstGeom prst="roundRect">
          <a:avLst/>
        </a:prstGeom>
        <a:solidFill>
          <a:srgbClr val="0501C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Воспитание интереса к чтению.</a:t>
          </a:r>
        </a:p>
      </dsp:txBody>
      <dsp:txXfrm>
        <a:off x="27177" y="2365777"/>
        <a:ext cx="3082314" cy="502373"/>
      </dsp:txXfrm>
    </dsp:sp>
    <dsp:sp modelId="{5D4E71B6-5035-4F68-AE1F-0BA2F8FF72EB}">
      <dsp:nvSpPr>
        <dsp:cNvPr id="0" name=""/>
        <dsp:cNvSpPr/>
      </dsp:nvSpPr>
      <dsp:spPr>
        <a:xfrm rot="5400000">
          <a:off x="5702127" y="413378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>
              <a:solidFill>
                <a:srgbClr val="F72485"/>
              </a:solidFill>
              <a:latin typeface="Microsoft YaHei"/>
              <a:ea typeface="+mn-ea"/>
              <a:cs typeface="+mn-cs"/>
            </a:rPr>
            <a:t>6</a:t>
          </a:r>
          <a:r>
            <a:rPr lang="ru-RU" sz="1200" kern="1200" dirty="0"/>
            <a:t> </a:t>
          </a:r>
          <a:r>
            <a:rPr lang="ru-RU" sz="1200" kern="1200" dirty="0" err="1"/>
            <a:t>кейсовых</a:t>
          </a:r>
          <a:r>
            <a:rPr lang="ru-RU" sz="1200" kern="1200" dirty="0"/>
            <a:t> ситуаций для родителей по выбранной теме</a:t>
          </a:r>
        </a:p>
      </dsp:txBody>
      <dsp:txXfrm rot="-5400000">
        <a:off x="3136668" y="3000579"/>
        <a:ext cx="5554557" cy="401897"/>
      </dsp:txXfrm>
    </dsp:sp>
    <dsp:sp modelId="{C9679C9D-317D-41DF-B38B-B42951EC2AB0}">
      <dsp:nvSpPr>
        <dsp:cNvPr id="0" name=""/>
        <dsp:cNvSpPr/>
      </dsp:nvSpPr>
      <dsp:spPr>
        <a:xfrm>
          <a:off x="0" y="2923164"/>
          <a:ext cx="3136668" cy="556727"/>
        </a:xfrm>
        <a:prstGeom prst="roundRect">
          <a:avLst/>
        </a:prstGeom>
        <a:solidFill>
          <a:srgbClr val="ED1F8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Развитие коммуникативной компетентности детей.</a:t>
          </a:r>
        </a:p>
      </dsp:txBody>
      <dsp:txXfrm>
        <a:off x="27177" y="2950341"/>
        <a:ext cx="3082314" cy="502373"/>
      </dsp:txXfrm>
    </dsp:sp>
    <dsp:sp modelId="{A4F823F8-4772-4B41-95F8-22C59BD596C3}">
      <dsp:nvSpPr>
        <dsp:cNvPr id="0" name=""/>
        <dsp:cNvSpPr/>
      </dsp:nvSpPr>
      <dsp:spPr>
        <a:xfrm rot="5400000">
          <a:off x="5702127" y="997941"/>
          <a:ext cx="445381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План просветительской деятельности на </a:t>
          </a:r>
          <a:r>
            <a:rPr lang="ru-RU" sz="1800" b="1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3</a:t>
          </a:r>
          <a:r>
            <a:rPr lang="ru-RU" sz="1200" kern="1200" dirty="0"/>
            <a:t> месяца: </a:t>
          </a:r>
          <a:r>
            <a:rPr lang="ru-RU" sz="1800" b="1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9</a:t>
          </a:r>
          <a:r>
            <a:rPr lang="ru-RU" sz="1800" b="0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icrosoft YaHei"/>
              <a:ea typeface="+mn-ea"/>
              <a:cs typeface="+mn-cs"/>
            </a:rPr>
            <a:t>форм</a:t>
          </a:r>
          <a:r>
            <a:rPr lang="ru-RU" sz="1800" b="0" kern="1200" dirty="0">
              <a:solidFill>
                <a:srgbClr val="15E585"/>
              </a:solidFill>
              <a:latin typeface="Microsoft YaHei"/>
              <a:ea typeface="+mn-ea"/>
              <a:cs typeface="+mn-cs"/>
            </a:rPr>
            <a:t> </a:t>
          </a:r>
          <a:r>
            <a:rPr lang="ru-RU" sz="1200" kern="1200" dirty="0"/>
            <a:t>организации работы с родителями)</a:t>
          </a:r>
        </a:p>
      </dsp:txBody>
      <dsp:txXfrm rot="-5400000">
        <a:off x="3136668" y="3585142"/>
        <a:ext cx="5554557" cy="401897"/>
      </dsp:txXfrm>
    </dsp:sp>
    <dsp:sp modelId="{C6EC51C0-025B-43EE-8CEB-8435F9948242}">
      <dsp:nvSpPr>
        <dsp:cNvPr id="0" name=""/>
        <dsp:cNvSpPr/>
      </dsp:nvSpPr>
      <dsp:spPr>
        <a:xfrm>
          <a:off x="0" y="3507727"/>
          <a:ext cx="3136668" cy="556727"/>
        </a:xfrm>
        <a:prstGeom prst="roundRect">
          <a:avLst/>
        </a:prstGeom>
        <a:solidFill>
          <a:srgbClr val="1FED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Психологическая готовность ребенка к обучению в школе.</a:t>
          </a:r>
        </a:p>
      </dsp:txBody>
      <dsp:txXfrm>
        <a:off x="27177" y="3534904"/>
        <a:ext cx="3082314" cy="50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6070-11E6-4DE5-A435-0D973B46D266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18CED-C320-4B47-BCB5-90E49C47D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3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8CED-C320-4B47-BCB5-90E49C47D40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11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18CED-C320-4B47-BCB5-90E49C47D40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4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87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3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70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60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9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2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95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7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2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28C3-B14A-44D7-B412-C35D41C460DA}" type="datetimeFigureOut">
              <a:rPr lang="ru-RU" smtClean="0"/>
              <a:t>24.08.2025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1C2B-5551-44BE-964A-E2873A88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3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../media/image22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17" Type="http://schemas.microsoft.com/office/2007/relationships/hdphoto" Target="../media/hdphoto4.wdp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hdphoto" Target="../media/hdphoto2.wdp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29.png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84349" cy="5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45841" y="915566"/>
            <a:ext cx="66967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微软雅黑"/>
                <a:ea typeface="微软雅黑"/>
              </a:rPr>
              <a:t>Качество дошкольного образования – приоритет научно-методической работы кафедры дошкольного образования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3651870"/>
            <a:ext cx="4932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FFFF"/>
                </a:solidFill>
                <a:latin typeface="微软雅黑"/>
                <a:ea typeface="微软雅黑"/>
              </a:rPr>
              <a:t>Чечулина Оксана Геннадьевна, </a:t>
            </a:r>
          </a:p>
          <a:p>
            <a:pPr lvl="0"/>
            <a:r>
              <a:rPr lang="ru-RU" sz="1400" dirty="0">
                <a:solidFill>
                  <a:srgbClr val="FFFFFF"/>
                </a:solidFill>
                <a:latin typeface="微软雅黑"/>
                <a:ea typeface="微软雅黑"/>
              </a:rPr>
              <a:t>заведующий кафедрой дошкольного образования ГАУ ДПО НСО НИПКиПРО, кандидат педагогических наук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1"/>
            <a:ext cx="913433" cy="10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8483"/>
            <a:ext cx="1082177" cy="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1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7624" y="9831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0501CE"/>
                </a:solidFill>
              </a:rPr>
              <a:t>Посткурсовой</a:t>
            </a:r>
            <a:r>
              <a:rPr lang="ru-RU" sz="2000" b="1" dirty="0">
                <a:solidFill>
                  <a:srgbClr val="0501CE"/>
                </a:solidFill>
              </a:rPr>
              <a:t> период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522390"/>
            <a:ext cx="5976664" cy="4290536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Научно-методическое консультирование педагогов </a:t>
            </a:r>
          </a:p>
          <a:p>
            <a:pPr indent="1825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Проведение научно-методических мероприятий:</a:t>
            </a:r>
          </a:p>
          <a:p>
            <a:pPr marL="182563" indent="176213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501CE"/>
                </a:solidFill>
              </a:rPr>
              <a:t>научно-практические конференции: </a:t>
            </a:r>
          </a:p>
          <a:p>
            <a:pPr marL="182563"/>
            <a:r>
              <a:rPr lang="ru-RU" sz="1300" dirty="0">
                <a:solidFill>
                  <a:srgbClr val="0501CE"/>
                </a:solidFill>
              </a:rPr>
              <a:t>«ТРИЗ в образовательном процессе ДОО», «Краеведческое образование – основа становления духовно-нравственных ценностей у детей дошкольного возраста», «Художественно-эстетическое развитие детей в ДОО: опыт, проблемы и перспективы»;</a:t>
            </a:r>
          </a:p>
          <a:p>
            <a:pPr marL="182563" indent="176213" defTabSz="2584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0501CE"/>
                </a:solidFill>
              </a:rPr>
              <a:t>профессиональные конкурсы:</a:t>
            </a:r>
          </a:p>
          <a:p>
            <a:pPr marL="182563" indent="176213" defTabSz="2584450"/>
            <a:r>
              <a:rPr lang="ru-RU" sz="1300" dirty="0">
                <a:solidFill>
                  <a:srgbClr val="0501CE"/>
                </a:solidFill>
              </a:rPr>
              <a:t>«Воспитатель года Новосибирской области»; </a:t>
            </a:r>
          </a:p>
          <a:p>
            <a:pPr marL="182563" indent="176213" defTabSz="2584450"/>
            <a:r>
              <a:rPr lang="ru-RU" sz="1300" dirty="0">
                <a:solidFill>
                  <a:srgbClr val="0501CE"/>
                </a:solidFill>
              </a:rPr>
              <a:t>«Воспитываем юного исследователя»;</a:t>
            </a:r>
          </a:p>
          <a:p>
            <a:pPr marL="182563" indent="176213"/>
            <a:r>
              <a:rPr lang="ru-RU" sz="1300" dirty="0">
                <a:solidFill>
                  <a:srgbClr val="0501CE"/>
                </a:solidFill>
              </a:rPr>
              <a:t>«Моё лучшее образовательное мероприятие»;</a:t>
            </a:r>
          </a:p>
          <a:p>
            <a:pPr marL="182563" indent="176213"/>
            <a:r>
              <a:rPr lang="ru-RU" sz="1300" dirty="0">
                <a:solidFill>
                  <a:srgbClr val="0501CE"/>
                </a:solidFill>
              </a:rPr>
              <a:t>«Педагог-технолог ТРИЗ»;</a:t>
            </a:r>
          </a:p>
          <a:p>
            <a:pPr marL="182563" indent="176213"/>
            <a:r>
              <a:rPr lang="ru-RU" sz="1300" dirty="0">
                <a:solidFill>
                  <a:srgbClr val="0501CE"/>
                </a:solidFill>
              </a:rPr>
              <a:t>«Лучшая методическая разработка по краеведческому образованию детей в ДОО Новосибирской области»;</a:t>
            </a:r>
          </a:p>
          <a:p>
            <a:pPr marL="182563" indent="176213"/>
            <a:r>
              <a:rPr lang="ru-RU" sz="1300" dirty="0">
                <a:solidFill>
                  <a:srgbClr val="0501CE"/>
                </a:solidFill>
              </a:rPr>
              <a:t>конкурс для руководителей ММО </a:t>
            </a:r>
          </a:p>
          <a:p>
            <a:pPr marL="182563" indent="176213"/>
            <a:endParaRPr lang="ru-RU" sz="1300" dirty="0">
              <a:solidFill>
                <a:srgbClr val="0501CE"/>
              </a:solidFill>
            </a:endParaRPr>
          </a:p>
          <a:p>
            <a:pPr marL="182563" indent="176213"/>
            <a:r>
              <a:rPr lang="ru-RU" sz="1300" b="1" dirty="0">
                <a:solidFill>
                  <a:srgbClr val="0501CE"/>
                </a:solidFill>
              </a:rPr>
              <a:t>проект «Интерактивное министерство»</a:t>
            </a:r>
            <a:r>
              <a:rPr lang="ru-RU" sz="1300" dirty="0">
                <a:solidFill>
                  <a:srgbClr val="0501CE"/>
                </a:solidFill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0192" y="699542"/>
            <a:ext cx="2698152" cy="4025503"/>
          </a:xfrm>
          <a:prstGeom prst="roundRect">
            <a:avLst/>
          </a:prstGeom>
          <a:solidFill>
            <a:srgbClr val="0501CE"/>
          </a:solidFill>
          <a:ln>
            <a:solidFill>
              <a:srgbClr val="0501C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5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chemeClr val="bg1"/>
                </a:solidFill>
              </a:rPr>
              <a:t>Деятельность Центров ТРИЗ и Краеведческого образования: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внедрение инноваций;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обмен информацией и методическими наработками;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оперативное решение методических проблем </a:t>
            </a:r>
          </a:p>
        </p:txBody>
      </p:sp>
    </p:spTree>
    <p:extLst>
      <p:ext uri="{BB962C8B-B14F-4D97-AF65-F5344CB8AC3E}">
        <p14:creationId xmlns:p14="http://schemas.microsoft.com/office/powerpoint/2010/main" val="15595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940" y="41571"/>
            <a:ext cx="7441508" cy="72997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501CE"/>
                </a:solidFill>
              </a:rPr>
              <a:t>Научно-методическое сопровождение ММО Новосибирской области (2021 – 2025)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80113" y="1267787"/>
            <a:ext cx="4296143" cy="432048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Министерство образования НСО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83625" y="1942810"/>
            <a:ext cx="6372687" cy="64807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Региональный оператор </a:t>
            </a:r>
          </a:p>
          <a:p>
            <a:pPr algn="ctr"/>
            <a:r>
              <a:rPr lang="ru-RU" b="1" dirty="0"/>
              <a:t>(ГАУ ДПО НСО НИПКиПРО)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50" y="3165816"/>
            <a:ext cx="1368152" cy="3780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2524" y="3165816"/>
            <a:ext cx="1368152" cy="3780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УО, ММС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6580" y="3165657"/>
            <a:ext cx="1368152" cy="3780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УО, ММС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56192" y="3177369"/>
            <a:ext cx="1368152" cy="37804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ММО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5123" y="2714848"/>
            <a:ext cx="3685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горизонталь   взаимодействия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21627" y="3872013"/>
            <a:ext cx="991566" cy="3240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 ОО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190806" y="3872013"/>
            <a:ext cx="864180" cy="3240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…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1560" y="3872013"/>
            <a:ext cx="983469" cy="3240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 ОО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668344" y="3872013"/>
            <a:ext cx="1008112" cy="3240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 ОО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95926" y="3872013"/>
            <a:ext cx="979122" cy="3240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 ОО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92524" y="4384435"/>
            <a:ext cx="3825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</a:rPr>
              <a:t>горизонталь   взаимодействия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7354366" y="2117160"/>
            <a:ext cx="286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вертикаль   взаимодействия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754698" y="2147594"/>
            <a:ext cx="265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+mn-lt"/>
              </a:rPr>
              <a:t>структурные    субъекты</a:t>
            </a:r>
          </a:p>
        </p:txBody>
      </p:sp>
      <p:cxnSp>
        <p:nvCxnSpPr>
          <p:cNvPr id="38" name="Прямая со стрелкой 37"/>
          <p:cNvCxnSpPr>
            <a:stCxn id="11" idx="2"/>
            <a:endCxn id="28" idx="0"/>
          </p:cNvCxnSpPr>
          <p:nvPr/>
        </p:nvCxnSpPr>
        <p:spPr>
          <a:xfrm flipH="1">
            <a:off x="1103295" y="3543858"/>
            <a:ext cx="480331" cy="32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1" idx="0"/>
          </p:cNvCxnSpPr>
          <p:nvPr/>
        </p:nvCxnSpPr>
        <p:spPr>
          <a:xfrm flipH="1">
            <a:off x="1583626" y="2590882"/>
            <a:ext cx="684076" cy="574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6094215" y="2590882"/>
            <a:ext cx="933703" cy="57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" idx="2"/>
            <a:endCxn id="32" idx="0"/>
          </p:cNvCxnSpPr>
          <p:nvPr/>
        </p:nvCxnSpPr>
        <p:spPr>
          <a:xfrm flipH="1">
            <a:off x="2585487" y="3543858"/>
            <a:ext cx="991113" cy="32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14" idx="2"/>
            <a:endCxn id="26" idx="0"/>
          </p:cNvCxnSpPr>
          <p:nvPr/>
        </p:nvCxnSpPr>
        <p:spPr>
          <a:xfrm flipH="1">
            <a:off x="4622896" y="3543699"/>
            <a:ext cx="1127760" cy="328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5" idx="2"/>
            <a:endCxn id="22" idx="0"/>
          </p:cNvCxnSpPr>
          <p:nvPr/>
        </p:nvCxnSpPr>
        <p:spPr>
          <a:xfrm flipH="1">
            <a:off x="6717410" y="3555411"/>
            <a:ext cx="1022858" cy="31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2267702" y="2590882"/>
            <a:ext cx="936146" cy="57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15" idx="0"/>
          </p:cNvCxnSpPr>
          <p:nvPr/>
        </p:nvCxnSpPr>
        <p:spPr>
          <a:xfrm>
            <a:off x="7056192" y="2590882"/>
            <a:ext cx="684076" cy="586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11" idx="2"/>
            <a:endCxn id="32" idx="0"/>
          </p:cNvCxnSpPr>
          <p:nvPr/>
        </p:nvCxnSpPr>
        <p:spPr>
          <a:xfrm>
            <a:off x="1583626" y="3543858"/>
            <a:ext cx="1001861" cy="32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2" idx="2"/>
            <a:endCxn id="26" idx="0"/>
          </p:cNvCxnSpPr>
          <p:nvPr/>
        </p:nvCxnSpPr>
        <p:spPr>
          <a:xfrm>
            <a:off x="3576600" y="3543858"/>
            <a:ext cx="1046296" cy="328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4" idx="2"/>
            <a:endCxn id="22" idx="0"/>
          </p:cNvCxnSpPr>
          <p:nvPr/>
        </p:nvCxnSpPr>
        <p:spPr>
          <a:xfrm>
            <a:off x="5750656" y="3543699"/>
            <a:ext cx="966754" cy="328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5" idx="2"/>
            <a:endCxn id="30" idx="0"/>
          </p:cNvCxnSpPr>
          <p:nvPr/>
        </p:nvCxnSpPr>
        <p:spPr>
          <a:xfrm>
            <a:off x="7740268" y="3555411"/>
            <a:ext cx="432132" cy="3166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1" idx="3"/>
            <a:endCxn id="12" idx="1"/>
          </p:cNvCxnSpPr>
          <p:nvPr/>
        </p:nvCxnSpPr>
        <p:spPr>
          <a:xfrm>
            <a:off x="2267702" y="3354837"/>
            <a:ext cx="6248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2" idx="3"/>
            <a:endCxn id="14" idx="1"/>
          </p:cNvCxnSpPr>
          <p:nvPr/>
        </p:nvCxnSpPr>
        <p:spPr>
          <a:xfrm flipV="1">
            <a:off x="4260676" y="3354678"/>
            <a:ext cx="805904" cy="1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3"/>
            <a:endCxn id="15" idx="1"/>
          </p:cNvCxnSpPr>
          <p:nvPr/>
        </p:nvCxnSpPr>
        <p:spPr>
          <a:xfrm>
            <a:off x="6434732" y="3354678"/>
            <a:ext cx="621460" cy="117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28" idx="3"/>
            <a:endCxn id="32" idx="1"/>
          </p:cNvCxnSpPr>
          <p:nvPr/>
        </p:nvCxnSpPr>
        <p:spPr>
          <a:xfrm>
            <a:off x="1595029" y="4034031"/>
            <a:ext cx="50089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2" idx="3"/>
            <a:endCxn id="26" idx="1"/>
          </p:cNvCxnSpPr>
          <p:nvPr/>
        </p:nvCxnSpPr>
        <p:spPr>
          <a:xfrm>
            <a:off x="3075048" y="4034031"/>
            <a:ext cx="111575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6" idx="3"/>
            <a:endCxn id="22" idx="1"/>
          </p:cNvCxnSpPr>
          <p:nvPr/>
        </p:nvCxnSpPr>
        <p:spPr>
          <a:xfrm>
            <a:off x="5054986" y="4034031"/>
            <a:ext cx="116664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2" idx="3"/>
            <a:endCxn id="30" idx="1"/>
          </p:cNvCxnSpPr>
          <p:nvPr/>
        </p:nvCxnSpPr>
        <p:spPr>
          <a:xfrm>
            <a:off x="7213193" y="4034031"/>
            <a:ext cx="4551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2347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01CE"/>
                </a:solidFill>
              </a:rPr>
              <a:t>Научно-методическое сопровождение деятельности ММО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6772" y="615734"/>
            <a:ext cx="87757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501CE"/>
                </a:solidFill>
              </a:rPr>
              <a:t>Виды ММО </a:t>
            </a:r>
            <a:r>
              <a:rPr lang="ru-RU" sz="1600" dirty="0">
                <a:solidFill>
                  <a:srgbClr val="0501CE"/>
                </a:solidFill>
              </a:rPr>
              <a:t>– воспитателей групп раннего возраста, воспитателей дошкольных групп, старших воспитателей и музыкальных руководителей ДОО</a:t>
            </a:r>
          </a:p>
          <a:p>
            <a:r>
              <a:rPr lang="ru-RU" sz="1600" b="1" dirty="0">
                <a:solidFill>
                  <a:srgbClr val="0501CE"/>
                </a:solidFill>
              </a:rPr>
              <a:t>Количество ММО </a:t>
            </a:r>
            <a:r>
              <a:rPr lang="ru-RU" sz="1600" dirty="0">
                <a:solidFill>
                  <a:srgbClr val="0501CE"/>
                </a:solidFill>
              </a:rPr>
              <a:t>– 76</a:t>
            </a:r>
          </a:p>
          <a:p>
            <a:r>
              <a:rPr lang="ru-RU" sz="1600" b="1" dirty="0">
                <a:solidFill>
                  <a:srgbClr val="0501CE"/>
                </a:solidFill>
              </a:rPr>
              <a:t>3 сессии в год:  </a:t>
            </a:r>
            <a:r>
              <a:rPr lang="ru-RU" sz="1600" dirty="0">
                <a:solidFill>
                  <a:srgbClr val="0501CE"/>
                </a:solidFill>
              </a:rPr>
              <a:t>стратегическая (март), методическая (август), проектировочная (ноябрь)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2"/>
          <a:stretch/>
        </p:blipFill>
        <p:spPr bwMode="auto">
          <a:xfrm>
            <a:off x="84094" y="1884426"/>
            <a:ext cx="1339095" cy="100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75223" y="3525973"/>
            <a:ext cx="1202884" cy="1530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/>
          <a:stretch/>
        </p:blipFill>
        <p:spPr bwMode="auto">
          <a:xfrm>
            <a:off x="93970" y="4048557"/>
            <a:ext cx="130173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1880593"/>
            <a:ext cx="1215601" cy="159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" y="2967568"/>
            <a:ext cx="1308604" cy="97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49" y="1880593"/>
            <a:ext cx="1202884" cy="159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9"/>
          <a:stretch/>
        </p:blipFill>
        <p:spPr bwMode="auto">
          <a:xfrm>
            <a:off x="2789724" y="3525973"/>
            <a:ext cx="1211080" cy="1546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57"/>
          <a:stretch/>
        </p:blipFill>
        <p:spPr bwMode="auto">
          <a:xfrm>
            <a:off x="4141771" y="1774293"/>
            <a:ext cx="1617005" cy="2084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80" y="1657498"/>
            <a:ext cx="1610485" cy="2189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42" r="1666" b="4775"/>
          <a:stretch/>
        </p:blipFill>
        <p:spPr bwMode="auto">
          <a:xfrm>
            <a:off x="4121613" y="2456359"/>
            <a:ext cx="1586237" cy="215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31" y="2068633"/>
            <a:ext cx="1544632" cy="221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73" y="1770751"/>
            <a:ext cx="1594600" cy="208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31" y="2453542"/>
            <a:ext cx="1509347" cy="214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32" y="2816761"/>
            <a:ext cx="1584176" cy="225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89" y="2872138"/>
            <a:ext cx="1578749" cy="222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2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496" y="51470"/>
            <a:ext cx="9073008" cy="919401"/>
          </a:xfrm>
          <a:prstGeom prst="roundRect">
            <a:avLst/>
          </a:prstGeom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r>
              <a:rPr lang="ru-RU" sz="16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37" y="2492219"/>
            <a:ext cx="1933542" cy="264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82" b="3537"/>
          <a:stretch/>
        </p:blipFill>
        <p:spPr bwMode="auto">
          <a:xfrm>
            <a:off x="5652120" y="1113572"/>
            <a:ext cx="3240360" cy="383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79" y="1113572"/>
            <a:ext cx="1656184" cy="1055608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Форумы для воспитателей дошкольных организаций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19132" y="1995686"/>
            <a:ext cx="3816424" cy="279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Цель Форумов: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развитие просветительской работы педагогов дошкольного образования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с родителями (законными представителями) детей младенческого, раннего и дошкольного возрастов по воспитанию патриотичной и социально-активной личности в условиях системы образования и семьи как средства укрепления единого образовательного пространства страны.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712" y="1118623"/>
            <a:ext cx="3456384" cy="578882"/>
          </a:xfrm>
          <a:prstGeom prst="roundRect">
            <a:avLst/>
          </a:prstGeom>
          <a:solidFill>
            <a:srgbClr val="0501CE"/>
          </a:solidFill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Время проведения: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18 апреля – 18 декабря 2025 года</a:t>
            </a:r>
          </a:p>
        </p:txBody>
      </p:sp>
    </p:spTree>
    <p:extLst>
      <p:ext uri="{BB962C8B-B14F-4D97-AF65-F5344CB8AC3E}">
        <p14:creationId xmlns:p14="http://schemas.microsoft.com/office/powerpoint/2010/main" val="194537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7DF514-9771-984F-965D-C27F68DDD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" y="181"/>
            <a:ext cx="9143358" cy="5143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8D1D67-0BA8-9B45-B6A1-2835A9BDE189}"/>
              </a:ext>
            </a:extLst>
          </p:cNvPr>
          <p:cNvSpPr txBox="1"/>
          <p:nvPr/>
        </p:nvSpPr>
        <p:spPr>
          <a:xfrm>
            <a:off x="2371356" y="843558"/>
            <a:ext cx="4401288" cy="28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4" b="1" dirty="0">
                <a:solidFill>
                  <a:srgbClr val="0801CE"/>
                </a:solidFill>
                <a:latin typeface="AQUM TWO CLASSIC" pitchFamily="2" charset="0"/>
              </a:rPr>
              <a:t>СИБИРСКИЙ ФЕДЕРАЛЬНЫЙ ОКРУГ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F8F9E3B-C59A-6AE7-B440-731FA3D1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78" y="3025861"/>
            <a:ext cx="5829300" cy="18581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2FB3A9-5AF7-408A-8F8A-52809AA8E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99" y="3310760"/>
            <a:ext cx="4853060" cy="13388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37A687AD-D8A4-4B9F-A897-596EFDC09092}"/>
              </a:ext>
            </a:extLst>
          </p:cNvPr>
          <p:cNvSpPr txBox="1">
            <a:spLocks/>
          </p:cNvSpPr>
          <p:nvPr/>
        </p:nvSpPr>
        <p:spPr>
          <a:xfrm>
            <a:off x="211015" y="163132"/>
            <a:ext cx="8932985" cy="4766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50"/>
              </a:lnSpc>
            </a:pP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</a:rPr>
              <a:t>УЧАСТНИКИ ФОРУМА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52178344"/>
              </p:ext>
            </p:extLst>
          </p:nvPr>
        </p:nvGraphicFramePr>
        <p:xfrm>
          <a:off x="4067944" y="1203598"/>
          <a:ext cx="4881828" cy="331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4853" y="987574"/>
            <a:ext cx="3967844" cy="378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72485"/>
                </a:solidFill>
                <a:latin typeface="Aqum" panose="02000500000000000000" pitchFamily="2" charset="0"/>
              </a:rPr>
              <a:t>134</a:t>
            </a:r>
            <a:r>
              <a:rPr lang="ru-RU" sz="1600" dirty="0">
                <a:latin typeface="Cygre" panose="02000503000000000000" pitchFamily="2" charset="-52"/>
              </a:rPr>
              <a:t> НОВОСИБИРСКАЯ ОБЛАСТЬ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15E585"/>
                </a:solidFill>
                <a:latin typeface="Aqum" panose="02000500000000000000" pitchFamily="2" charset="0"/>
              </a:rPr>
              <a:t>24 </a:t>
            </a:r>
            <a:r>
              <a:rPr lang="ru-RU" sz="1600" dirty="0">
                <a:latin typeface="Cygre" panose="02000503000000000000" pitchFamily="2" charset="-52"/>
              </a:rPr>
              <a:t>КЕМЕРОВСКАЯ ОБЛАСТЬ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FF6839"/>
                </a:solidFill>
                <a:latin typeface="Aqum" panose="02000500000000000000" pitchFamily="2" charset="0"/>
              </a:rPr>
              <a:t>22</a:t>
            </a:r>
            <a:r>
              <a:rPr lang="ru-RU" sz="1600" dirty="0">
                <a:latin typeface="Cygre" panose="02000503000000000000" pitchFamily="2" charset="-52"/>
              </a:rPr>
              <a:t> РЕСПУБЛИКА ТЫВА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0501CE"/>
                </a:solidFill>
                <a:latin typeface="Aqum" panose="02000500000000000000" pitchFamily="2" charset="0"/>
              </a:rPr>
              <a:t>20</a:t>
            </a:r>
            <a:r>
              <a:rPr lang="ru-RU" sz="1600" dirty="0">
                <a:latin typeface="Cygre" panose="02000503000000000000" pitchFamily="2" charset="-52"/>
              </a:rPr>
              <a:t> АЛТАЙСКИЙ КРАЙ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72485"/>
                </a:solidFill>
                <a:latin typeface="Aqum" panose="02000500000000000000" pitchFamily="2" charset="0"/>
              </a:rPr>
              <a:t>19</a:t>
            </a:r>
            <a:r>
              <a:rPr lang="ru-RU" sz="1600" dirty="0">
                <a:latin typeface="Cygre" panose="02000503000000000000" pitchFamily="2" charset="-52"/>
              </a:rPr>
              <a:t> ИРКУТСКАЯ ОБЛАСТЬ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15E585"/>
                </a:solidFill>
                <a:latin typeface="Aqum" panose="02000500000000000000" pitchFamily="2" charset="0"/>
              </a:rPr>
              <a:t>16</a:t>
            </a:r>
            <a:r>
              <a:rPr lang="ru-RU" sz="1600" dirty="0">
                <a:latin typeface="Cygre" panose="02000503000000000000" pitchFamily="2" charset="-52"/>
              </a:rPr>
              <a:t> ОМСКАЯ ОБЛАСТЬ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chemeClr val="accent6">
                    <a:lumMod val="75000"/>
                  </a:schemeClr>
                </a:solidFill>
                <a:latin typeface="Aqum" panose="02000500000000000000" pitchFamily="2" charset="0"/>
              </a:rPr>
              <a:t>15</a:t>
            </a:r>
            <a:r>
              <a:rPr lang="ru-RU" sz="1600" dirty="0">
                <a:latin typeface="Cygre" panose="02000503000000000000" pitchFamily="2" charset="-52"/>
              </a:rPr>
              <a:t> РЕСПУБЛИКА АЛТАЙ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0501CE"/>
                </a:solidFill>
                <a:latin typeface="Aqum" panose="02000500000000000000" pitchFamily="2" charset="0"/>
              </a:rPr>
              <a:t>13</a:t>
            </a:r>
            <a:r>
              <a:rPr lang="ru-RU" sz="1600" dirty="0">
                <a:latin typeface="Cygre" panose="02000503000000000000" pitchFamily="2" charset="-52"/>
              </a:rPr>
              <a:t> ТОМСКАЯ ОБЛАСТЬ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F72485"/>
                </a:solidFill>
                <a:latin typeface="Aqum" panose="02000500000000000000" pitchFamily="2" charset="0"/>
              </a:rPr>
              <a:t>6</a:t>
            </a:r>
            <a:r>
              <a:rPr lang="ru-RU" sz="1600" dirty="0">
                <a:latin typeface="Cygre" panose="02000503000000000000" pitchFamily="2" charset="-52"/>
              </a:rPr>
              <a:t> КРАСНОЯРСКИЙ КРАЙ</a:t>
            </a:r>
          </a:p>
          <a:p>
            <a:pPr>
              <a:lnSpc>
                <a:spcPct val="150000"/>
              </a:lnSpc>
            </a:pPr>
            <a:r>
              <a:rPr lang="ru-RU" sz="1650" b="1" dirty="0">
                <a:solidFill>
                  <a:srgbClr val="15E585"/>
                </a:solidFill>
                <a:latin typeface="Aqum" panose="02000500000000000000" pitchFamily="2" charset="0"/>
              </a:rPr>
              <a:t>4</a:t>
            </a:r>
            <a:r>
              <a:rPr lang="ru-RU" sz="1600" dirty="0">
                <a:latin typeface="Cygre" panose="02000503000000000000" pitchFamily="2" charset="-52"/>
              </a:rPr>
              <a:t> РЕСПУБЛИКА ХАКАСИЯ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2833" y="128268"/>
            <a:ext cx="40821" cy="600075"/>
          </a:xfrm>
          <a:prstGeom prst="roundRect">
            <a:avLst/>
          </a:prstGeom>
          <a:solidFill>
            <a:srgbClr val="15E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170165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72485"/>
                </a:solidFill>
                <a:latin typeface="Aqum" panose="02000500000000000000" pitchFamily="2" charset="0"/>
              </a:rPr>
              <a:t>10</a:t>
            </a:r>
            <a:r>
              <a:rPr lang="ru-RU" sz="1050" dirty="0">
                <a:latin typeface="Cygre" panose="02000503000000000000" pitchFamily="2" charset="-52"/>
              </a:rPr>
              <a:t> </a:t>
            </a: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  <a:ea typeface="+mj-ea"/>
                <a:cs typeface="+mj-cs"/>
              </a:rPr>
              <a:t>РЕГИОНОВ СФО, </a:t>
            </a:r>
            <a:r>
              <a:rPr lang="ru-RU" sz="2400" b="1" dirty="0">
                <a:solidFill>
                  <a:srgbClr val="F72485"/>
                </a:solidFill>
                <a:latin typeface="Aqum" panose="02000500000000000000" pitchFamily="2" charset="0"/>
              </a:rPr>
              <a:t>273</a:t>
            </a: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  <a:ea typeface="+mj-ea"/>
                <a:cs typeface="+mj-cs"/>
              </a:rPr>
              <a:t> участника </a:t>
            </a:r>
          </a:p>
        </p:txBody>
      </p:sp>
    </p:spTree>
    <p:extLst>
      <p:ext uri="{BB962C8B-B14F-4D97-AF65-F5344CB8AC3E}">
        <p14:creationId xmlns:p14="http://schemas.microsoft.com/office/powerpoint/2010/main" val="873887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37A687AD-D8A4-4B9F-A897-596EFDC09092}"/>
              </a:ext>
            </a:extLst>
          </p:cNvPr>
          <p:cNvSpPr txBox="1">
            <a:spLocks/>
          </p:cNvSpPr>
          <p:nvPr/>
        </p:nvSpPr>
        <p:spPr>
          <a:xfrm>
            <a:off x="211015" y="163132"/>
            <a:ext cx="8932985" cy="4766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50"/>
              </a:lnSpc>
            </a:pP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</a:rPr>
              <a:t>ПРОГРАММА ФОРУМА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553" y="1089693"/>
            <a:ext cx="40821" cy="600075"/>
          </a:xfrm>
          <a:prstGeom prst="roundRect">
            <a:avLst/>
          </a:prstGeom>
          <a:solidFill>
            <a:srgbClr val="15E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31590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72485"/>
                </a:solidFill>
                <a:latin typeface="Aqum" panose="02000500000000000000" pitchFamily="2" charset="0"/>
              </a:rPr>
              <a:t>Пленарное заседание</a:t>
            </a:r>
            <a:endParaRPr lang="ru-RU" sz="1500" b="1" dirty="0">
              <a:solidFill>
                <a:srgbClr val="0501CE"/>
              </a:solidFill>
              <a:latin typeface="Aqum two Classic" panose="00000800000000000000" pitchFamily="2" charset="0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051EDD-B176-461D-981F-3ABC50BC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53" y="1881068"/>
            <a:ext cx="3684636" cy="3262432"/>
          </a:xfrm>
          <a:prstGeom prst="rect">
            <a:avLst/>
          </a:prstGeom>
          <a:solidFill>
            <a:srgbClr val="EFF0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Рассмотрены важнейшие вопросы современного дошкольного образования: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solidFill>
                <a:srgbClr val="0501C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501CE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Организация просветительской работы с родителями как мера государственной поддержки.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501CE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Стратегическое партнерство с общественными организациями (Российское общество «Знание»).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501CE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Современные ценности и семейное воспитание.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501CE"/>
              </a:buClr>
              <a:buSzTx/>
              <a:buFont typeface="Wingdings" panose="05000000000000000000" pitchFamily="2" charset="2"/>
              <a:buChar char="q"/>
              <a:tabLst/>
            </a:pPr>
            <a:r>
              <a:rPr lang="ru-RU" altLang="ru-RU" sz="1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Обзор Программы просвещения в актуальных вопросах и ответах</a:t>
            </a:r>
            <a:r>
              <a:rPr kumimoji="0" lang="ru-RU" altLang="ru-RU" sz="120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1200" dirty="0"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Мастер-класс «Секреты проведения мастер-лекции»</a:t>
            </a: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xmlns="" id="{01D86995-DF6F-42BC-B085-D182198F4DCC}"/>
              </a:ext>
            </a:extLst>
          </p:cNvPr>
          <p:cNvSpPr/>
          <p:nvPr/>
        </p:nvSpPr>
        <p:spPr>
          <a:xfrm>
            <a:off x="4981065" y="1102542"/>
            <a:ext cx="40821" cy="600075"/>
          </a:xfrm>
          <a:prstGeom prst="roundRect">
            <a:avLst/>
          </a:prstGeom>
          <a:solidFill>
            <a:srgbClr val="15E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070CC0D-5D19-4774-BD84-41926F2BB816}"/>
              </a:ext>
            </a:extLst>
          </p:cNvPr>
          <p:cNvSpPr/>
          <p:nvPr/>
        </p:nvSpPr>
        <p:spPr>
          <a:xfrm>
            <a:off x="5076056" y="1144439"/>
            <a:ext cx="3967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72485"/>
                </a:solidFill>
                <a:latin typeface="Aqum" panose="02000500000000000000" pitchFamily="2" charset="0"/>
              </a:rPr>
              <a:t>Работа 7 секций</a:t>
            </a:r>
            <a:endParaRPr lang="ru-RU" sz="1500" b="1" dirty="0">
              <a:solidFill>
                <a:srgbClr val="0501CE"/>
              </a:solidFill>
              <a:latin typeface="Aqum two Classic" panose="00000800000000000000" pitchFamily="2" charset="0"/>
              <a:ea typeface="+mj-ea"/>
              <a:cs typeface="+mj-cs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8815950F-FB21-4FAD-9D0B-E6DF4ABFF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168945"/>
              </p:ext>
            </p:extLst>
          </p:nvPr>
        </p:nvGraphicFramePr>
        <p:xfrm>
          <a:off x="4788024" y="1732724"/>
          <a:ext cx="4188280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793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3C94B4-80C6-4F78-90C3-C5E14F92E3A0}"/>
              </a:ext>
            </a:extLst>
          </p:cNvPr>
          <p:cNvSpPr txBox="1">
            <a:spLocks/>
          </p:cNvSpPr>
          <p:nvPr/>
        </p:nvSpPr>
        <p:spPr>
          <a:xfrm>
            <a:off x="211015" y="163132"/>
            <a:ext cx="8932985" cy="4766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50"/>
              </a:lnSpc>
            </a:pP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</a:rPr>
              <a:t>РЕЗУЛЬТАТЫ РАБОТЫ СЕКЦИЙ</a:t>
            </a: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xmlns="" id="{1A5F794F-4405-4F3C-AFB8-66DBF3CF5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224427"/>
              </p:ext>
            </p:extLst>
          </p:nvPr>
        </p:nvGraphicFramePr>
        <p:xfrm>
          <a:off x="251520" y="843558"/>
          <a:ext cx="8712968" cy="406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55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9">
            <a:extLst>
              <a:ext uri="{FF2B5EF4-FFF2-40B4-BE49-F238E27FC236}">
                <a16:creationId xmlns:a16="http://schemas.microsoft.com/office/drawing/2014/main" xmlns="" id="{4EFFAB17-00B3-421B-A5C4-9C9D9217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93651"/>
            <a:ext cx="5976664" cy="1654299"/>
          </a:xfrm>
          <a:prstGeom prst="rect">
            <a:avLst/>
          </a:prstGeom>
          <a:solidFill>
            <a:srgbClr val="0400C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182880" rIns="457200" bIns="4572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621901B-215A-4D9B-A34F-C0BE06FDE24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80135" y="8573770"/>
            <a:ext cx="1576705" cy="15767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94309D0-D9DE-47A6-80D9-BA63FD83634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6040" y="1144723"/>
            <a:ext cx="4849538" cy="1464419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F28ED20A-451E-4AC5-A086-F26F76A0E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20184"/>
            <a:ext cx="615264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501CE"/>
                </a:solidFill>
                <a:latin typeface="Aqum two Classic" panose="00000800000000000000" pitchFamily="2" charset="0"/>
                <a:ea typeface="+mj-ea"/>
                <a:cs typeface="+mj-cs"/>
              </a:rPr>
              <a:t>Портфель с методическим материалами для участников </a:t>
            </a:r>
            <a:endParaRPr lang="ru-RU" altLang="ru-RU" sz="1500" b="1" dirty="0">
              <a:solidFill>
                <a:srgbClr val="0501CE"/>
              </a:solidFill>
              <a:latin typeface="Aqum two Classic" panose="00000800000000000000" pitchFamily="2" charset="0"/>
              <a:ea typeface="+mj-ea"/>
              <a:cs typeface="+mj-cs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3791851B-609D-4E53-B5A1-F3E9C12CA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BFB9993B-7271-4EE4-A25A-C9E2EA4F3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0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xmlns="" id="{458D08A1-5A58-4128-8ABF-ED7B6278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7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3834B4F-B7BE-4CBE-A4CB-2B1E803A7D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729" y="1071563"/>
            <a:ext cx="1333147" cy="13921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BD1DF0-F6DB-4DCE-90FF-A2AE53195F36}"/>
              </a:ext>
            </a:extLst>
          </p:cNvPr>
          <p:cNvSpPr txBox="1"/>
          <p:nvPr/>
        </p:nvSpPr>
        <p:spPr>
          <a:xfrm>
            <a:off x="140295" y="2942954"/>
            <a:ext cx="3456384" cy="578882"/>
          </a:xfrm>
          <a:prstGeom prst="roundRect">
            <a:avLst/>
          </a:prstGeom>
          <a:solidFill>
            <a:srgbClr val="0501CE"/>
          </a:solidFill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Город Новосибирск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(Сибирский Федеральный Округ)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CF42CDE-6C7A-4298-877F-F797A08F6BC9}"/>
              </a:ext>
            </a:extLst>
          </p:cNvPr>
          <p:cNvSpPr txBox="1"/>
          <p:nvPr/>
        </p:nvSpPr>
        <p:spPr>
          <a:xfrm>
            <a:off x="4219322" y="2942954"/>
            <a:ext cx="1656184" cy="578882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Город Новосибирск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E9DDF3A-C50F-4565-86BE-C693DA68BD6E}"/>
              </a:ext>
            </a:extLst>
          </p:cNvPr>
          <p:cNvSpPr txBox="1"/>
          <p:nvPr/>
        </p:nvSpPr>
        <p:spPr>
          <a:xfrm>
            <a:off x="6588224" y="2942954"/>
            <a:ext cx="1872208" cy="578882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Новосибирская область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79EA82-F77D-4CF3-9F14-EFC0F23C8E5B}"/>
              </a:ext>
            </a:extLst>
          </p:cNvPr>
          <p:cNvSpPr txBox="1"/>
          <p:nvPr/>
        </p:nvSpPr>
        <p:spPr>
          <a:xfrm>
            <a:off x="5292080" y="3755338"/>
            <a:ext cx="2232248" cy="340519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24 муниципалитета</a:t>
            </a:r>
          </a:p>
        </p:txBody>
      </p:sp>
    </p:spTree>
    <p:extLst>
      <p:ext uri="{BB962C8B-B14F-4D97-AF65-F5344CB8AC3E}">
        <p14:creationId xmlns:p14="http://schemas.microsoft.com/office/powerpoint/2010/main" val="359974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7F3D75-9C6B-4555-9D6D-9A17D60D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313" y="951224"/>
            <a:ext cx="4062626" cy="36654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D6505E9-1F08-4C78-8ACD-DC66D8F21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2" y="951224"/>
            <a:ext cx="3989204" cy="37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150" y="123478"/>
            <a:ext cx="8674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01CE"/>
                </a:solidFill>
              </a:rPr>
              <a:t>Нормативные основы научно-методической работы кафедры</a:t>
            </a:r>
          </a:p>
        </p:txBody>
      </p:sp>
      <p:sp>
        <p:nvSpPr>
          <p:cNvPr id="6" name="AutoShape 4"/>
          <p:cNvSpPr/>
          <p:nvPr/>
        </p:nvSpPr>
        <p:spPr>
          <a:xfrm>
            <a:off x="188498" y="1056159"/>
            <a:ext cx="1800200" cy="64624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algn="ctr"/>
            <a:r>
              <a:rPr lang="ru-RU" altLang="zh-CN" sz="1600" b="1" dirty="0">
                <a:solidFill>
                  <a:srgbClr val="FFFFFF"/>
                </a:solidFill>
                <a:latin typeface="微软雅黑"/>
                <a:ea typeface="微软雅黑"/>
              </a:rPr>
              <a:t>ФГОС ДО </a:t>
            </a:r>
            <a:endParaRPr lang="zh-CN" altLang="en-US" sz="1600" b="1" i="0" u="none" baseline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61" y="1779662"/>
            <a:ext cx="760875" cy="73390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cap="flat"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ru-RU" sz="1100" b="1" dirty="0"/>
              <a:t>2013</a:t>
            </a:r>
            <a:endParaRPr lang="en-US" sz="1100" b="1" dirty="0"/>
          </a:p>
        </p:txBody>
      </p:sp>
      <p:sp>
        <p:nvSpPr>
          <p:cNvPr id="10" name="AutoShape 4"/>
          <p:cNvSpPr/>
          <p:nvPr/>
        </p:nvSpPr>
        <p:spPr>
          <a:xfrm>
            <a:off x="2382313" y="1048340"/>
            <a:ext cx="1800200" cy="64624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rmAutofit fontScale="92500"/>
          </a:bodyPr>
          <a:lstStyle/>
          <a:p>
            <a:pPr algn="ctr"/>
            <a:r>
              <a:rPr lang="ru-RU" altLang="zh-CN" sz="1600" b="1" dirty="0">
                <a:solidFill>
                  <a:srgbClr val="FFFFFF"/>
                </a:solidFill>
                <a:latin typeface="微软雅黑"/>
                <a:ea typeface="微软雅黑"/>
              </a:rPr>
              <a:t>Примерная программа ДО</a:t>
            </a:r>
            <a:endParaRPr lang="zh-CN" altLang="en-US" sz="1600" b="1" i="0" u="none" baseline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750" y="1800790"/>
            <a:ext cx="749147" cy="7434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 cap="flat"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ru-RU" sz="1100" b="1" dirty="0"/>
              <a:t>2015</a:t>
            </a:r>
            <a:endParaRPr lang="en-US" sz="1100" b="1" dirty="0"/>
          </a:p>
        </p:txBody>
      </p:sp>
      <p:sp>
        <p:nvSpPr>
          <p:cNvPr id="12" name="AutoShape 4"/>
          <p:cNvSpPr/>
          <p:nvPr/>
        </p:nvSpPr>
        <p:spPr>
          <a:xfrm>
            <a:off x="4644008" y="1058952"/>
            <a:ext cx="1800200" cy="6444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Autofit/>
          </a:bodyPr>
          <a:lstStyle/>
          <a:p>
            <a:pPr algn="ctr"/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Примерная </a:t>
            </a:r>
          </a:p>
          <a:p>
            <a:pPr algn="ctr"/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программа воспитания</a:t>
            </a:r>
            <a:endParaRPr lang="zh-CN" altLang="en-US" sz="1300" b="1" i="0" u="none" baseline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13" name="AutoShape 4"/>
          <p:cNvSpPr/>
          <p:nvPr/>
        </p:nvSpPr>
        <p:spPr>
          <a:xfrm>
            <a:off x="6929597" y="1057122"/>
            <a:ext cx="1800200" cy="62867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cap="flat">
            <a:prstDash val="solid"/>
          </a:ln>
        </p:spPr>
        <p:txBody>
          <a:bodyPr vert="horz" lIns="91440" tIns="45720" rIns="91440" bIns="45720" anchor="ctr">
            <a:normAutofit/>
          </a:bodyPr>
          <a:lstStyle/>
          <a:p>
            <a:pPr algn="ctr"/>
            <a:r>
              <a:rPr lang="ru-RU" altLang="zh-CN" sz="1600" b="1" dirty="0">
                <a:solidFill>
                  <a:srgbClr val="FFFFFF"/>
                </a:solidFill>
                <a:latin typeface="微软雅黑"/>
                <a:ea typeface="微软雅黑"/>
              </a:rPr>
              <a:t>ФОП ДО</a:t>
            </a:r>
            <a:endParaRPr lang="zh-CN" altLang="en-US" sz="1600" b="1" i="0" u="none" baseline="0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7253" y="1790225"/>
            <a:ext cx="749147" cy="71277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cap="flat"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ru-RU" sz="1100" b="1" dirty="0"/>
              <a:t>2020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442354" y="1794850"/>
            <a:ext cx="774685" cy="73998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cap="flat">
            <a:prstDash val="solid"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algn="l">
              <a:defRPr/>
            </a:pPr>
            <a:r>
              <a:rPr lang="ru-RU" sz="1100" b="1" dirty="0"/>
              <a:t>2022</a:t>
            </a:r>
            <a:endParaRPr lang="en-US" sz="1100" b="1" dirty="0"/>
          </a:p>
        </p:txBody>
      </p:sp>
      <p:sp>
        <p:nvSpPr>
          <p:cNvPr id="19" name="AutoShape 10"/>
          <p:cNvSpPr/>
          <p:nvPr/>
        </p:nvSpPr>
        <p:spPr>
          <a:xfrm>
            <a:off x="6189444" y="2866321"/>
            <a:ext cx="2741776" cy="1224661"/>
          </a:xfrm>
          <a:prstGeom prst="roundRect">
            <a:avLst/>
          </a:prstGeom>
          <a:ln>
            <a:solidFill>
              <a:srgbClr val="0501C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anchor="t">
            <a:noAutofit/>
          </a:bodyPr>
          <a:lstStyle/>
          <a:p>
            <a:pPr algn="ctr"/>
            <a:r>
              <a:rPr lang="ru-RU" altLang="zh-CN" sz="1100" b="1" dirty="0">
                <a:solidFill>
                  <a:srgbClr val="002060"/>
                </a:solidFill>
                <a:latin typeface="微软雅黑"/>
                <a:ea typeface="微软雅黑"/>
              </a:rPr>
              <a:t>Программа просвещения родителей (законных представителей) детей дошкольного возраста, посещающих дошкольные образовательные организации</a:t>
            </a:r>
            <a:endParaRPr lang="zh-CN" altLang="en-US" sz="1100" b="1" i="0" u="none" baseline="0" dirty="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93824" y="4295114"/>
            <a:ext cx="778974" cy="720080"/>
          </a:xfrm>
          <a:prstGeom prst="roundRect">
            <a:avLst>
              <a:gd name="adj" fmla="val 50000"/>
            </a:avLst>
          </a:prstGeom>
          <a:ln>
            <a:solidFill>
              <a:srgbClr val="0501C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algn="ctr">
              <a:defRPr/>
            </a:pPr>
            <a:r>
              <a:rPr lang="ru-RU" sz="1100" b="1" dirty="0"/>
              <a:t>2024</a:t>
            </a:r>
          </a:p>
        </p:txBody>
      </p:sp>
      <p:sp>
        <p:nvSpPr>
          <p:cNvPr id="15" name="AutoShape 10"/>
          <p:cNvSpPr/>
          <p:nvPr/>
        </p:nvSpPr>
        <p:spPr>
          <a:xfrm>
            <a:off x="63720" y="2859782"/>
            <a:ext cx="2740600" cy="1224662"/>
          </a:xfrm>
          <a:prstGeom prst="roundRect">
            <a:avLst/>
          </a:prstGeom>
          <a:ln>
            <a:solidFill>
              <a:srgbClr val="0501C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anchor="ctr">
            <a:noAutofit/>
          </a:bodyPr>
          <a:lstStyle/>
          <a:p>
            <a:pPr algn="ctr"/>
            <a:r>
              <a:rPr lang="ru-RU" altLang="zh-CN" sz="1100" b="1" dirty="0">
                <a:solidFill>
                  <a:srgbClr val="002060"/>
                </a:solidFill>
                <a:latin typeface="微软雅黑"/>
                <a:ea typeface="微软雅黑"/>
              </a:rPr>
              <a:t>Указ Президента Российской Федерации от 08.05.2024 г. № 314 «Об утверждении Основ государственной политики Российской Федерации в области исторического просвещения»</a:t>
            </a:r>
          </a:p>
        </p:txBody>
      </p:sp>
      <p:sp>
        <p:nvSpPr>
          <p:cNvPr id="18" name="AutoShape 10"/>
          <p:cNvSpPr/>
          <p:nvPr/>
        </p:nvSpPr>
        <p:spPr>
          <a:xfrm>
            <a:off x="3181518" y="2859005"/>
            <a:ext cx="2740600" cy="1224660"/>
          </a:xfrm>
          <a:prstGeom prst="roundRect">
            <a:avLst/>
          </a:prstGeom>
          <a:ln>
            <a:solidFill>
              <a:srgbClr val="0501C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anchor="t">
            <a:noAutofit/>
          </a:bodyPr>
          <a:lstStyle/>
          <a:p>
            <a:pPr algn="ctr"/>
            <a:r>
              <a:rPr lang="ru-RU" altLang="zh-CN" sz="1100" b="1" dirty="0">
                <a:solidFill>
                  <a:srgbClr val="002060"/>
                </a:solidFill>
                <a:latin typeface="微软雅黑"/>
                <a:ea typeface="微软雅黑"/>
              </a:rPr>
              <a:t>Комплексный план мероприятий </a:t>
            </a:r>
            <a:br>
              <a:rPr lang="ru-RU" altLang="zh-CN" sz="1100" b="1" dirty="0">
                <a:solidFill>
                  <a:srgbClr val="002060"/>
                </a:solidFill>
                <a:latin typeface="微软雅黑"/>
                <a:ea typeface="微软雅黑"/>
              </a:rPr>
            </a:br>
            <a:r>
              <a:rPr lang="ru-RU" altLang="zh-CN" sz="1100" b="1" dirty="0">
                <a:solidFill>
                  <a:srgbClr val="002060"/>
                </a:solidFill>
                <a:latin typeface="微软雅黑"/>
                <a:ea typeface="微软雅黑"/>
              </a:rPr>
              <a:t>по повышению качества математического и естественно-научного образования на период до 2030 года</a:t>
            </a:r>
            <a:endParaRPr lang="zh-CN" altLang="en-US" sz="1100" b="1" i="0" u="none" baseline="0" dirty="0">
              <a:solidFill>
                <a:srgbClr val="00206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929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2F7232-8259-4F94-A573-E60750A8CD3F}"/>
              </a:ext>
            </a:extLst>
          </p:cNvPr>
          <p:cNvSpPr txBox="1">
            <a:spLocks/>
          </p:cNvSpPr>
          <p:nvPr/>
        </p:nvSpPr>
        <p:spPr>
          <a:xfrm>
            <a:off x="211015" y="267494"/>
            <a:ext cx="8932985" cy="476645"/>
          </a:xfrm>
          <a:prstGeom prst="rect">
            <a:avLst/>
          </a:prstGeom>
          <a:ln>
            <a:noFill/>
          </a:ln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50"/>
              </a:lnSpc>
            </a:pPr>
            <a:r>
              <a:rPr lang="ru-RU" sz="1500" b="1" dirty="0">
                <a:solidFill>
                  <a:srgbClr val="0501CE"/>
                </a:solidFill>
                <a:latin typeface="Aqum two Classic" panose="00000800000000000000" pitchFamily="2" charset="0"/>
              </a:rPr>
              <a:t>ПЕРСПЕКТИВЫ РАБОТЫ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975C555B-818F-4DD6-8011-042FED56F8F1}"/>
              </a:ext>
            </a:extLst>
          </p:cNvPr>
          <p:cNvSpPr txBox="1">
            <a:spLocks/>
          </p:cNvSpPr>
          <p:nvPr/>
        </p:nvSpPr>
        <p:spPr>
          <a:xfrm>
            <a:off x="3230473" y="2103506"/>
            <a:ext cx="2526593" cy="19240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501CE"/>
                </a:solidFill>
                <a:latin typeface="Aqum two Classic" panose="00000800000000000000" pitchFamily="2" charset="0"/>
              </a:rPr>
              <a:t>Создание эффективных механизмов вовлечения родителей в процесс воспитания.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91230009-5007-45B9-91C6-AF4E248B3098}"/>
              </a:ext>
            </a:extLst>
          </p:cNvPr>
          <p:cNvSpPr txBox="1">
            <a:spLocks/>
          </p:cNvSpPr>
          <p:nvPr/>
        </p:nvSpPr>
        <p:spPr>
          <a:xfrm>
            <a:off x="152891" y="2173160"/>
            <a:ext cx="2448272" cy="19240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>
                <a:solidFill>
                  <a:srgbClr val="0501CE"/>
                </a:solidFill>
                <a:latin typeface="Aqum two Classic" panose="00000800000000000000" pitchFamily="2" charset="0"/>
              </a:rPr>
              <a:t>Повышение качества просветительских мероприятий и консультационной помощи родителям.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CF1B821-3088-447C-932B-85B49C9CE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6" y="1146478"/>
            <a:ext cx="923342" cy="81784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88A480ED-FE4C-4FA6-B955-66FBA84AC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54152"/>
            <a:ext cx="1420398" cy="12238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DECB591-82F9-464B-8A54-FBCD56267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36865"/>
            <a:ext cx="1587442" cy="16617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CD7F8AE-E69E-493F-86E0-6296B4703BFC}"/>
              </a:ext>
            </a:extLst>
          </p:cNvPr>
          <p:cNvSpPr txBox="1"/>
          <p:nvPr/>
        </p:nvSpPr>
        <p:spPr>
          <a:xfrm>
            <a:off x="6300192" y="2188369"/>
            <a:ext cx="244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501CE"/>
                </a:solidFill>
                <a:latin typeface="Aqum two Classic" panose="00000800000000000000" pitchFamily="2" charset="0"/>
                <a:ea typeface="+mj-ea"/>
                <a:cs typeface="+mj-cs"/>
              </a:rPr>
              <a:t>Повышение уровня компетентности педагогов в вопросах просвещения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05023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84349" cy="53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4755" y="915566"/>
            <a:ext cx="75608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rgbClr val="FFFFFF"/>
                </a:solidFill>
                <a:latin typeface="微软雅黑"/>
                <a:ea typeface="微软雅黑"/>
              </a:rPr>
              <a:t>МАСТЕР-КЛАССЫ </a:t>
            </a:r>
            <a:endParaRPr lang="ru-RU" sz="24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pPr algn="ctr"/>
            <a:endParaRPr lang="ru-RU" sz="1000" b="1" dirty="0">
              <a:solidFill>
                <a:srgbClr val="FFFFFF"/>
              </a:solidFill>
              <a:latin typeface="微软雅黑"/>
              <a:ea typeface="微软雅黑"/>
            </a:endParaRPr>
          </a:p>
          <a:p>
            <a:pPr algn="ctr"/>
            <a:r>
              <a:rPr lang="ru-RU" sz="2400" b="1" dirty="0">
                <a:solidFill>
                  <a:srgbClr val="FFFFFF"/>
                </a:solidFill>
                <a:latin typeface="微软雅黑"/>
                <a:ea typeface="微软雅黑"/>
              </a:rPr>
              <a:t>«Лучшие практики методической работы по устранению профессиональных дефицитов воспитателей групп раннего и дошкольного возраста, старших воспитателей и музыкальных руководителей дошкольных образовательных организаций»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1"/>
            <a:ext cx="913433" cy="10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8483"/>
            <a:ext cx="1082177" cy="7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6150" y="123478"/>
            <a:ext cx="86743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501CE"/>
                </a:solidFill>
              </a:rPr>
              <a:t>МАСТЕР-КЛАССЫ: аудитории 404, 405, 406, 409</a:t>
            </a:r>
            <a:endParaRPr lang="ru-RU" sz="2000" b="1" dirty="0">
              <a:solidFill>
                <a:srgbClr val="0501CE"/>
              </a:solidFill>
            </a:endParaRPr>
          </a:p>
        </p:txBody>
      </p:sp>
      <p:sp>
        <p:nvSpPr>
          <p:cNvPr id="6" name="AutoShape 4"/>
          <p:cNvSpPr/>
          <p:nvPr/>
        </p:nvSpPr>
        <p:spPr>
          <a:xfrm>
            <a:off x="4635822" y="699542"/>
            <a:ext cx="4176464" cy="1871414"/>
          </a:xfrm>
          <a:prstGeom prst="roundRect">
            <a:avLst/>
          </a:prstGeom>
          <a:solidFill>
            <a:srgbClr val="344B96"/>
          </a:solidFill>
          <a:ln cap="flat">
            <a:prstDash val="solid"/>
          </a:ln>
        </p:spPr>
        <p:txBody>
          <a:bodyPr vert="horz" lIns="91440" tIns="45720" rIns="91440" bIns="45720" anchor="t">
            <a:noAutofit/>
          </a:bodyPr>
          <a:lstStyle/>
          <a:p>
            <a:r>
              <a:rPr lang="ru-RU" altLang="zh-CN" sz="1300" b="1" dirty="0" err="1">
                <a:solidFill>
                  <a:srgbClr val="FFFFFF"/>
                </a:solidFill>
                <a:latin typeface="微软雅黑"/>
                <a:ea typeface="微软雅黑"/>
              </a:rPr>
              <a:t>Равве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 Татьяна </a:t>
            </a:r>
            <a:r>
              <a:rPr lang="ru-RU" altLang="zh-CN" sz="1300" b="1" dirty="0" err="1">
                <a:solidFill>
                  <a:srgbClr val="FFFFFF"/>
                </a:solidFill>
                <a:latin typeface="微软雅黑"/>
                <a:ea typeface="微软雅黑"/>
              </a:rPr>
              <a:t>Ибрагимовна</a:t>
            </a:r>
            <a:r>
              <a:rPr lang="ru-RU" altLang="zh-CN" sz="1300" dirty="0">
                <a:solidFill>
                  <a:srgbClr val="FFFFFF"/>
                </a:solidFill>
                <a:latin typeface="微软雅黑"/>
                <a:ea typeface="微软雅黑"/>
              </a:rPr>
              <a:t>, музыкальный руководитель МКДОУ «Сузунский детский сад №1» </a:t>
            </a:r>
          </a:p>
          <a:p>
            <a:pPr algn="ctr"/>
            <a:endParaRPr lang="ru-RU" altLang="zh-CN" sz="13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r>
              <a:rPr lang="ru-RU" altLang="zh-CN" sz="1300" b="1" dirty="0" smtClean="0">
                <a:solidFill>
                  <a:srgbClr val="FFFFFF"/>
                </a:solidFill>
                <a:latin typeface="微软雅黑"/>
                <a:ea typeface="微软雅黑"/>
              </a:rPr>
              <a:t>«Взаимодействие 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музыкального руководителя с родителями по формированию предпосылок читательской грамотности дошкольников»</a:t>
            </a:r>
            <a:endParaRPr lang="ru-RU" altLang="zh-CN" sz="13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10" name="AutoShape 4"/>
          <p:cNvSpPr/>
          <p:nvPr/>
        </p:nvSpPr>
        <p:spPr>
          <a:xfrm>
            <a:off x="155204" y="2859782"/>
            <a:ext cx="4272780" cy="1800200"/>
          </a:xfrm>
          <a:prstGeom prst="roundRect">
            <a:avLst/>
          </a:prstGeom>
          <a:solidFill>
            <a:srgbClr val="A52825"/>
          </a:solidFill>
          <a:ln cap="flat">
            <a:prstDash val="solid"/>
          </a:ln>
        </p:spPr>
        <p:txBody>
          <a:bodyPr vert="horz" lIns="91440" tIns="45720" rIns="91440" bIns="45720" anchor="t">
            <a:noAutofit/>
          </a:bodyPr>
          <a:lstStyle/>
          <a:p>
            <a:pPr algn="just"/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Попова </a:t>
            </a:r>
            <a:r>
              <a:rPr lang="ru-RU" altLang="zh-CN" sz="1300" b="1" dirty="0" err="1">
                <a:solidFill>
                  <a:srgbClr val="FFFFFF"/>
                </a:solidFill>
                <a:latin typeface="微软雅黑"/>
                <a:ea typeface="微软雅黑"/>
              </a:rPr>
              <a:t>Алефтина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 Анатольевна, </a:t>
            </a:r>
            <a:r>
              <a:rPr lang="ru-RU" altLang="zh-CN" sz="1300" dirty="0">
                <a:solidFill>
                  <a:srgbClr val="FFFFFF"/>
                </a:solidFill>
                <a:latin typeface="微软雅黑"/>
                <a:ea typeface="微软雅黑"/>
              </a:rPr>
              <a:t>старший воспитатель МАДОУ - детский сад «Колосок» Новосибирского района </a:t>
            </a:r>
          </a:p>
          <a:p>
            <a:pPr algn="just"/>
            <a:endParaRPr lang="ru-RU" altLang="zh-CN" sz="13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r>
              <a:rPr lang="ru-RU" altLang="zh-CN" sz="1300" b="1" dirty="0" smtClean="0">
                <a:solidFill>
                  <a:srgbClr val="FFFFFF"/>
                </a:solidFill>
                <a:latin typeface="微软雅黑"/>
                <a:ea typeface="微软雅黑"/>
              </a:rPr>
              <a:t>«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Формы и методы просвещения родителей (законных представителей) в дошкольной образовательной организации»</a:t>
            </a:r>
          </a:p>
        </p:txBody>
      </p:sp>
      <p:sp>
        <p:nvSpPr>
          <p:cNvPr id="12" name="AutoShape 4"/>
          <p:cNvSpPr/>
          <p:nvPr/>
        </p:nvSpPr>
        <p:spPr>
          <a:xfrm>
            <a:off x="251520" y="699542"/>
            <a:ext cx="4176464" cy="1871414"/>
          </a:xfrm>
          <a:prstGeom prst="roundRect">
            <a:avLst/>
          </a:prstGeom>
          <a:solidFill>
            <a:srgbClr val="744680"/>
          </a:solidFill>
          <a:ln cap="flat">
            <a:prstDash val="solid"/>
          </a:ln>
        </p:spPr>
        <p:txBody>
          <a:bodyPr vert="horz" lIns="91440" tIns="45720" rIns="91440" bIns="45720" anchor="t">
            <a:noAutofit/>
          </a:bodyPr>
          <a:lstStyle/>
          <a:p>
            <a:pPr algn="just"/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Цеценко Надежда Дмитриевна, </a:t>
            </a:r>
            <a:endParaRPr lang="ru-RU" altLang="zh-CN" sz="13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pPr algn="just"/>
            <a:r>
              <a:rPr lang="ru-RU" altLang="zh-CN" sz="1300" dirty="0" smtClean="0">
                <a:solidFill>
                  <a:srgbClr val="FFFFFF"/>
                </a:solidFill>
                <a:latin typeface="微软雅黑"/>
                <a:ea typeface="微软雅黑"/>
              </a:rPr>
              <a:t>старший </a:t>
            </a:r>
            <a:r>
              <a:rPr lang="ru-RU" altLang="zh-CN" sz="1300" dirty="0">
                <a:solidFill>
                  <a:srgbClr val="FFFFFF"/>
                </a:solidFill>
                <a:latin typeface="微软雅黑"/>
                <a:ea typeface="微软雅黑"/>
              </a:rPr>
              <a:t>воспитатель МКДОУ детский сад №3 «Солнышко» Кыштовского района</a:t>
            </a:r>
          </a:p>
          <a:p>
            <a:pPr algn="just"/>
            <a:endParaRPr lang="ru-RU" altLang="zh-CN" sz="13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r>
              <a:rPr lang="ru-RU" altLang="zh-CN" sz="1300" b="1" dirty="0" smtClean="0">
                <a:solidFill>
                  <a:srgbClr val="FFFFFF"/>
                </a:solidFill>
                <a:latin typeface="微软雅黑"/>
                <a:ea typeface="微软雅黑"/>
              </a:rPr>
              <a:t>«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Взаимодействие детского сада с родителями воспитанников в соответствии с ФОП ДО»</a:t>
            </a:r>
            <a:endParaRPr lang="ru-RU" altLang="zh-CN" sz="13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  <p:sp>
        <p:nvSpPr>
          <p:cNvPr id="13" name="AutoShape 4"/>
          <p:cNvSpPr/>
          <p:nvPr/>
        </p:nvSpPr>
        <p:spPr>
          <a:xfrm>
            <a:off x="4644008" y="2859782"/>
            <a:ext cx="4168278" cy="1800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cap="flat">
            <a:prstDash val="solid"/>
          </a:ln>
        </p:spPr>
        <p:txBody>
          <a:bodyPr vert="horz" lIns="91440" tIns="45720" rIns="91440" bIns="45720" anchor="t">
            <a:normAutofit/>
          </a:bodyPr>
          <a:lstStyle/>
          <a:p>
            <a:r>
              <a:rPr lang="ru-RU" altLang="zh-CN" sz="1300" b="1" dirty="0" err="1">
                <a:solidFill>
                  <a:srgbClr val="FFFFFF"/>
                </a:solidFill>
                <a:latin typeface="微软雅黑"/>
                <a:ea typeface="微软雅黑"/>
              </a:rPr>
              <a:t>Клиппа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 Светлана Владимировна</a:t>
            </a:r>
            <a:r>
              <a:rPr lang="ru-RU" altLang="zh-CN" sz="1300" dirty="0">
                <a:solidFill>
                  <a:srgbClr val="FFFFFF"/>
                </a:solidFill>
                <a:latin typeface="微软雅黑"/>
                <a:ea typeface="微软雅黑"/>
              </a:rPr>
              <a:t>, воспитатель </a:t>
            </a:r>
            <a:r>
              <a:rPr lang="ru-RU" altLang="zh-CN" sz="1300" dirty="0" smtClean="0">
                <a:solidFill>
                  <a:srgbClr val="FFFFFF"/>
                </a:solidFill>
                <a:latin typeface="微软雅黑"/>
                <a:ea typeface="微软雅黑"/>
              </a:rPr>
              <a:t>МАДОУ </a:t>
            </a:r>
            <a:r>
              <a:rPr lang="ru-RU" altLang="zh-CN" sz="1300" dirty="0">
                <a:solidFill>
                  <a:srgbClr val="FFFFFF"/>
                </a:solidFill>
                <a:latin typeface="微软雅黑"/>
                <a:ea typeface="微软雅黑"/>
              </a:rPr>
              <a:t>детский сад № 85 города Новосибирска</a:t>
            </a:r>
          </a:p>
          <a:p>
            <a:pPr algn="ctr"/>
            <a:endParaRPr lang="ru-RU" altLang="zh-CN" sz="1300" b="1" dirty="0" smtClean="0">
              <a:solidFill>
                <a:srgbClr val="FFFFFF"/>
              </a:solidFill>
              <a:latin typeface="微软雅黑"/>
              <a:ea typeface="微软雅黑"/>
            </a:endParaRPr>
          </a:p>
          <a:p>
            <a:r>
              <a:rPr lang="ru-RU" altLang="zh-CN" sz="1300" b="1" dirty="0" smtClean="0">
                <a:solidFill>
                  <a:srgbClr val="FFFFFF"/>
                </a:solidFill>
                <a:latin typeface="微软雅黑"/>
                <a:ea typeface="微软雅黑"/>
              </a:rPr>
              <a:t>«</a:t>
            </a:r>
            <a:r>
              <a:rPr lang="ru-RU" altLang="zh-CN" sz="1300" b="1" dirty="0">
                <a:solidFill>
                  <a:srgbClr val="FFFFFF"/>
                </a:solidFill>
                <a:latin typeface="微软雅黑"/>
                <a:ea typeface="微软雅黑"/>
              </a:rPr>
              <a:t>Живая приёмная: искусство вовлекать и просвещать»</a:t>
            </a:r>
            <a:endParaRPr lang="ru-RU" altLang="zh-CN" sz="1300" b="1" dirty="0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984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91821"/>
            <a:ext cx="8568952" cy="8683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Указ Президента Российской Федерации </a:t>
            </a:r>
          </a:p>
          <a:p>
            <a:pPr algn="ctr"/>
            <a:r>
              <a:rPr lang="ru-RU" sz="15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«Об утверждении Основ государственной политики Российской Федерации в области исторического просвещения»</a:t>
            </a:r>
            <a:endParaRPr lang="ru-RU" sz="1500" b="1" dirty="0">
              <a:solidFill>
                <a:srgbClr val="0501C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932" y="1059582"/>
            <a:ext cx="8462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14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Указ определяет </a:t>
            </a:r>
            <a:r>
              <a:rPr lang="ru-RU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цели, основные принципы, задачи и механизмы реализации государственной политики Российской Федерации в области исторического просвещения.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6127" y="1635646"/>
            <a:ext cx="8551743" cy="342221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1300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</a:t>
            </a:r>
            <a:r>
              <a:rPr lang="ru-RU" sz="13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Историческое просвещение </a:t>
            </a:r>
            <a:r>
              <a:rPr lang="ru-RU" sz="1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– регулируемая государством </a:t>
            </a:r>
            <a:r>
              <a:rPr lang="ru-RU" sz="13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деятельность по распространению</a:t>
            </a:r>
            <a:r>
              <a:rPr lang="ru-RU" sz="1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в обществе </a:t>
            </a:r>
            <a:r>
              <a:rPr lang="ru-RU" sz="13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достоверных и научно обоснованных исторических знаний</a:t>
            </a:r>
            <a:r>
              <a:rPr lang="ru-RU" sz="1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в целях формирования научного понимания прошлого и настоящего России, являющегося одной из основ общероссийской гражданской идентичности и коллективной исторической памяти, а также в целях противодействия попыткам умаления подвига народа при защите Отечества.</a:t>
            </a:r>
          </a:p>
          <a:p>
            <a:pPr lvl="0" indent="360363"/>
            <a:endParaRPr lang="ru-RU" sz="1300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indent="360363"/>
            <a:r>
              <a:rPr lang="ru-RU" sz="13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«Субъекты государственной политики в области исторического просвещения</a:t>
            </a:r>
            <a:r>
              <a:rPr lang="ru-RU" sz="13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– органы публичной власти, научные и </a:t>
            </a:r>
            <a:r>
              <a:rPr lang="ru-RU" sz="13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образовательные организации</a:t>
            </a:r>
            <a:r>
              <a:rPr lang="ru-RU" sz="13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академические и университетские центры, организации культуры и искусства, культурно-просветительские организации, средства массовой информации, общественно-государственные и общественные объединения и организации, иные некоммерческие организации, </a:t>
            </a:r>
            <a:r>
              <a:rPr lang="ru-RU" sz="13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деятельность которых направлена на </a:t>
            </a:r>
            <a:r>
              <a:rPr lang="ru-RU" sz="13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распространение в обществе достоверных и научно обоснованных исторических знаний, поддержку и развитие системы научного исторического знания, </a:t>
            </a:r>
            <a:r>
              <a:rPr lang="ru-RU" sz="13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формирование личности на основе присущей российскому обществу системы ценностей и любви к Родине</a:t>
            </a:r>
            <a:r>
              <a:rPr lang="ru-RU" sz="1300" dirty="0">
                <a:solidFill>
                  <a:prstClr val="black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8133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70299"/>
            <a:ext cx="8712968" cy="46991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15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III. Цели государственной политики в области исторического просвещения</a:t>
            </a:r>
          </a:p>
          <a:p>
            <a:pPr indent="360363"/>
            <a:endParaRPr lang="ru-RU" sz="15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60363"/>
            <a:r>
              <a:rPr lang="ru-RU" sz="1500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8. </a:t>
            </a:r>
            <a:r>
              <a:rPr lang="ru-RU" sz="15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Целями государственной политики в области исторического просвещения </a:t>
            </a:r>
            <a:r>
              <a:rPr lang="ru-RU" sz="15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являются формирование общероссийской гражданской идентичности и укрепление общности Русского мира на основе традиционных российских духовно-нравственных и культурно-исторических ценностей путем: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а) сохранения памяти о значимых событиях истории России…;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б) осознания многонациональной природы социокультурного развития России;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г) патриотического воспитания, сохранения памяти о защитниках Отечества и недопущения умаления значения подвига народа при защите Отечества;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д) сохранения памяти о выдающихся личностях в российской истории, внесших важный вклад в развитие и процветание России;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е) формирования активной гражданской позиции в отношении важности исторического просвещения и сохранения исторической памяти;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 </a:t>
            </a:r>
          </a:p>
          <a:p>
            <a:pPr marL="268288"/>
            <a:r>
              <a:rPr lang="ru-RU" sz="15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и) сохранения традиционных российских духовно-нравственных и культурно-исторических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183157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195486"/>
            <a:ext cx="8280920" cy="337113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0363"/>
            <a:r>
              <a:rPr lang="ru-RU" sz="16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12. </a:t>
            </a:r>
            <a:r>
              <a:rPr lang="ru-RU" sz="16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Задачами</a:t>
            </a:r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, связанными с повышением исторической грамотности граждан Российской Федерации, иностранных граждан, проживающих (пребывающих) на территории Российской Федерации, и соотечественников, проживающих за рубежом, являются:</a:t>
            </a:r>
          </a:p>
          <a:p>
            <a:endParaRPr lang="ru-RU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а) </a:t>
            </a:r>
            <a:r>
              <a:rPr lang="ru-RU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создание единой методологии преподавания истории, начиная с дошкольных образовательных организаций</a:t>
            </a:r>
            <a:r>
              <a:rPr lang="ru-RU" sz="16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и заканчивая образовательными организациями высшего образования;</a:t>
            </a:r>
          </a:p>
          <a:p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…</a:t>
            </a:r>
          </a:p>
          <a:p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м) </a:t>
            </a:r>
            <a:r>
              <a:rPr lang="ru-RU" sz="16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содействие повышению роли семьи </a:t>
            </a:r>
            <a:r>
              <a:rPr lang="ru-RU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в историческом просвещении детей и молодежи, в том числе в целях сохранения памяти предков и обеспечения преемственности поколений;</a:t>
            </a:r>
          </a:p>
        </p:txBody>
      </p:sp>
    </p:spTree>
    <p:extLst>
      <p:ext uri="{BB962C8B-B14F-4D97-AF65-F5344CB8AC3E}">
        <p14:creationId xmlns:p14="http://schemas.microsoft.com/office/powerpoint/2010/main" val="200082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496" y="51470"/>
            <a:ext cx="9073008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/>
            <a:r>
              <a:rPr lang="ru-RU" sz="16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Комплексный план мероприятий </a:t>
            </a:r>
            <a:br>
              <a:rPr lang="ru-RU" sz="16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501C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по повышению качества математического и естественно-научного образования на период до 2030 года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19740467"/>
              </p:ext>
            </p:extLst>
          </p:nvPr>
        </p:nvGraphicFramePr>
        <p:xfrm>
          <a:off x="107504" y="1131590"/>
          <a:ext cx="89289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385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41598"/>
            <a:ext cx="8517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01CE"/>
                </a:solidFill>
                <a:cs typeface="Times New Roman" panose="02020603050405020304" pitchFamily="18" charset="0"/>
              </a:rPr>
              <a:t>Кафедра дошкольного образования: </a:t>
            </a:r>
            <a:br>
              <a:rPr lang="ru-RU" sz="2000" b="1" dirty="0">
                <a:solidFill>
                  <a:srgbClr val="0501CE"/>
                </a:solidFill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501CE"/>
                </a:solidFill>
                <a:cs typeface="Times New Roman" panose="02020603050405020304" pitchFamily="18" charset="0"/>
              </a:rPr>
              <a:t>задачи научно-методической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1717" y="843558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Концепция создания единой федеральной системы научно-методического сопровождения педагогических работников и управленческих кадров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7" r="2808"/>
          <a:stretch/>
        </p:blipFill>
        <p:spPr bwMode="auto">
          <a:xfrm>
            <a:off x="6908946" y="1995686"/>
            <a:ext cx="2016224" cy="2857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0708662"/>
              </p:ext>
            </p:extLst>
          </p:nvPr>
        </p:nvGraphicFramePr>
        <p:xfrm>
          <a:off x="107504" y="1132230"/>
          <a:ext cx="631202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3814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59295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501CE"/>
                </a:solidFill>
              </a:rPr>
              <a:t>Модель </a:t>
            </a:r>
          </a:p>
          <a:p>
            <a:pPr algn="ctr"/>
            <a:r>
              <a:rPr lang="ru-RU" sz="2000" b="1" dirty="0">
                <a:solidFill>
                  <a:srgbClr val="0501CE"/>
                </a:solidFill>
              </a:rPr>
              <a:t>научно-методического сопровождения педагогов ДОО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9151813"/>
              </p:ext>
            </p:extLst>
          </p:nvPr>
        </p:nvGraphicFramePr>
        <p:xfrm>
          <a:off x="1524000" y="10455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397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588"/>
            <a:ext cx="91821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30251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Курсовой период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690728"/>
            <a:ext cx="5400599" cy="4103251"/>
          </a:xfrm>
          <a:prstGeom prst="roundRect">
            <a:avLst/>
          </a:prstGeom>
          <a:noFill/>
          <a:ln>
            <a:solidFill>
              <a:srgbClr val="0501C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u="sng" dirty="0">
                <a:solidFill>
                  <a:srgbClr val="0501CE"/>
                </a:solidFill>
              </a:rPr>
              <a:t>Программы ДПП ПК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«Современные образовательные технологии развития познавательно-исследовательской деятельности дошкольников»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«Формирование предпосылок математической грамотности у дошкольников»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«Формирование предпосылок естественнонаучной грамотности у до-школьников»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«Развитие инженерного мышления детей дошкольного возраста»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501CE"/>
                </a:solidFill>
              </a:rPr>
              <a:t>«ТРИЗ-технологии в ДОО: формирование предпосылок функциональной грамотности у дошкольников»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0152" y="726732"/>
            <a:ext cx="2880320" cy="4067248"/>
          </a:xfrm>
          <a:prstGeom prst="roundRect">
            <a:avLst/>
          </a:prstGeom>
          <a:solidFill>
            <a:srgbClr val="0501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уточнение образовательных запросов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устранение профессиональных дефицитов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определение перспектив применения полученных компетенций в педагогической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1821795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3">
      <a:majorFont>
        <a:latin typeface="Microsoft YaHei"/>
        <a:ea typeface=""/>
        <a:cs typeface=""/>
      </a:majorFont>
      <a:minorFont>
        <a:latin typeface="Microsoft YaHe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1376</Words>
  <Application>Microsoft Office PowerPoint</Application>
  <PresentationFormat>Экран (16:9)</PresentationFormat>
  <Paragraphs>189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Комплексный план мероприятий  по повышению качества математического и естественно-научного образования на период до 2030 года</vt:lpstr>
      <vt:lpstr>Кафедра дошкольного образования:  задачи научно-методической работы</vt:lpstr>
      <vt:lpstr>Презентация PowerPoint</vt:lpstr>
      <vt:lpstr>Презентация PowerPoint</vt:lpstr>
      <vt:lpstr>Презентация PowerPoint</vt:lpstr>
      <vt:lpstr>Научно-методическое сопровождение ММО Новосибирской области (2021 – 2025)</vt:lpstr>
      <vt:lpstr>Презентация PowerPoint</vt:lpstr>
      <vt:lpstr>Программа просвещения родителей (законных представителей) детей дошкольного возраста, посещающих дошкольные образовательные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 Chechulina</dc:creator>
  <cp:lastModifiedBy>Oxana Chechulina</cp:lastModifiedBy>
  <cp:revision>27</cp:revision>
  <dcterms:created xsi:type="dcterms:W3CDTF">2025-08-05T11:37:15Z</dcterms:created>
  <dcterms:modified xsi:type="dcterms:W3CDTF">2025-08-24T10:51:21Z</dcterms:modified>
</cp:coreProperties>
</file>