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314" r:id="rId3"/>
    <p:sldId id="259" r:id="rId4"/>
    <p:sldId id="391" r:id="rId5"/>
    <p:sldId id="397" r:id="rId6"/>
    <p:sldId id="394" r:id="rId7"/>
    <p:sldId id="395" r:id="rId8"/>
    <p:sldId id="266" r:id="rId9"/>
    <p:sldId id="392" r:id="rId10"/>
    <p:sldId id="293" r:id="rId11"/>
    <p:sldId id="401" r:id="rId12"/>
    <p:sldId id="398" r:id="rId13"/>
    <p:sldId id="400" r:id="rId14"/>
    <p:sldId id="399" r:id="rId15"/>
    <p:sldId id="403" r:id="rId16"/>
    <p:sldId id="404" r:id="rId17"/>
    <p:sldId id="402" r:id="rId18"/>
    <p:sldId id="405" r:id="rId19"/>
    <p:sldId id="320" r:id="rId20"/>
    <p:sldId id="406" r:id="rId21"/>
    <p:sldId id="407" r:id="rId22"/>
    <p:sldId id="408" r:id="rId23"/>
    <p:sldId id="366" r:id="rId24"/>
    <p:sldId id="409" r:id="rId25"/>
    <p:sldId id="410" r:id="rId2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усанова Мария Станиславовна" initials="РМС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1314"/>
    <a:srgbClr val="FF5B5B"/>
    <a:srgbClr val="008000"/>
    <a:srgbClr val="0D1D58"/>
    <a:srgbClr val="CC3300"/>
    <a:srgbClr val="F38069"/>
    <a:srgbClr val="FF9999"/>
    <a:srgbClr val="FF0000"/>
    <a:srgbClr val="006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F4E1D-CFE4-4D94-A43B-6634575D6F0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25366-056F-4CB3-A197-000A0E632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7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3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25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4B6A-67D9-4AEF-A1FF-3D1EE526D24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058-B653-47BC-A334-718AAC3C3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4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4B6A-67D9-4AEF-A1FF-3D1EE526D24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058-B653-47BC-A334-718AAC3C3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1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4B6A-67D9-4AEF-A1FF-3D1EE526D24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058-B653-47BC-A334-718AAC3C3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07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4B6A-67D9-4AEF-A1FF-3D1EE526D24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058-B653-47BC-A334-718AAC3C3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04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4B6A-67D9-4AEF-A1FF-3D1EE526D24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058-B653-47BC-A334-718AAC3C3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57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4B6A-67D9-4AEF-A1FF-3D1EE526D24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058-B653-47BC-A334-718AAC3C3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41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4B6A-67D9-4AEF-A1FF-3D1EE526D24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058-B653-47BC-A334-718AAC3C3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01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4B6A-67D9-4AEF-A1FF-3D1EE526D24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058-B653-47BC-A334-718AAC3C3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9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30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4B6A-67D9-4AEF-A1FF-3D1EE526D24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058-B653-47BC-A334-718AAC3C3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65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4B6A-67D9-4AEF-A1FF-3D1EE526D24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058-B653-47BC-A334-718AAC3C3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31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64B6A-67D9-4AEF-A1FF-3D1EE526D24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7058-B653-47BC-A334-718AAC3C3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0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8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0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7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5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9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64B6A-67D9-4AEF-A1FF-3D1EE526D24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47058-B653-47BC-A334-718AAC3C3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7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887" y="1556792"/>
            <a:ext cx="10066317" cy="4536504"/>
          </a:xfrm>
        </p:spPr>
        <p:txBody>
          <a:bodyPr anchor="t"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Проектировочная </a:t>
            </a:r>
            <a:r>
              <a:rPr lang="ru-RU" sz="3200" b="1" dirty="0">
                <a:solidFill>
                  <a:srgbClr val="C00000"/>
                </a:solidFill>
              </a:rPr>
              <a:t>сессия 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для руководителей муниципальных методических объединений воспитателей, воспитателей групп раннего возраста, старших воспитателей, музыкальных руководителей ДОО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«Проектирование образовательного процесса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в </a:t>
            </a:r>
            <a:r>
              <a:rPr lang="ru-RU" sz="3600" b="1" dirty="0">
                <a:solidFill>
                  <a:srgbClr val="002060"/>
                </a:solidFill>
              </a:rPr>
              <a:t>соответствии с ФГОС </a:t>
            </a:r>
            <a:r>
              <a:rPr lang="ru-RU" sz="3600" b="1" dirty="0" smtClean="0">
                <a:solidFill>
                  <a:srgbClr val="002060"/>
                </a:solidFill>
              </a:rPr>
              <a:t>общего образования</a:t>
            </a:r>
            <a:r>
              <a:rPr lang="ru-RU" sz="3600" b="1" dirty="0">
                <a:solidFill>
                  <a:srgbClr val="002060"/>
                </a:solidFill>
              </a:rPr>
              <a:t>»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30 октября </a:t>
            </a:r>
            <a:r>
              <a:rPr lang="ru-RU" sz="2000" b="1" dirty="0">
                <a:solidFill>
                  <a:srgbClr val="002060"/>
                </a:solidFill>
              </a:rPr>
              <a:t>2025 года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5680" y="116633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Государственное автономное учреждение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дополнительного профессионального образования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«Новосибирский институт повышения квалификации и переподготовки работников образования»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10" y="943859"/>
            <a:ext cx="10051444" cy="546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4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5"/>
          <a:stretch/>
        </p:blipFill>
        <p:spPr bwMode="auto">
          <a:xfrm>
            <a:off x="1932315" y="943859"/>
            <a:ext cx="10072567" cy="550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8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4974" y="943859"/>
            <a:ext cx="9242663" cy="476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3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12" y="803667"/>
            <a:ext cx="10208567" cy="585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8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91" y="943858"/>
            <a:ext cx="10027160" cy="550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67" y="737718"/>
            <a:ext cx="10324591" cy="565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22" y="841467"/>
            <a:ext cx="10220574" cy="552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0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37" y="943859"/>
            <a:ext cx="10532537" cy="549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0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151502" y="164495"/>
            <a:ext cx="9612772" cy="551497"/>
          </a:xfrm>
          <a:prstGeom prst="rect">
            <a:avLst/>
          </a:prstGeom>
          <a:noFill/>
          <a:ln w="0">
            <a:noFill/>
          </a:ln>
        </p:spPr>
        <p:txBody>
          <a:bodyPr vert="horz" lIns="91428" tIns="45714" rIns="91428" bIns="45714" rtlCol="0" anchor="t">
            <a:normAutofit/>
          </a:bodyPr>
          <a:lstStyle/>
          <a:p>
            <a:pPr defTabSz="914309"/>
            <a:r>
              <a:rPr lang="ru-RU" sz="2800" b="1" spc="-1" dirty="0" smtClean="0">
                <a:solidFill>
                  <a:srgbClr val="C00000"/>
                </a:solidFill>
                <a:latin typeface="Times New Roman"/>
              </a:rPr>
              <a:t>Календарно-тематический план</a:t>
            </a:r>
            <a:endParaRPr lang="ru-RU" sz="2800" b="1" spc="-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4075" y="776306"/>
            <a:ext cx="9335453" cy="919401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 приказа Министерства просвещения Российской Федерации от 6 ноября 2024 г. № 779 в части реализации образовательных программ дошкольного образования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6333" y="1771669"/>
            <a:ext cx="98944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Календарно-тематический план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документ, который определяет последовательность изучения содержательных элементов образовательной программы дошкольного образования.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разрабатывать на учебный год, либо иной период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установлен локальным актом образовательной организации (с учетом пункта 2.5 ФГОС ДО).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включает в себя информацию о:</a:t>
            </a:r>
          </a:p>
          <a:p>
            <a:pPr indent="36195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программой темах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указанных в соответствии с направлениями развития ребенка и предполагаемыми сроками их изучения;</a:t>
            </a:r>
          </a:p>
          <a:p>
            <a:pPr indent="36195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элементах содержания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темы, под которыми понимается целостные по смысловому значению части изучаемого материала;</a:t>
            </a:r>
          </a:p>
          <a:p>
            <a:pPr indent="36195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предполагаемых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формах проведения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календарно-тематическом плане также целесообразно предусмотреть графу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«отметка о выполнении»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позволит фиксировать факт изучения данной темы, а также графу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«примечания»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может быть отражена различная информация, связанная с качеством проведения занятий.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151502" y="164495"/>
            <a:ext cx="9612772" cy="551497"/>
          </a:xfrm>
          <a:prstGeom prst="rect">
            <a:avLst/>
          </a:prstGeom>
          <a:noFill/>
          <a:ln w="0">
            <a:noFill/>
          </a:ln>
        </p:spPr>
        <p:txBody>
          <a:bodyPr vert="horz" lIns="91428" tIns="45714" rIns="91428" bIns="45714" rtlCol="0" anchor="t">
            <a:normAutofit/>
          </a:bodyPr>
          <a:lstStyle/>
          <a:p>
            <a:pPr defTabSz="914309"/>
            <a:r>
              <a:rPr lang="ru-RU" sz="2800" b="1" spc="-1" dirty="0" smtClean="0">
                <a:solidFill>
                  <a:srgbClr val="C00000"/>
                </a:solidFill>
                <a:latin typeface="Times New Roman"/>
              </a:rPr>
              <a:t>Календарно-тематический план</a:t>
            </a:r>
            <a:endParaRPr lang="ru-RU" sz="2800" b="1" spc="-1" dirty="0">
              <a:solidFill>
                <a:srgbClr val="C00000"/>
              </a:solidFill>
              <a:latin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13587"/>
              </p:ext>
            </p:extLst>
          </p:nvPr>
        </p:nvGraphicFramePr>
        <p:xfrm>
          <a:off x="1992702" y="1031893"/>
          <a:ext cx="9946256" cy="18924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5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9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2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215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52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43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76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46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/>
                        <a:t>Дата</a:t>
                      </a:r>
                      <a:endParaRPr lang="ru-RU" sz="1500" b="0" dirty="0"/>
                    </a:p>
                  </a:txBody>
                  <a:tcPr marL="55302" marR="55302" marT="29326" marB="2932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/>
                        <a:t>Тема </a:t>
                      </a:r>
                      <a:endParaRPr lang="ru-RU" sz="1500" b="0" dirty="0"/>
                    </a:p>
                  </a:txBody>
                  <a:tcPr marL="55302" marR="55302" marT="29326" marB="2932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/>
                        <a:t>Образовательная</a:t>
                      </a:r>
                      <a:r>
                        <a:rPr lang="ru-RU" sz="1500" baseline="0" dirty="0" smtClean="0"/>
                        <a:t> область</a:t>
                      </a:r>
                      <a:r>
                        <a:rPr lang="en-US" sz="1500" baseline="0" dirty="0" smtClean="0"/>
                        <a:t>/</a:t>
                      </a:r>
                    </a:p>
                    <a:p>
                      <a:pPr algn="ctr"/>
                      <a:r>
                        <a:rPr lang="ru-RU" sz="1500" baseline="0" dirty="0" smtClean="0"/>
                        <a:t>подраздел образ. области  </a:t>
                      </a:r>
                      <a:endParaRPr lang="ru-RU" sz="1500" b="0" dirty="0"/>
                    </a:p>
                  </a:txBody>
                  <a:tcPr marL="55302" marR="55302" marT="29326" marB="2932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/>
                        <a:t>Основные</a:t>
                      </a:r>
                      <a:r>
                        <a:rPr lang="ru-RU" sz="1500" baseline="0" dirty="0" smtClean="0"/>
                        <a:t>  элементы содержания </a:t>
                      </a:r>
                      <a:endParaRPr lang="ru-RU" sz="1500" b="0" dirty="0"/>
                    </a:p>
                  </a:txBody>
                  <a:tcPr marL="55302" marR="55302" marT="29326" marB="2932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/>
                        <a:t>Форма</a:t>
                      </a:r>
                    </a:p>
                    <a:p>
                      <a:pPr algn="ctr"/>
                      <a:r>
                        <a:rPr lang="ru-RU" sz="1500" dirty="0" smtClean="0"/>
                        <a:t>проведения</a:t>
                      </a:r>
                      <a:r>
                        <a:rPr lang="ru-RU" sz="1500" baseline="0" dirty="0" smtClean="0"/>
                        <a:t> занятий </a:t>
                      </a:r>
                      <a:endParaRPr lang="ru-RU" sz="1500" b="0" dirty="0" smtClean="0"/>
                    </a:p>
                  </a:txBody>
                  <a:tcPr marL="55302" marR="55302" marT="29326" marB="2932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tabLst>
                          <a:tab pos="984250" algn="l"/>
                        </a:tabLst>
                      </a:pPr>
                      <a:r>
                        <a:rPr lang="ru-RU" sz="1500" dirty="0" smtClean="0"/>
                        <a:t>Отметка</a:t>
                      </a:r>
                      <a:r>
                        <a:rPr lang="ru-RU" sz="1500" baseline="0" dirty="0" smtClean="0"/>
                        <a:t> о выполнении</a:t>
                      </a:r>
                      <a:endParaRPr lang="ru-RU" sz="1500" b="0" dirty="0"/>
                    </a:p>
                  </a:txBody>
                  <a:tcPr marL="55302" marR="55302" marT="29326" marB="2932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500" dirty="0" smtClean="0"/>
                        <a:t>Примечание </a:t>
                      </a:r>
                      <a:endParaRPr lang="ru-RU" sz="1500" b="0" dirty="0"/>
                    </a:p>
                  </a:txBody>
                  <a:tcPr marL="55302" marR="55302" marT="29326" marB="293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6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 marL="55302" marR="55302" marT="29326" marB="2932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400" dirty="0" smtClean="0"/>
                        <a:t>Домашние</a:t>
                      </a:r>
                      <a:r>
                        <a:rPr lang="ru-RU" sz="1400" baseline="0" dirty="0" smtClean="0"/>
                        <a:t> животные</a:t>
                      </a:r>
                      <a:endParaRPr lang="ru-RU" sz="1400" b="1" dirty="0"/>
                    </a:p>
                  </a:txBody>
                  <a:tcPr marL="55302" marR="55302" marT="29326" marB="2932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400" dirty="0" smtClean="0"/>
                        <a:t>Познавательное развити</a:t>
                      </a:r>
                      <a:r>
                        <a:rPr lang="ru-RU" sz="1400" baseline="0" dirty="0" smtClean="0"/>
                        <a:t>е </a:t>
                      </a:r>
                    </a:p>
                    <a:p>
                      <a:r>
                        <a:rPr lang="ru-RU" sz="1400" baseline="0" dirty="0" smtClean="0"/>
                        <a:t>(природа)</a:t>
                      </a:r>
                      <a:endParaRPr lang="ru-RU" sz="1400" dirty="0"/>
                    </a:p>
                  </a:txBody>
                  <a:tcPr marL="55302" marR="55302" marT="29326" marB="2932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ru-RU" sz="1400" dirty="0" smtClean="0"/>
                        <a:t>Виды</a:t>
                      </a:r>
                      <a:r>
                        <a:rPr lang="ru-RU" sz="1400" baseline="0" dirty="0" smtClean="0"/>
                        <a:t> домашних животных. Образ жизни домашних животных. Забота человека о домашних животных. 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55302" marR="55302" marT="29326" marB="2932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Беседа </a:t>
                      </a:r>
                      <a:endParaRPr lang="ru-RU" sz="1400" dirty="0"/>
                    </a:p>
                  </a:txBody>
                  <a:tcPr marL="55302" marR="55302" marT="29326" marB="2932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 marL="55302" marR="55302" marT="29326" marB="29326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endParaRPr lang="ru-RU" sz="1200" dirty="0"/>
                    </a:p>
                  </a:txBody>
                  <a:tcPr marL="55302" marR="55302" marT="29326" marB="293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98623"/>
              </p:ext>
            </p:extLst>
          </p:nvPr>
        </p:nvGraphicFramePr>
        <p:xfrm>
          <a:off x="1950597" y="3159873"/>
          <a:ext cx="10014582" cy="30610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1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07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987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46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98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70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41" marR="2341" marT="2341" marB="23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область/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ОО </a:t>
                      </a: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тема занятия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1" marR="2341" marT="2341" marB="23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занятия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41" marR="2341" marT="2341" marB="23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образовательной деятельности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41" marR="2341" marT="2341" marB="23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о выполнении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41" marR="2341" marT="2341" marB="234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41" marR="2341" marT="2341" marB="234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Познавательное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развитие (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Математические представления)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«Число и цифра 1»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Проблемно-обучающая ситуация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Порядковый и количественный счет; цифра 1 как знак, обозначающий число, способ печатания цифры 1</a:t>
                      </a:r>
                    </a:p>
                  </a:txBody>
                  <a:tcPr marL="9525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41" marR="2341" marT="2341" marB="234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Художественно-эстетическое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развитие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Рисование) «Первые краски осени»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Творческая мастерская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Создание сюжетных композиций на темы окружающей жизни; передача движений и сюжета.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41" marR="2341" marT="2341" marB="234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53385" y="135257"/>
            <a:ext cx="6635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spc="-8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Стратегическая сессия 2025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46053" y="1312010"/>
            <a:ext cx="10060811" cy="37344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58196" y="1390045"/>
            <a:ext cx="9801185" cy="3535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проектировочной сессии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совершенствование профессиональной компетентности педагогических работников, избранных руководителями муниципальных методических объединений, в части проектирования образовательного процесса и последующей реализации методической работы в этом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направлении в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соответствии с ФГОС общего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образования</a:t>
            </a:r>
            <a:endParaRPr lang="ru-RU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151502" y="164495"/>
            <a:ext cx="9612772" cy="551497"/>
          </a:xfrm>
          <a:prstGeom prst="rect">
            <a:avLst/>
          </a:prstGeom>
          <a:noFill/>
          <a:ln w="0">
            <a:noFill/>
          </a:ln>
        </p:spPr>
        <p:txBody>
          <a:bodyPr vert="horz" lIns="91428" tIns="45714" rIns="91428" bIns="45714" rtlCol="0" anchor="t">
            <a:normAutofit/>
          </a:bodyPr>
          <a:lstStyle/>
          <a:p>
            <a:pPr defTabSz="914309"/>
            <a:r>
              <a:rPr lang="ru-RU" sz="2800" b="1" spc="-1" dirty="0" smtClean="0">
                <a:solidFill>
                  <a:srgbClr val="C00000"/>
                </a:solidFill>
                <a:latin typeface="Times New Roman"/>
              </a:rPr>
              <a:t>Календарно-тематический план</a:t>
            </a:r>
            <a:endParaRPr lang="ru-RU" sz="2800" b="1" spc="-1" dirty="0">
              <a:solidFill>
                <a:srgbClr val="C00000"/>
              </a:solidFill>
              <a:latin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375318"/>
              </p:ext>
            </p:extLst>
          </p:nvPr>
        </p:nvGraphicFramePr>
        <p:xfrm>
          <a:off x="96163" y="715992"/>
          <a:ext cx="11948354" cy="5910953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754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3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9172">
                  <a:extLst>
                    <a:ext uri="{9D8B030D-6E8A-4147-A177-3AD203B41FA5}">
                      <a16:colId xmlns:a16="http://schemas.microsoft.com/office/drawing/2014/main" xmlns="" val="1163404390"/>
                    </a:ext>
                  </a:extLst>
                </a:gridCol>
                <a:gridCol w="15183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884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740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4645">
                <a:tc gridSpan="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Актуальное направление: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(математическое</a:t>
                      </a:r>
                      <a:r>
                        <a:rPr lang="en-US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r>
                        <a:rPr lang="en-US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естественно-научное образование</a:t>
                      </a:r>
                      <a:r>
                        <a:rPr lang="en-US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историческое просвещение</a:t>
                      </a:r>
                      <a:r>
                        <a:rPr lang="en-US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 грамотность)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004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группа: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004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004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8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 /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 </a:t>
                      </a:r>
                      <a:r>
                        <a:rPr lang="ru-RU" sz="15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 </a:t>
                      </a:r>
                      <a:r>
                        <a:rPr lang="en-US" sz="15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5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тема занятия </a:t>
                      </a:r>
                      <a:endParaRPr lang="ru-RU" sz="15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элементы содержания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</a:t>
                      </a:r>
                      <a:r>
                        <a:rPr lang="ru-RU" sz="15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Просвещение родителей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(направление, форма, тема)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 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(доп. </a:t>
                      </a:r>
                      <a:r>
                        <a:rPr lang="ru-RU" sz="15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информация)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188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Организационно-мотивационный этап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318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Информационно-практический этап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0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2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2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6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2354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6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Итоговое </a:t>
                      </a: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событие с участием родителей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2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2354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IV. </a:t>
                      </a:r>
                      <a:r>
                        <a:rPr lang="ru-RU" sz="16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Оценочно-рефлексивный этап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2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752" marR="47752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923689" y="669525"/>
            <a:ext cx="9583948" cy="60763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2663" indent="-982663" algn="just">
              <a:buNone/>
              <a:tabLst>
                <a:tab pos="896938" algn="l"/>
                <a:tab pos="1077913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 1: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календарно-тематического плана образовательной работы, включающего мероприятия по естественно-научному, математическому образованию и историческому просвещению детей раннего и дошкольного возраста, просвещению родителей (законных представителей) воспитанников</a:t>
            </a:r>
          </a:p>
          <a:p>
            <a:pPr marL="1077913" indent="-180975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минут</a:t>
            </a:r>
          </a:p>
          <a:p>
            <a:pPr marL="1077913" indent="-1077913">
              <a:buFont typeface="Arial" panose="020B0604020202020204" pitchFamily="34" charset="0"/>
              <a:buNone/>
            </a:pP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lvl="0" indent="-1077913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 2: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итогового события с участием родителей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96938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Регламент: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  <a:p>
            <a:pPr marL="0" indent="715963">
              <a:buNone/>
            </a:pP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715963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Перерыв: 15 минут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работы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</a:p>
          <a:p>
            <a:pPr marL="0" indent="896938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Регламент: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перспективы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взаимодействия, рефлексия</a:t>
            </a:r>
          </a:p>
          <a:p>
            <a:pPr marL="0" lvl="0" indent="8969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Регламент: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  <a:p>
            <a:pPr marL="0" indent="0">
              <a:buNone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0401" y="2"/>
            <a:ext cx="7815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Этапы проведения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проектировочной части сессии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33" y="137589"/>
            <a:ext cx="685355" cy="8431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1237" y="488216"/>
            <a:ext cx="90289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lvl="0" indent="-982663" algn="ctr">
              <a:tabLst>
                <a:tab pos="896938" algn="l"/>
                <a:tab pos="1077913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82663" lvl="0" indent="-982663" algn="ctr">
              <a:tabLst>
                <a:tab pos="896938" algn="l"/>
                <a:tab pos="1077913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календарно-тематического плана образовательной работы, включающего мероприятия по естественно-научному, математическому образованию и историческому просвещению детей раннего и дошкольного возраста, просвещению родителей (законных представителей) воспитанников</a:t>
            </a:r>
          </a:p>
          <a:p>
            <a:pPr marL="1077913" lvl="0" indent="-180975"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lvl="0" indent="-180975"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lvl="0" indent="-180975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минут</a:t>
            </a:r>
          </a:p>
        </p:txBody>
      </p:sp>
    </p:spTree>
    <p:extLst>
      <p:ext uri="{BB962C8B-B14F-4D97-AF65-F5344CB8AC3E}">
        <p14:creationId xmlns:p14="http://schemas.microsoft.com/office/powerpoint/2010/main" val="37398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33" y="137589"/>
            <a:ext cx="685355" cy="8431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37065" y="1540638"/>
            <a:ext cx="9028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итогового события с участием родителей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lvl="0" indent="-180975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lvl="0" indent="-180975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</p:txBody>
      </p:sp>
    </p:spTree>
    <p:extLst>
      <p:ext uri="{BB962C8B-B14F-4D97-AF65-F5344CB8AC3E}">
        <p14:creationId xmlns:p14="http://schemas.microsoft.com/office/powerpoint/2010/main" val="38870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33" y="137589"/>
            <a:ext cx="685355" cy="84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3368" y="393290"/>
            <a:ext cx="695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922392" y="1432449"/>
            <a:ext cx="3677265" cy="3549445"/>
          </a:xfrm>
          <a:prstGeom prst="wedgeEllipseCallout">
            <a:avLst/>
          </a:prstGeom>
          <a:solidFill>
            <a:srgbClr val="00800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Фраза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дня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7099540" y="1181819"/>
            <a:ext cx="4598469" cy="4744528"/>
          </a:xfrm>
          <a:prstGeom prst="star6">
            <a:avLst/>
          </a:prstGeom>
          <a:solidFill>
            <a:srgbClr val="FD1314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Жест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дня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3433" y="72611"/>
            <a:ext cx="87113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-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стратегические документы и события федерального и регионального уровней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7646" y="1179522"/>
            <a:ext cx="1035723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08.05.2024 № 314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Основ государственной политики Российской Федерации в области исторического просвещения»</a:t>
            </a:r>
          </a:p>
          <a:p>
            <a:pPr indent="449263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 мероприятий по повышению качества математического и естественно-научного образования на период до 2030 года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утверждённый Распоряжением Правительства Российской Федерации от 19 ноября 2024 г. № 3333</a:t>
            </a:r>
          </a:p>
          <a:p>
            <a:pPr indent="449263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Новосибирской области от 06.02.2025 №150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внедрении программы просветительской деятельности для родителей (законных представителей) детей дошкольного возраста, посещающих дошкольные образовательные организации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449263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Департамента государственной общеобразовательной политики и развития дошкольного образования от 21.10.2025 №03-2069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работы по поэтапному внедрению в субъектах Российской Федерации Программы просвещения</a:t>
            </a:r>
          </a:p>
          <a:p>
            <a:pPr indent="449263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от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ноября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779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перечня документов, подготовка которых осуществляется педагогическими работниками при реализации основных общеобразовательных программ, образовательных программ среднего профессионального образования»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923690" y="557383"/>
            <a:ext cx="9583948" cy="5832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Треки проектировочной сессии</a:t>
            </a:r>
          </a:p>
          <a:p>
            <a:pPr marL="1077913" indent="-1077913">
              <a:buFont typeface="Arial" panose="020B0604020202020204" pitchFamily="34" charset="0"/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indent="-1077913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 1: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календарно-тематического плана образовательной работы, включающего мероприятия по естественно-научному, математическому образованию и историческому просвещению детей раннего и дошкольного возраста,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просвещению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воспитанников</a:t>
            </a:r>
          </a:p>
          <a:p>
            <a:pPr marL="1077913" indent="-1077913">
              <a:buFont typeface="Arial" panose="020B0604020202020204" pitchFamily="34" charset="0"/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indent="-1077913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 2: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итогового события с участием родителей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3433" y="109736"/>
            <a:ext cx="8711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-8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понятий</a:t>
            </a:r>
            <a:endParaRPr lang="ru-RU" sz="2800" b="1" spc="-8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8031" y="1390135"/>
            <a:ext cx="99541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Естественно-научное образование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система обучения, которая включает в себя изучение естественных наук, таких как физика, химия, биология и геология, для формирования понимания законов природы и мира.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развитие научного мышления, навыков исследования, критического мышления и интереса к таким областям, как медицина, биотехнологии, экология и науки о Земле.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Естественно-научное образование в детском саду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формирование у детей базовых представлений об окружающем мире через исследования и эксперименты, а также развитие предпосылок к естественно-научной грамотности.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знакомство с живой и неживой природой, развитие интереса к науке, формирование исследовательских навыков и бережного отношения к природе.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3433" y="109736"/>
            <a:ext cx="8711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-8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понятий</a:t>
            </a:r>
            <a:endParaRPr lang="ru-RU" sz="2800" b="1" spc="-8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8031" y="1390135"/>
            <a:ext cx="99541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целенаправленный процесс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математических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умений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способов рациональной умственной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соответствующих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общества, и направленный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детей к применению необходимых математических знаний и умений в процессе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жизнедеятельности.</a:t>
            </a:r>
          </a:p>
          <a:p>
            <a:pPr algn="just">
              <a:spcAft>
                <a:spcPts val="1200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способность:</a:t>
            </a:r>
          </a:p>
          <a:p>
            <a:pPr algn="just">
              <a:spcAft>
                <a:spcPts val="1200"/>
              </a:spcAft>
              <a:tabLst>
                <a:tab pos="36195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понимать и использовать письменные тексты,</a:t>
            </a:r>
          </a:p>
          <a:p>
            <a:pPr algn="just">
              <a:spcAft>
                <a:spcPts val="1200"/>
              </a:spcAft>
              <a:tabLst>
                <a:tab pos="36195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размышлять о них и заниматься чтением для того, чтобы достигать своих целей,</a:t>
            </a:r>
          </a:p>
          <a:p>
            <a:pPr algn="just">
              <a:spcAft>
                <a:spcPts val="1200"/>
              </a:spcAft>
              <a:tabLst>
                <a:tab pos="36195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расширять свои знания и возможности,</a:t>
            </a:r>
          </a:p>
          <a:p>
            <a:pPr algn="just">
              <a:spcAft>
                <a:spcPts val="1200"/>
              </a:spcAft>
              <a:tabLst>
                <a:tab pos="361950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	участвовать в социальной жизни.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923690" y="729912"/>
            <a:ext cx="9178505" cy="58326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форм просвещения родителей (законных представителей) воспитанников в ДОО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3690" y="1801368"/>
            <a:ext cx="3071004" cy="4588663"/>
          </a:xfrm>
          <a:prstGeom prst="roundRect">
            <a:avLst>
              <a:gd name="adj" fmla="val 920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72485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7A687AD-D8A4-4B9F-A897-596EFDC09092}"/>
              </a:ext>
            </a:extLst>
          </p:cNvPr>
          <p:cNvSpPr txBox="1">
            <a:spLocks/>
          </p:cNvSpPr>
          <p:nvPr/>
        </p:nvSpPr>
        <p:spPr>
          <a:xfrm>
            <a:off x="2005641" y="1801368"/>
            <a:ext cx="2829464" cy="17645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</a:t>
            </a:r>
          </a:p>
          <a:p>
            <a:pPr algn="ctr">
              <a:lnSpc>
                <a:spcPts val="22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развития, оздоровления, воспитания и обучения детей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40942" y="3646236"/>
            <a:ext cx="3053752" cy="268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собрания, </a:t>
            </a:r>
            <a:endParaRPr lang="ru-RU" sz="1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лектории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устный педагогический журнал, беседы, дни открытых дверей, «круглые столы», 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библиотеки,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фотовыставки, выпуск 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мини-газет, информационные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и 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16105" y="1801368"/>
            <a:ext cx="3071004" cy="4588663"/>
          </a:xfrm>
          <a:prstGeom prst="roundRect">
            <a:avLst>
              <a:gd name="adj" fmla="val 920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72485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65322" y="1798184"/>
            <a:ext cx="3071004" cy="4591847"/>
          </a:xfrm>
          <a:prstGeom prst="roundRect">
            <a:avLst>
              <a:gd name="adj" fmla="val 920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72485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43433" y="109736"/>
            <a:ext cx="8711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-8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понятий</a:t>
            </a:r>
            <a:endParaRPr lang="ru-RU" sz="2800" b="1" spc="-8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114718" y="3565892"/>
            <a:ext cx="281096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37A687AD-D8A4-4B9F-A897-596EFDC09092}"/>
              </a:ext>
            </a:extLst>
          </p:cNvPr>
          <p:cNvSpPr txBox="1">
            <a:spLocks/>
          </p:cNvSpPr>
          <p:nvPr/>
        </p:nvSpPr>
        <p:spPr>
          <a:xfrm>
            <a:off x="5234604" y="1881713"/>
            <a:ext cx="3101340" cy="12669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</a:p>
          <a:p>
            <a:pPr algn="ctr">
              <a:lnSpc>
                <a:spcPts val="22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  практического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воспитательных действий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346124" y="3565892"/>
            <a:ext cx="281096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695341" y="3565892"/>
            <a:ext cx="281096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495026" y="3744190"/>
            <a:ext cx="242678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pPr algn="ctr">
              <a:lnSpc>
                <a:spcPct val="125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мастерские</a:t>
            </a:r>
          </a:p>
          <a:p>
            <a:pPr algn="ctr">
              <a:lnSpc>
                <a:spcPct val="125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практикумы</a:t>
            </a:r>
          </a:p>
          <a:p>
            <a:pPr algn="ctr">
              <a:lnSpc>
                <a:spcPct val="125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</a:p>
          <a:p>
            <a:pPr algn="ctr">
              <a:lnSpc>
                <a:spcPct val="125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37A687AD-D8A4-4B9F-A897-596EFDC09092}"/>
              </a:ext>
            </a:extLst>
          </p:cNvPr>
          <p:cNvSpPr txBox="1">
            <a:spLocks/>
          </p:cNvSpPr>
          <p:nvPr/>
        </p:nvSpPr>
        <p:spPr>
          <a:xfrm>
            <a:off x="8643363" y="1926450"/>
            <a:ext cx="2862943" cy="1514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совместную деятельность с детьми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95341" y="3744190"/>
            <a:ext cx="2810966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клубы, проектная деятельность, совместные праздники и досуги, игры-приключения, создание рукописных книг с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3433" y="109736"/>
            <a:ext cx="8711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-8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понятий</a:t>
            </a:r>
            <a:endParaRPr lang="ru-RU" sz="2800" b="1" spc="-8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8031" y="751781"/>
            <a:ext cx="1029685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Историческое просвещение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регулируемая государством деятельность по распространению в обществе достоверных и научно обоснованных исторических знаний в целях формирования научного понимания прошлого и настоящего России, являющегося одной из основ общероссийской гражданской идентичности и коллективной исторической памяти, а также в целях противодействия попыткам умаления подвига народа при защите Отечества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о значимых событиях истории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многонациональной природы социокультурного развития России;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отечественной науки и культуры;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воспитание, сохранение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о защитниках Отечества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умаления значения подвига народа при защите Отечества;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о выдающихся личностях в российской истории, внесших важный вклад в развитие и процветание России;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активной гражданской позиции в отношении важности исторического просвещения и сохранения исторической памяти;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и)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российских духовно-нравственных и культурно-исторических ценностей,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противодействия попыткам навязывания народу России деструктивных идеологических установок, противоречащих этим ценностям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528" y="100719"/>
            <a:ext cx="685355" cy="8431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4919" y="100719"/>
            <a:ext cx="8338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важном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для дошкольных образовательных организаций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54" y="1405201"/>
            <a:ext cx="9427574" cy="504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1167</Words>
  <Application>Microsoft Office PowerPoint</Application>
  <PresentationFormat>Произвольный</PresentationFormat>
  <Paragraphs>192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1_Тема Office</vt:lpstr>
      <vt:lpstr>Тема Office</vt:lpstr>
      <vt:lpstr>Проектировочная сессия  для руководителей муниципальных методических объединений воспитателей, воспитателей групп раннего возраста, старших воспитателей, музыкальных руководителей ДОО  «Проектирование образовательного процесса  в соответствии с ФГОС общего образования»   30 октября 2025 года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Календарно-тематический план</vt:lpstr>
      <vt:lpstr>Календарно-тематический план</vt:lpstr>
      <vt:lpstr>Календарно-тематический план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Русанова Мария Станиславовна</dc:creator>
  <cp:lastModifiedBy>Oxana Chechulina</cp:lastModifiedBy>
  <cp:revision>166</cp:revision>
  <cp:lastPrinted>2025-03-27T03:29:51Z</cp:lastPrinted>
  <dcterms:created xsi:type="dcterms:W3CDTF">2023-03-06T09:12:13Z</dcterms:created>
  <dcterms:modified xsi:type="dcterms:W3CDTF">2025-10-29T13:10:51Z</dcterms:modified>
</cp:coreProperties>
</file>