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heme/theme5.xml" ContentType="application/vnd.openxmlformats-officedocument.them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5" r:id="rId2"/>
    <p:sldMasterId id="2147483698" r:id="rId3"/>
    <p:sldMasterId id="2147483710" r:id="rId4"/>
  </p:sldMasterIdLst>
  <p:handoutMasterIdLst>
    <p:handoutMasterId r:id="rId75"/>
  </p:handoutMasterIdLst>
  <p:sldIdLst>
    <p:sldId id="282" r:id="rId5"/>
    <p:sldId id="351" r:id="rId6"/>
    <p:sldId id="350" r:id="rId7"/>
    <p:sldId id="352" r:id="rId8"/>
    <p:sldId id="353" r:id="rId9"/>
    <p:sldId id="354" r:id="rId10"/>
    <p:sldId id="355" r:id="rId11"/>
    <p:sldId id="356" r:id="rId12"/>
    <p:sldId id="358" r:id="rId13"/>
    <p:sldId id="359" r:id="rId14"/>
    <p:sldId id="360" r:id="rId15"/>
    <p:sldId id="361" r:id="rId16"/>
    <p:sldId id="362" r:id="rId17"/>
    <p:sldId id="363" r:id="rId18"/>
    <p:sldId id="364" r:id="rId19"/>
    <p:sldId id="365" r:id="rId20"/>
    <p:sldId id="366" r:id="rId21"/>
    <p:sldId id="367" r:id="rId22"/>
    <p:sldId id="368" r:id="rId23"/>
    <p:sldId id="369" r:id="rId24"/>
    <p:sldId id="370" r:id="rId25"/>
    <p:sldId id="371" r:id="rId26"/>
    <p:sldId id="372" r:id="rId27"/>
    <p:sldId id="373" r:id="rId28"/>
    <p:sldId id="374" r:id="rId29"/>
    <p:sldId id="375" r:id="rId30"/>
    <p:sldId id="376" r:id="rId31"/>
    <p:sldId id="377" r:id="rId32"/>
    <p:sldId id="378" r:id="rId33"/>
    <p:sldId id="379" r:id="rId34"/>
    <p:sldId id="380" r:id="rId35"/>
    <p:sldId id="381" r:id="rId36"/>
    <p:sldId id="382" r:id="rId37"/>
    <p:sldId id="383" r:id="rId38"/>
    <p:sldId id="384" r:id="rId39"/>
    <p:sldId id="385" r:id="rId40"/>
    <p:sldId id="386" r:id="rId41"/>
    <p:sldId id="387" r:id="rId42"/>
    <p:sldId id="388" r:id="rId43"/>
    <p:sldId id="389" r:id="rId44"/>
    <p:sldId id="390" r:id="rId45"/>
    <p:sldId id="391" r:id="rId46"/>
    <p:sldId id="392" r:id="rId47"/>
    <p:sldId id="393" r:id="rId48"/>
    <p:sldId id="394" r:id="rId49"/>
    <p:sldId id="395" r:id="rId50"/>
    <p:sldId id="396" r:id="rId51"/>
    <p:sldId id="397" r:id="rId52"/>
    <p:sldId id="398" r:id="rId53"/>
    <p:sldId id="399" r:id="rId54"/>
    <p:sldId id="400" r:id="rId55"/>
    <p:sldId id="300" r:id="rId56"/>
    <p:sldId id="333" r:id="rId57"/>
    <p:sldId id="330" r:id="rId58"/>
    <p:sldId id="332" r:id="rId59"/>
    <p:sldId id="327" r:id="rId60"/>
    <p:sldId id="328" r:id="rId61"/>
    <p:sldId id="336" r:id="rId62"/>
    <p:sldId id="329" r:id="rId63"/>
    <p:sldId id="337" r:id="rId64"/>
    <p:sldId id="343" r:id="rId65"/>
    <p:sldId id="344" r:id="rId66"/>
    <p:sldId id="345" r:id="rId67"/>
    <p:sldId id="346" r:id="rId68"/>
    <p:sldId id="347" r:id="rId69"/>
    <p:sldId id="348" r:id="rId70"/>
    <p:sldId id="349" r:id="rId71"/>
    <p:sldId id="326" r:id="rId72"/>
    <p:sldId id="318" r:id="rId73"/>
    <p:sldId id="325" r:id="rId7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>
        <p:scale>
          <a:sx n="111" d="100"/>
          <a:sy n="111" d="100"/>
        </p:scale>
        <p:origin x="-1530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6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presProps" Target="pres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15D15C-8B0E-44E1-886E-4CFC8B1ED92A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2DF70-FBE6-4144-8080-F313FAA9D1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040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268D11-7966-45D3-A66B-F27A2CE13F47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6B822-06F2-4EE5-87F6-AD3CEF41ACAA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2831DE-F473-4251-A0F3-CA233100BF65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5F09E2-5C8E-497B-8D8E-8E1578097784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CF522E0-5522-4A8B-BFB8-11BEB856699E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D20AF3-F97F-424E-99F4-BC6F3A31E5E8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268D11-7966-45D3-A66B-F27A2CE13F47}" type="datetime1">
              <a:rPr lang="ru-RU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E6B822-06F2-4EE5-87F6-AD3CEF41ACA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1547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F75691-76A3-4163-B935-56DB9F22C7E2}" type="datetime1">
              <a:rPr lang="ru-RU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1D4B2F-9BC6-4724-A7AD-A0D9E2BCBC6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016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2022FF-437A-467C-9DDA-202083645226}" type="datetime1">
              <a:rPr lang="ru-RU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ECB825-A07D-4A3F-A101-F5269147CFA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0869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E5E03-229A-45C3-A19C-CF42BF7DAE0F}" type="datetime1">
              <a:rPr lang="ru-RU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D2AF4F-0257-48F8-917A-418ED0AA762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05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48047-220E-4FF3-BF72-92EDA944A16E}" type="datetime1">
              <a:rPr lang="ru-RU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A85569-1963-43F5-8F50-423133024AA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2314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33291-77DE-4FBC-91EC-D3189BD27DD9}" type="datetime1">
              <a:rPr lang="ru-RU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E8B1AF-3AB9-493C-AB28-1DDCDA230AA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5194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F94DE-2328-4705-BA75-60F74609B5B9}" type="datetime1">
              <a:rPr lang="ru-RU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772F0-9426-4522-824A-152B72B4FFE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454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89BD6D-C551-4936-A328-01B66B015FBF}" type="datetime1">
              <a:rPr lang="ru-RU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6AA98A-18D1-41B3-8D51-7A2D772CF19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778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3F75691-76A3-4163-B935-56DB9F22C7E2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1D4B2F-9BC6-4724-A7AD-A0D9E2BCBC69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C3BDE-E928-44FC-A3D5-18AB5F256B48}" type="datetime1">
              <a:rPr lang="ru-RU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1CA6BF-884A-49B9-96B1-2AD251C1A71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6444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2831DE-F473-4251-A0F3-CA233100BF65}" type="datetime1">
              <a:rPr lang="ru-RU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5F09E2-5C8E-497B-8D8E-8E157809778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6227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522E0-5522-4A8B-BFB8-11BEB856699E}" type="datetime1">
              <a:rPr lang="ru-RU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D20AF3-F97F-424E-99F4-BC6F3A31E5E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5130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01625"/>
            <a:ext cx="7772400" cy="14620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F8934-E10B-471B-A300-350BF1FA20D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2265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268D11-7966-45D3-A66B-F27A2CE13F47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6B822-06F2-4EE5-87F6-AD3CEF41ACAA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1056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3F75691-76A3-4163-B935-56DB9F22C7E2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1D4B2F-9BC6-4724-A7AD-A0D9E2BCBC69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5928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2022FF-437A-467C-9DDA-202083645226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ECB825-A07D-4A3F-A101-F5269147CFAA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4527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CE5E03-229A-45C3-A19C-CF42BF7DAE0F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D2AF4F-0257-48F8-917A-418ED0AA7622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2677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C48047-220E-4FF3-BF72-92EDA944A16E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A85569-1963-43F5-8F50-423133024AAE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4329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C33291-77DE-4FBC-91EC-D3189BD27DD9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E8B1AF-3AB9-493C-AB28-1DDCDA230AA0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537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2022FF-437A-467C-9DDA-202083645226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ECB825-A07D-4A3F-A101-F5269147CFAA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7F94DE-2328-4705-BA75-60F74609B5B9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4772F0-9426-4522-824A-152B72B4FFE4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9398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89BD6D-C551-4936-A328-01B66B015FBF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6AA98A-18D1-41B3-8D51-7A2D772CF19D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6459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EC3BDE-E928-44FC-A3D5-18AB5F256B48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1CA6BF-884A-49B9-96B1-2AD251C1A71A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indent="-283464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092424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2831DE-F473-4251-A0F3-CA233100BF65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5F09E2-5C8E-497B-8D8E-8E1578097784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4156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CF522E0-5522-4A8B-BFB8-11BEB856699E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D20AF3-F97F-424E-99F4-BC6F3A31E5E8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7212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EC1C9-5C60-4E80-8479-F35BA31C9E70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1426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7B4516-3BD4-4AEE-B0F4-F79FCEEB0654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0484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021C9-EF9F-4D78-89B1-8A7494C06805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7431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B718F-4243-4EE8-A53C-8C01D8955AB5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3749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0A9982-2C32-48A6-B8B5-BD74CA4409F3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855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CE5E03-229A-45C3-A19C-CF42BF7DAE0F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D2AF4F-0257-48F8-917A-418ED0AA7622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C97A9-F2A5-4B01-B176-413ACAD2C8D7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0623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66593-D180-4255-A2B5-739D30CF52A8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453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E7199-E345-493C-9051-5D8D48BF9FB5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3100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B64DB-C795-43C1-A489-FEAC1833D85D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5285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3863AC-A2CE-4478-9567-0652C485FDC5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72541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3D5E57-B38B-4716-959B-2723B1EB6CE5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87450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CF4FE-9CB1-4A24-AE33-E35C9783EA56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992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C48047-220E-4FF3-BF72-92EDA944A16E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A85569-1963-43F5-8F50-423133024AAE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C33291-77DE-4FBC-91EC-D3189BD27DD9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E8B1AF-3AB9-493C-AB28-1DDCDA230AA0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7F94DE-2328-4705-BA75-60F74609B5B9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4772F0-9426-4522-824A-152B72B4FFE4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89BD6D-C551-4936-A328-01B66B015FBF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6AA98A-18D1-41B3-8D51-7A2D772CF19D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EC3BDE-E928-44FC-A3D5-18AB5F256B48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1CA6BF-884A-49B9-96B1-2AD251C1A71A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1ECCC53-5028-46F4-92F9-16948E778A61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F74DD8-27FE-406B-AD72-9523C7EDE5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44D5D7A-C1FA-4B7A-97E0-FD503FB4D4AE}" type="datetime1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08.04.2021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E8BD455-C3CF-4572-BF40-838AACC5E0FD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195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1ECCC53-5028-46F4-92F9-16948E778A61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08.04.2021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F74DD8-27FE-406B-AD72-9523C7EDE5FD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632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058ED0-EA27-4295-8144-99D0AD62F3F2}" type="slidenum">
              <a:rPr lang="ru-RU">
                <a:solidFill>
                  <a:srgbClr val="F0A22E">
                    <a:shade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401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birint.ru/books/428705/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0.xml"/><Relationship Id="rId4" Type="http://schemas.openxmlformats.org/officeDocument/2006/relationships/hyperlink" Target="http://www.triz.natm.ru/articles/sid003/tk06.htm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rizminsk.org/e/260023.htm#022" TargetMode="External"/><Relationship Id="rId2" Type="http://schemas.openxmlformats.org/officeDocument/2006/relationships/hyperlink" Target="http://www.trizminsk.org/e/260023.htm#01" TargetMode="External"/><Relationship Id="rId1" Type="http://schemas.openxmlformats.org/officeDocument/2006/relationships/slideLayout" Target="../slideLayouts/slideLayout25.xml"/><Relationship Id="rId4" Type="http://schemas.openxmlformats.org/officeDocument/2006/relationships/hyperlink" Target="https://www.altshuller.ru/triz/technique1.asp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riz.natm.ru/articles/sid003/tk09.htm" TargetMode="External"/><Relationship Id="rId2" Type="http://schemas.openxmlformats.org/officeDocument/2006/relationships/hyperlink" Target="https://trizway.com/art/primary/razvitie-tvorcheskogo-myshleniya.html" TargetMode="Externa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s://www.litres.ru/a-v-kudryavcev/teoriya-resheniya-izobretatelskih-zadach/" TargetMode="External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s://studopedia.net/4_46094_posledovatelnost-mislitelnih-operatsiy-po-sistematizatsii.html" TargetMode="External"/><Relationship Id="rId1" Type="http://schemas.openxmlformats.org/officeDocument/2006/relationships/slideLayout" Target="../slideLayouts/slideLayout2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s://jlproj.org/this_bibl/cases/introd/" TargetMode="External"/><Relationship Id="rId2" Type="http://schemas.openxmlformats.org/officeDocument/2006/relationships/hyperlink" Target="https://studopedia.net/4_46094_posledovatelnost-mislitelnih-operatsiy-po-sistematizatsii.html" TargetMode="Externa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https://otsm-triz.ru/pl/teach/control/lesson/view?id=25387149&amp;editMode=0" TargetMode="External"/><Relationship Id="rId2" Type="http://schemas.openxmlformats.org/officeDocument/2006/relationships/hyperlink" Target="https://jlproj.org/this_bibl/leaves.pdf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5732463"/>
            <a:ext cx="8351837" cy="822325"/>
          </a:xfrm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</a:rPr>
              <a:t>Преподаватель кафедры ДО, </a:t>
            </a:r>
            <a:r>
              <a:rPr lang="ru-RU" altLang="ru-RU" sz="2400" b="1" dirty="0" err="1" smtClean="0">
                <a:solidFill>
                  <a:schemeClr val="bg1"/>
                </a:solidFill>
              </a:rPr>
              <a:t>НИПКиПРО</a:t>
            </a:r>
            <a:r>
              <a:rPr lang="ru-RU" altLang="ru-RU" sz="2400" b="1" dirty="0" smtClean="0">
                <a:solidFill>
                  <a:schemeClr val="bg1"/>
                </a:solidFill>
              </a:rPr>
              <a:t/>
            </a:r>
            <a:br>
              <a:rPr lang="ru-RU" altLang="ru-RU" sz="2400" b="1" dirty="0" smtClean="0">
                <a:solidFill>
                  <a:schemeClr val="bg1"/>
                </a:solidFill>
              </a:rPr>
            </a:br>
            <a:r>
              <a:rPr lang="ru-RU" altLang="ru-RU" sz="2400" b="1" dirty="0" smtClean="0">
                <a:solidFill>
                  <a:schemeClr val="bg1"/>
                </a:solidFill>
              </a:rPr>
              <a:t>Плевако Лариса Александровна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536" y="1340768"/>
            <a:ext cx="7561088" cy="2664296"/>
          </a:xfrm>
          <a:solidFill>
            <a:srgbClr val="FFCC66"/>
          </a:solidFill>
          <a:ln>
            <a:solidFill>
              <a:srgbClr val="CC6600"/>
            </a:solidFill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>
              <a:rot lat="0" lon="0" rev="1200000"/>
            </a:lightRig>
          </a:scene3d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eaLnBrk="1" hangingPunct="1">
              <a:defRPr/>
            </a:pPr>
            <a:r>
              <a:rPr lang="ru-RU" sz="2800" b="1" i="1" dirty="0" smtClean="0"/>
              <a:t>Познавательно-исследовательская деятельность детей дошкольного возраста как основа формирования естественнонаучной </a:t>
            </a:r>
            <a:r>
              <a:rPr lang="ru-RU" sz="2800" b="1" i="1" dirty="0" smtClean="0"/>
              <a:t>грамотности</a:t>
            </a:r>
            <a:endParaRPr lang="ru-RU" sz="2800" dirty="0" smtClean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66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67744" y="1844824"/>
            <a:ext cx="6876256" cy="2286000"/>
          </a:xfrm>
        </p:spPr>
        <p:txBody>
          <a:bodyPr>
            <a:no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ru-RU" sz="3200" dirty="0">
                <a:solidFill>
                  <a:schemeClr val="tx2"/>
                </a:solidFill>
                <a:latin typeface="Book Antiqua" pitchFamily="18" charset="0"/>
              </a:rPr>
              <a:t>Формирование мыслительных операций на основе дихотомии.</a:t>
            </a:r>
          </a:p>
        </p:txBody>
      </p:sp>
    </p:spTree>
    <p:extLst>
      <p:ext uri="{BB962C8B-B14F-4D97-AF65-F5344CB8AC3E}">
        <p14:creationId xmlns:p14="http://schemas.microsoft.com/office/powerpoint/2010/main" val="257746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87624" y="116632"/>
            <a:ext cx="749808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Book Antiqua" pitchFamily="18" charset="0"/>
              </a:rPr>
              <a:t>Виды пространственной «</a:t>
            </a:r>
            <a:r>
              <a:rPr lang="ru-RU" sz="3200" dirty="0">
                <a:latin typeface="Book Antiqua" pitchFamily="18" charset="0"/>
              </a:rPr>
              <a:t>Да-Нет</a:t>
            </a:r>
            <a:r>
              <a:rPr lang="ru-RU" sz="3200" dirty="0" smtClean="0">
                <a:latin typeface="Book Antiqua" pitchFamily="18" charset="0"/>
              </a:rPr>
              <a:t>»: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43608" y="1447800"/>
            <a:ext cx="7992888" cy="4800600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ru-RU" sz="2400" b="1" i="1" dirty="0">
                <a:latin typeface="Book Antiqua" pitchFamily="18" charset="0"/>
              </a:rPr>
              <a:t>Линейная игра «Да-Нет</a:t>
            </a:r>
            <a:r>
              <a:rPr lang="ru-RU" sz="2400" b="1" i="1" dirty="0" smtClean="0">
                <a:latin typeface="Book Antiqua" pitchFamily="18" charset="0"/>
              </a:rPr>
              <a:t>»</a:t>
            </a:r>
            <a:endParaRPr lang="ru-RU" sz="2400" dirty="0">
              <a:latin typeface="Book Antiqua" pitchFamily="18" charset="0"/>
            </a:endParaRPr>
          </a:p>
          <a:p>
            <a:pPr marL="82296" indent="0">
              <a:buNone/>
            </a:pPr>
            <a:r>
              <a:rPr lang="ru-RU" sz="2000" dirty="0">
                <a:latin typeface="Book Antiqua" pitchFamily="18" charset="0"/>
              </a:rPr>
              <a:t>Сужение поля  поиска  в  одномерном  пространстве.  Объекты  выстроены в линию – поэтому и названа эта игра линейная предметная «Да-Нет», объектами могут быть и числа  - это линейная  числовая «Да-Нет»). </a:t>
            </a:r>
          </a:p>
          <a:p>
            <a:pPr marL="82296" indent="0">
              <a:buNone/>
            </a:pPr>
            <a:r>
              <a:rPr lang="ru-RU" sz="2400" b="1" i="1" dirty="0">
                <a:latin typeface="Book Antiqua" pitchFamily="18" charset="0"/>
              </a:rPr>
              <a:t>Плоскостная игра «Да-Нет»</a:t>
            </a:r>
          </a:p>
          <a:p>
            <a:pPr marL="82296" indent="0">
              <a:buNone/>
            </a:pPr>
            <a:r>
              <a:rPr lang="ru-RU" sz="2400" dirty="0" smtClean="0">
                <a:latin typeface="Book Antiqua" pitchFamily="18" charset="0"/>
              </a:rPr>
              <a:t> </a:t>
            </a:r>
            <a:r>
              <a:rPr lang="ru-RU" sz="2000" dirty="0">
                <a:latin typeface="Book Antiqua" pitchFamily="18" charset="0"/>
              </a:rPr>
              <a:t>Сужение поля поиска в двухмерном  пространстве. Объекты находятся на вертикальной или горизонтальной плоскости.</a:t>
            </a:r>
          </a:p>
          <a:p>
            <a:pPr marL="82296" indent="0">
              <a:buNone/>
            </a:pPr>
            <a:r>
              <a:rPr lang="ru-RU" sz="2400" b="1" i="1" dirty="0">
                <a:latin typeface="Book Antiqua" pitchFamily="18" charset="0"/>
              </a:rPr>
              <a:t>Объемная игра «Да-Нет»</a:t>
            </a:r>
          </a:p>
          <a:p>
            <a:pPr marL="82296" indent="0">
              <a:buNone/>
            </a:pPr>
            <a:r>
              <a:rPr lang="ru-RU" sz="2000" dirty="0">
                <a:latin typeface="Book Antiqua" pitchFamily="18" charset="0"/>
              </a:rPr>
              <a:t>Сужение поля поиска происходит в трехмерном  в пространстве.  Это может быть шкаф, коробка, комната и др.</a:t>
            </a:r>
          </a:p>
          <a:p>
            <a:pPr marL="82296" indent="0">
              <a:buNone/>
            </a:pPr>
            <a:endParaRPr lang="ru-RU" sz="2400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54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31640" y="0"/>
            <a:ext cx="7498080" cy="1143000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2"/>
                </a:solidFill>
                <a:latin typeface="Book Antiqua" pitchFamily="18" charset="0"/>
              </a:rPr>
              <a:t>Тренинги </a:t>
            </a:r>
            <a:r>
              <a:rPr lang="ru-RU" sz="2000" dirty="0"/>
              <a:t>решают задачи освоения детьми разных видов пространства, которые можно разделить  в зависимости от местонахождения объекта</a:t>
            </a:r>
            <a:r>
              <a:rPr lang="ru-RU" sz="2000" dirty="0" smtClean="0"/>
              <a:t>:</a:t>
            </a:r>
            <a:endParaRPr lang="ru-RU" sz="3600" dirty="0">
              <a:solidFill>
                <a:schemeClr val="tx2"/>
              </a:solidFill>
              <a:latin typeface="Book Antiqua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31640" y="1196752"/>
            <a:ext cx="7498080" cy="4800600"/>
          </a:xfrm>
        </p:spPr>
        <p:txBody>
          <a:bodyPr>
            <a:normAutofit/>
          </a:bodyPr>
          <a:lstStyle/>
          <a:p>
            <a:pPr marL="82296" indent="0">
              <a:lnSpc>
                <a:spcPct val="90000"/>
              </a:lnSpc>
              <a:buClrTx/>
              <a:buNone/>
            </a:pPr>
            <a:r>
              <a:rPr lang="ru-RU" sz="2000" dirty="0">
                <a:latin typeface="Book Antiqua" pitchFamily="18" charset="0"/>
                <a:ea typeface="+mj-ea"/>
                <a:cs typeface="+mj-cs"/>
              </a:rPr>
              <a:t>линейное (одномерное) пространство</a:t>
            </a:r>
            <a:r>
              <a:rPr lang="ru-RU" sz="2000" dirty="0" smtClean="0"/>
              <a:t>, </a:t>
            </a:r>
            <a:r>
              <a:rPr lang="ru-RU" sz="2000" dirty="0" smtClean="0">
                <a:latin typeface="Book Antiqua" pitchFamily="18" charset="0"/>
                <a:ea typeface="+mj-ea"/>
                <a:cs typeface="+mj-cs"/>
              </a:rPr>
              <a:t>с </a:t>
            </a:r>
            <a:r>
              <a:rPr lang="ru-RU" sz="2000" dirty="0">
                <a:latin typeface="Book Antiqua" pitchFamily="18" charset="0"/>
                <a:ea typeface="+mj-ea"/>
                <a:cs typeface="+mj-cs"/>
              </a:rPr>
              <a:t>использованием цифр и чисел</a:t>
            </a:r>
          </a:p>
          <a:p>
            <a:pPr marL="82296" indent="0">
              <a:lnSpc>
                <a:spcPct val="90000"/>
              </a:lnSpc>
              <a:buClrTx/>
              <a:buNone/>
            </a:pPr>
            <a:endParaRPr lang="ru-RU" sz="1600" dirty="0">
              <a:latin typeface="Book Antiqua" pitchFamily="18" charset="0"/>
              <a:ea typeface="+mj-ea"/>
              <a:cs typeface="+mj-cs"/>
            </a:endParaRPr>
          </a:p>
          <a:p>
            <a:pPr marL="82296" indent="0">
              <a:lnSpc>
                <a:spcPct val="90000"/>
              </a:lnSpc>
              <a:buClrTx/>
              <a:buNone/>
            </a:pPr>
            <a:endParaRPr lang="ru-RU" sz="1600" dirty="0" smtClean="0">
              <a:latin typeface="Book Antiqua" pitchFamily="18" charset="0"/>
              <a:ea typeface="+mj-ea"/>
              <a:cs typeface="+mj-cs"/>
            </a:endParaRPr>
          </a:p>
          <a:p>
            <a:pPr marL="82296" indent="0">
              <a:lnSpc>
                <a:spcPct val="90000"/>
              </a:lnSpc>
              <a:buClrTx/>
              <a:buNone/>
            </a:pPr>
            <a:r>
              <a:rPr lang="ru-RU" sz="2000" dirty="0" smtClean="0">
                <a:latin typeface="Book Antiqua" pitchFamily="18" charset="0"/>
                <a:ea typeface="+mj-ea"/>
                <a:cs typeface="+mj-cs"/>
              </a:rPr>
              <a:t>плоскостное </a:t>
            </a:r>
            <a:r>
              <a:rPr lang="ru-RU" sz="2000" dirty="0">
                <a:latin typeface="Book Antiqua" pitchFamily="18" charset="0"/>
                <a:ea typeface="+mj-ea"/>
                <a:cs typeface="+mj-cs"/>
              </a:rPr>
              <a:t>(двухмерное) пространство, </a:t>
            </a:r>
            <a:endParaRPr lang="ru-RU" sz="2000" dirty="0" smtClean="0">
              <a:latin typeface="Book Antiqua" pitchFamily="18" charset="0"/>
              <a:ea typeface="+mj-ea"/>
              <a:cs typeface="+mj-cs"/>
            </a:endParaRPr>
          </a:p>
          <a:p>
            <a:pPr marL="82296" indent="0">
              <a:lnSpc>
                <a:spcPct val="90000"/>
              </a:lnSpc>
              <a:buClrTx/>
              <a:buNone/>
            </a:pPr>
            <a:endParaRPr lang="ru-RU" sz="2000" dirty="0" smtClean="0">
              <a:latin typeface="Book Antiqua" pitchFamily="18" charset="0"/>
              <a:ea typeface="+mj-ea"/>
              <a:cs typeface="+mj-cs"/>
            </a:endParaRPr>
          </a:p>
          <a:p>
            <a:pPr marL="82296" indent="0">
              <a:lnSpc>
                <a:spcPct val="90000"/>
              </a:lnSpc>
              <a:buClrTx/>
              <a:buNone/>
            </a:pPr>
            <a:endParaRPr lang="ru-RU" sz="2000" dirty="0" smtClean="0">
              <a:latin typeface="Book Antiqua" pitchFamily="18" charset="0"/>
              <a:ea typeface="+mj-ea"/>
              <a:cs typeface="+mj-cs"/>
            </a:endParaRPr>
          </a:p>
          <a:p>
            <a:pPr marL="82296" indent="0">
              <a:lnSpc>
                <a:spcPct val="90000"/>
              </a:lnSpc>
              <a:buClrTx/>
              <a:buNone/>
            </a:pPr>
            <a:endParaRPr lang="ru-RU" sz="2000" dirty="0" smtClean="0">
              <a:latin typeface="Book Antiqua" pitchFamily="18" charset="0"/>
              <a:ea typeface="+mj-ea"/>
              <a:cs typeface="+mj-cs"/>
            </a:endParaRPr>
          </a:p>
          <a:p>
            <a:pPr marL="82296" indent="0">
              <a:lnSpc>
                <a:spcPct val="90000"/>
              </a:lnSpc>
              <a:buClrTx/>
              <a:buNone/>
            </a:pPr>
            <a:endParaRPr lang="ru-RU" sz="2000" dirty="0">
              <a:latin typeface="Book Antiqua" pitchFamily="18" charset="0"/>
              <a:ea typeface="+mj-ea"/>
              <a:cs typeface="+mj-cs"/>
            </a:endParaRPr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916832"/>
            <a:ext cx="5949950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 descr="https://raz-vivajka.ru/upload/resize_cache/iblock/631/1280_926_184f9408ab14039ab0ff641758d561bea/631fc3b3c802a9627781010c5118421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593"/>
          <a:stretch/>
        </p:blipFill>
        <p:spPr bwMode="auto">
          <a:xfrm>
            <a:off x="971601" y="2892931"/>
            <a:ext cx="2304255" cy="4640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7" y="2892932"/>
            <a:ext cx="1944215" cy="477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3" y="2892934"/>
            <a:ext cx="1989509" cy="473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 descr="Картинки для автоматизации звука Л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4" t="5401" r="67688" b="7487"/>
          <a:stretch/>
        </p:blipFill>
        <p:spPr bwMode="auto">
          <a:xfrm>
            <a:off x="8492814" y="266317"/>
            <a:ext cx="422910" cy="20839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Картинки для автоматизации звука Л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66" t="5378" r="35963" b="7342"/>
          <a:stretch/>
        </p:blipFill>
        <p:spPr bwMode="auto">
          <a:xfrm>
            <a:off x="8492814" y="2350220"/>
            <a:ext cx="422910" cy="18605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Картинки для автоматизации звука Л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97" t="5378" r="3947" b="7342"/>
          <a:stretch/>
        </p:blipFill>
        <p:spPr bwMode="auto">
          <a:xfrm>
            <a:off x="8492815" y="4210770"/>
            <a:ext cx="422910" cy="20116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7740352" y="3280495"/>
            <a:ext cx="16561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337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1266"/>
            <a:ext cx="7498080" cy="114300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Book Antiqua" pitchFamily="18" charset="0"/>
              </a:rPr>
              <a:t>Объемная  игра «Да-Нет»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124744"/>
            <a:ext cx="7498080" cy="4800600"/>
          </a:xfrm>
        </p:spPr>
        <p:txBody>
          <a:bodyPr>
            <a:normAutofit fontScale="70000" lnSpcReduction="20000"/>
          </a:bodyPr>
          <a:lstStyle/>
          <a:p>
            <a:pPr marL="0" indent="450850">
              <a:buNone/>
            </a:pPr>
            <a:r>
              <a:rPr lang="ru-RU" sz="2900" dirty="0">
                <a:latin typeface="Book Antiqua" pitchFamily="18" charset="0"/>
              </a:rPr>
              <a:t>Объемная  игра «Да-Нет» проводится в показателях трехмерного пространства, поэтому сужение поля поиска проходит через понятия «правая-левая», «верхняя-нижняя», «передняя-задняя» части комнаты; центр, угол и стороны объемного пространства.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ru-RU" sz="2800" i="1" dirty="0">
                <a:latin typeface="Book Antiqua" pitchFamily="18" charset="0"/>
              </a:rPr>
              <a:t>Правила объемной игры «Да-Нет</a:t>
            </a:r>
            <a:r>
              <a:rPr lang="ru-RU" sz="2800" i="1" dirty="0" smtClean="0">
                <a:latin typeface="Book Antiqua" pitchFamily="18" charset="0"/>
              </a:rPr>
              <a:t>»:</a:t>
            </a:r>
            <a:endParaRPr lang="ru-RU" sz="2800" i="1" dirty="0">
              <a:latin typeface="Book Antiqua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2800" dirty="0">
                <a:latin typeface="Book Antiqua" pitchFamily="18" charset="0"/>
              </a:rPr>
              <a:t>Данный вид пространственной  игры «Да-Нет» </a:t>
            </a:r>
            <a:r>
              <a:rPr lang="ru-RU" sz="2800" dirty="0" smtClean="0">
                <a:latin typeface="Book Antiqua" pitchFamily="18" charset="0"/>
              </a:rPr>
              <a:t>может разворачиваться:</a:t>
            </a:r>
          </a:p>
          <a:p>
            <a:pPr marL="0" indent="0">
              <a:lnSpc>
                <a:spcPct val="120000"/>
              </a:lnSpc>
              <a:buNone/>
            </a:pPr>
            <a:endParaRPr lang="ru-RU" sz="2800" dirty="0">
              <a:latin typeface="Book Antiqua" pitchFamily="18" charset="0"/>
            </a:endParaRPr>
          </a:p>
          <a:p>
            <a:pPr marL="0" indent="0">
              <a:buNone/>
            </a:pPr>
            <a:r>
              <a:rPr lang="ru-RU" sz="2800" dirty="0">
                <a:latin typeface="Book Antiqua" pitchFamily="18" charset="0"/>
              </a:rPr>
              <a:t>•	в комнате  - взгляд на объемное пространство изнутри. </a:t>
            </a:r>
          </a:p>
          <a:p>
            <a:pPr marL="0" indent="0">
              <a:buNone/>
            </a:pPr>
            <a:r>
              <a:rPr lang="ru-RU" sz="2800" dirty="0">
                <a:latin typeface="Book Antiqua" pitchFamily="18" charset="0"/>
              </a:rPr>
              <a:t>•	в коробке (черный ящик»), взгляд на объемное  пространство сверху.</a:t>
            </a:r>
          </a:p>
          <a:p>
            <a:pPr marL="0" indent="0">
              <a:buNone/>
            </a:pPr>
            <a:r>
              <a:rPr lang="ru-RU" sz="2800" dirty="0">
                <a:latin typeface="Book Antiqua" pitchFamily="18" charset="0"/>
              </a:rPr>
              <a:t>Объектами для игры могут служить все  предметы,  находящиеся в комнате или коробке.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668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20688"/>
            <a:ext cx="2095500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23928" y="620688"/>
            <a:ext cx="4572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prstClr val="black"/>
                </a:solidFill>
              </a:rPr>
              <a:t>Методика формирования у дошкольников классификационных навыков. (Технология ТРИЗ)"</a:t>
            </a:r>
          </a:p>
          <a:p>
            <a:pPr indent="355600" algn="just"/>
            <a:r>
              <a:rPr lang="ru-RU" sz="1400" dirty="0">
                <a:solidFill>
                  <a:prstClr val="black"/>
                </a:solidFill>
                <a:latin typeface="Book Antiqua" pitchFamily="18" charset="0"/>
              </a:rPr>
              <a:t>В пособии представлена система методик, направленная на развитие творческих способностей детей, в частности, мыслительных операций, активизации воображения, освоения понятий "объект", "пространство", "признаки объекта" и др., а также принципов логического мышления и ориентировки. Занятия способствуют обогащению словарного запаса детей.</a:t>
            </a:r>
            <a:br>
              <a:rPr lang="ru-RU" sz="1400" dirty="0">
                <a:solidFill>
                  <a:prstClr val="black"/>
                </a:solidFill>
                <a:latin typeface="Book Antiqua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Book Antiqua" pitchFamily="18" charset="0"/>
              </a:rPr>
              <a:t>Предлагаемые игры, тесты, упражнения основаны на решении изобретательных задач - ТРИЗ (автор - Г.А. </a:t>
            </a:r>
            <a:r>
              <a:rPr lang="ru-RU" sz="1400" dirty="0" err="1">
                <a:solidFill>
                  <a:prstClr val="black"/>
                </a:solidFill>
                <a:latin typeface="Book Antiqua" pitchFamily="18" charset="0"/>
              </a:rPr>
              <a:t>Альтшуллер</a:t>
            </a:r>
            <a:r>
              <a:rPr lang="ru-RU" sz="1400" dirty="0">
                <a:solidFill>
                  <a:prstClr val="black"/>
                </a:solidFill>
                <a:latin typeface="Book Antiqua" pitchFamily="18" charset="0"/>
              </a:rPr>
              <a:t>) и общей теории сильного мышления - ОТСМ (автор - Н.Н. Хоменко).</a:t>
            </a:r>
            <a:br>
              <a:rPr lang="ru-RU" sz="1400" dirty="0">
                <a:solidFill>
                  <a:prstClr val="black"/>
                </a:solidFill>
                <a:latin typeface="Book Antiqua" pitchFamily="18" charset="0"/>
              </a:rPr>
            </a:br>
            <a:r>
              <a:rPr lang="ru-RU" sz="1400" dirty="0">
                <a:solidFill>
                  <a:prstClr val="black"/>
                </a:solidFill>
              </a:rPr>
              <a:t>Подробнее:</a:t>
            </a:r>
            <a:r>
              <a:rPr lang="ru-RU" sz="1400" dirty="0">
                <a:solidFill>
                  <a:srgbClr val="0070C0"/>
                </a:solidFill>
              </a:rPr>
              <a:t> </a:t>
            </a:r>
            <a:r>
              <a:rPr lang="ru-RU" sz="1400" dirty="0">
                <a:solidFill>
                  <a:srgbClr val="0070C0"/>
                </a:solidFill>
                <a:hlinkClick r:id="rId3"/>
              </a:rPr>
              <a:t>https://www.labirint.ru/books/428705/</a:t>
            </a:r>
            <a:endParaRPr lang="ru-RU" sz="1400" dirty="0">
              <a:solidFill>
                <a:srgbClr val="0070C0"/>
              </a:solidFill>
            </a:endParaRPr>
          </a:p>
          <a:p>
            <a:r>
              <a:rPr lang="ru-RU" sz="1400" dirty="0">
                <a:solidFill>
                  <a:prstClr val="black"/>
                </a:solidFill>
              </a:rPr>
              <a:t/>
            </a:r>
            <a:br>
              <a:rPr lang="ru-RU" sz="1400" dirty="0">
                <a:solidFill>
                  <a:prstClr val="black"/>
                </a:solidFill>
              </a:rPr>
            </a:b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4591006"/>
            <a:ext cx="78488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  <a:hlinkClick r:id="rId4"/>
              </a:rPr>
              <a:t>http://</a:t>
            </a:r>
            <a:r>
              <a:rPr lang="en-US" dirty="0" smtClean="0">
                <a:solidFill>
                  <a:prstClr val="black"/>
                </a:solidFill>
                <a:hlinkClick r:id="rId4"/>
              </a:rPr>
              <a:t>www.triz.natm.ru/articles/sid003/tk06.htm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b="1" dirty="0" smtClean="0">
                <a:solidFill>
                  <a:prstClr val="black"/>
                </a:solidFill>
              </a:rPr>
              <a:t>Технология составления </a:t>
            </a:r>
            <a:r>
              <a:rPr lang="ru-RU" b="1" dirty="0">
                <a:solidFill>
                  <a:prstClr val="black"/>
                </a:solidFill>
              </a:rPr>
              <a:t>творческих текстов по картине</a:t>
            </a:r>
          </a:p>
          <a:p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20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67744" y="1844824"/>
            <a:ext cx="6876256" cy="228600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Book Antiqua" pitchFamily="18" charset="0"/>
              </a:rPr>
              <a:t>Формирование основ диалектического мышления </a:t>
            </a:r>
            <a:r>
              <a:rPr lang="ru-RU" sz="3200" dirty="0" smtClean="0">
                <a:solidFill>
                  <a:schemeClr val="tx2"/>
                </a:solidFill>
                <a:latin typeface="Book Antiqua" pitchFamily="18" charset="0"/>
              </a:rPr>
              <a:t/>
            </a:r>
            <a:br>
              <a:rPr lang="ru-RU" sz="3200" dirty="0" smtClean="0">
                <a:solidFill>
                  <a:schemeClr val="tx2"/>
                </a:solidFill>
                <a:latin typeface="Book Antiqua" pitchFamily="18" charset="0"/>
              </a:rPr>
            </a:br>
            <a:r>
              <a:rPr lang="ru-RU" sz="2800" dirty="0" smtClean="0">
                <a:solidFill>
                  <a:schemeClr val="tx2"/>
                </a:solidFill>
                <a:latin typeface="Book Antiqua" pitchFamily="18" charset="0"/>
              </a:rPr>
              <a:t>(</a:t>
            </a:r>
            <a:r>
              <a:rPr lang="ru-RU" sz="2800" dirty="0">
                <a:solidFill>
                  <a:schemeClr val="tx2"/>
                </a:solidFill>
                <a:latin typeface="Book Antiqua" pitchFamily="18" charset="0"/>
              </a:rPr>
              <a:t>работа </a:t>
            </a:r>
            <a:r>
              <a:rPr lang="ru-RU" sz="2800" dirty="0" smtClean="0">
                <a:solidFill>
                  <a:schemeClr val="tx2"/>
                </a:solidFill>
                <a:latin typeface="Book Antiqua" pitchFamily="18" charset="0"/>
              </a:rPr>
              <a:t>с противоречиями</a:t>
            </a:r>
            <a:r>
              <a:rPr lang="ru-RU" sz="2800" dirty="0">
                <a:solidFill>
                  <a:schemeClr val="tx2"/>
                </a:solidFill>
                <a:latin typeface="Book Antiqua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2715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>
                <a:solidFill>
                  <a:schemeClr val="tx2"/>
                </a:solidFill>
                <a:latin typeface="Book Antiqua" pitchFamily="18" charset="0"/>
              </a:rPr>
              <a:t>Развитие   мышления   невозможно  без  формирования  умственных  операций: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>
              <a:buClrTx/>
            </a:pPr>
            <a:r>
              <a:rPr lang="ru-RU" sz="3000" dirty="0">
                <a:latin typeface="Book Antiqua" pitchFamily="18" charset="0"/>
                <a:ea typeface="+mj-ea"/>
                <a:cs typeface="+mj-cs"/>
              </a:rPr>
              <a:t>анализа (мысленного разложения целого на части или выделения из целого его сторон, действий, отношений), </a:t>
            </a:r>
          </a:p>
          <a:p>
            <a:pPr lvl="0">
              <a:buClrTx/>
            </a:pPr>
            <a:r>
              <a:rPr lang="ru-RU" sz="3000" dirty="0">
                <a:latin typeface="Book Antiqua" pitchFamily="18" charset="0"/>
                <a:ea typeface="+mj-ea"/>
                <a:cs typeface="+mj-cs"/>
              </a:rPr>
              <a:t>синтеза (мысленного объединения частей, свойств, действий в единое целое), </a:t>
            </a:r>
          </a:p>
          <a:p>
            <a:pPr lvl="0">
              <a:buClrTx/>
            </a:pPr>
            <a:r>
              <a:rPr lang="ru-RU" sz="3000" dirty="0">
                <a:latin typeface="Book Antiqua" pitchFamily="18" charset="0"/>
                <a:ea typeface="+mj-ea"/>
                <a:cs typeface="+mj-cs"/>
              </a:rPr>
              <a:t>сравнения (установления сходства и различия между предметами, явлениями или их признаками), </a:t>
            </a:r>
          </a:p>
          <a:p>
            <a:pPr lvl="0">
              <a:buClrTx/>
            </a:pPr>
            <a:r>
              <a:rPr lang="ru-RU" sz="3000" dirty="0">
                <a:latin typeface="Book Antiqua" pitchFamily="18" charset="0"/>
                <a:ea typeface="+mj-ea"/>
                <a:cs typeface="+mj-cs"/>
              </a:rPr>
              <a:t>обобщения (мысленного объединения предметов или явлений по каким - либо существенным признакам).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811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rmAutofit/>
          </a:bodyPr>
          <a:lstStyle/>
          <a:p>
            <a:r>
              <a:rPr lang="ru-RU" sz="3200" dirty="0"/>
              <a:t>При обучении детей дошкольного возраста работе с противоречием ставятся </a:t>
            </a:r>
            <a:r>
              <a:rPr lang="ru-RU" sz="3200" dirty="0" smtClean="0"/>
              <a:t>задачи: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>
              <a:buClrTx/>
            </a:pPr>
            <a:r>
              <a:rPr lang="ru-RU" sz="2400" dirty="0">
                <a:latin typeface="Book Antiqua" pitchFamily="18" charset="0"/>
                <a:ea typeface="+mj-ea"/>
                <a:cs typeface="+mj-cs"/>
              </a:rPr>
              <a:t>Формировать чувствительность к проблемной ситуации.</a:t>
            </a:r>
          </a:p>
          <a:p>
            <a:pPr lvl="0">
              <a:buClrTx/>
            </a:pPr>
            <a:r>
              <a:rPr lang="ru-RU" sz="2400" dirty="0">
                <a:latin typeface="Book Antiqua" pitchFamily="18" charset="0"/>
                <a:ea typeface="+mj-ea"/>
                <a:cs typeface="+mj-cs"/>
              </a:rPr>
              <a:t>Учить находить объект, к которому предъявляется претензия.</a:t>
            </a:r>
          </a:p>
          <a:p>
            <a:pPr lvl="0">
              <a:buClrTx/>
            </a:pPr>
            <a:r>
              <a:rPr lang="ru-RU" sz="2400" dirty="0">
                <a:latin typeface="Book Antiqua" pitchFamily="18" charset="0"/>
                <a:ea typeface="+mj-ea"/>
                <a:cs typeface="+mj-cs"/>
              </a:rPr>
              <a:t>Выявлять противоречивые свойства у этого объекта.</a:t>
            </a:r>
          </a:p>
          <a:p>
            <a:pPr lvl="0">
              <a:buClrTx/>
            </a:pPr>
            <a:r>
              <a:rPr lang="ru-RU" sz="2400" dirty="0">
                <a:latin typeface="Book Antiqua" pitchFamily="18" charset="0"/>
                <a:ea typeface="+mj-ea"/>
                <a:cs typeface="+mj-cs"/>
              </a:rPr>
              <a:t>Находить объекты, которые "требуют" наличие этих противоречивых свойств.</a:t>
            </a:r>
          </a:p>
          <a:p>
            <a:pPr lvl="0">
              <a:buClrTx/>
            </a:pPr>
            <a:r>
              <a:rPr lang="ru-RU" sz="2400" dirty="0">
                <a:latin typeface="Book Antiqua" pitchFamily="18" charset="0"/>
                <a:ea typeface="+mj-ea"/>
                <a:cs typeface="+mj-cs"/>
              </a:rPr>
              <a:t>Формулировать противоречие.</a:t>
            </a:r>
          </a:p>
          <a:p>
            <a:pPr lvl="0">
              <a:buClrTx/>
            </a:pPr>
            <a:r>
              <a:rPr lang="ru-RU" sz="2400" dirty="0">
                <a:latin typeface="Book Antiqua" pitchFamily="18" charset="0"/>
                <a:ea typeface="+mj-ea"/>
                <a:cs typeface="+mj-cs"/>
              </a:rPr>
              <a:t>Знать способы разрешения противоречий.</a:t>
            </a:r>
          </a:p>
          <a:p>
            <a:pPr lvl="0">
              <a:buClrTx/>
            </a:pPr>
            <a:r>
              <a:rPr lang="ru-RU" sz="2400" dirty="0">
                <a:latin typeface="Book Antiqua" pitchFamily="18" charset="0"/>
                <a:ea typeface="+mj-ea"/>
                <a:cs typeface="+mj-cs"/>
              </a:rPr>
              <a:t>Применять способы разрешения противоречий в изобретательской задаче.</a:t>
            </a:r>
          </a:p>
          <a:p>
            <a:pPr lvl="0">
              <a:buClrTx/>
            </a:pPr>
            <a:r>
              <a:rPr lang="ru-RU" sz="2400" dirty="0">
                <a:latin typeface="Book Antiqua" pitchFamily="18" charset="0"/>
                <a:ea typeface="+mj-ea"/>
                <a:cs typeface="+mj-cs"/>
              </a:rPr>
              <a:t>Оценивать полученные решения и выбирать лучшее для конкретной ситуации.</a:t>
            </a:r>
          </a:p>
          <a:p>
            <a:pPr lvl="0">
              <a:buClrTx/>
            </a:pPr>
            <a:r>
              <a:rPr lang="ru-RU" sz="2400" dirty="0">
                <a:latin typeface="Book Antiqua" pitchFamily="18" charset="0"/>
                <a:ea typeface="+mj-ea"/>
                <a:cs typeface="+mj-cs"/>
              </a:rPr>
              <a:t>Формировать умение рефлексировать.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096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548680"/>
            <a:ext cx="749808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>
                <a:solidFill>
                  <a:schemeClr val="tx2"/>
                </a:solidFill>
                <a:latin typeface="Book Antiqua" pitchFamily="18" charset="0"/>
              </a:rPr>
              <a:t>Правила работы с проблемами </a:t>
            </a:r>
            <a:r>
              <a:rPr lang="ru-RU" sz="3100" dirty="0" smtClean="0">
                <a:solidFill>
                  <a:schemeClr val="tx2"/>
                </a:solidFill>
                <a:latin typeface="Book Antiqua" pitchFamily="18" charset="0"/>
              </a:rPr>
              <a:t>в литературных произведениях:</a:t>
            </a:r>
            <a:br>
              <a:rPr lang="ru-RU" sz="3100" dirty="0" smtClean="0">
                <a:solidFill>
                  <a:schemeClr val="tx2"/>
                </a:solidFill>
                <a:latin typeface="Book Antiqua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buClrTx/>
            </a:pPr>
            <a:r>
              <a:rPr lang="ru-RU" sz="2400" dirty="0" smtClean="0">
                <a:latin typeface="Book Antiqua" pitchFamily="18" charset="0"/>
                <a:ea typeface="+mj-ea"/>
                <a:cs typeface="+mj-cs"/>
              </a:rPr>
              <a:t>Выделять «</a:t>
            </a:r>
            <a:r>
              <a:rPr lang="ru-RU" sz="2400" dirty="0">
                <a:latin typeface="Book Antiqua" pitchFamily="18" charset="0"/>
                <a:ea typeface="+mj-ea"/>
                <a:cs typeface="+mj-cs"/>
              </a:rPr>
              <a:t>ключевую проблему» или «главное действие», которое привело к появлению потока проблем. </a:t>
            </a:r>
          </a:p>
          <a:p>
            <a:pPr lvl="0">
              <a:buClrTx/>
            </a:pPr>
            <a:r>
              <a:rPr lang="ru-RU" sz="2400" dirty="0">
                <a:latin typeface="Book Antiqua" pitchFamily="18" charset="0"/>
                <a:ea typeface="+mj-ea"/>
                <a:cs typeface="+mj-cs"/>
              </a:rPr>
              <a:t>При разборе проблемных ситуаций в произведениях необходимо выделить объект (героя) – его цель – действия, которые он совершал – результат (добился ли герой своей цели). </a:t>
            </a:r>
          </a:p>
          <a:p>
            <a:pPr lvl="0">
              <a:buClrTx/>
            </a:pPr>
            <a:r>
              <a:rPr lang="ru-RU" sz="2400" dirty="0">
                <a:latin typeface="Book Antiqua" pitchFamily="18" charset="0"/>
                <a:ea typeface="+mj-ea"/>
                <a:cs typeface="+mj-cs"/>
              </a:rPr>
              <a:t>Учитывать гуманность цели (сохранение жизни).  </a:t>
            </a:r>
          </a:p>
          <a:p>
            <a:pPr lvl="0">
              <a:buClrTx/>
            </a:pPr>
            <a:r>
              <a:rPr lang="ru-RU" sz="2400" dirty="0" smtClean="0">
                <a:latin typeface="Book Antiqua" pitchFamily="18" charset="0"/>
                <a:ea typeface="+mj-ea"/>
                <a:cs typeface="+mj-cs"/>
              </a:rPr>
              <a:t>Находить идеальный конечный результат. </a:t>
            </a:r>
            <a:endParaRPr lang="ru-RU" sz="2400" dirty="0">
              <a:latin typeface="Book Antiqua" pitchFamily="18" charset="0"/>
              <a:ea typeface="+mj-ea"/>
              <a:cs typeface="+mj-cs"/>
            </a:endParaRPr>
          </a:p>
          <a:p>
            <a:pPr lvl="0">
              <a:buClrTx/>
            </a:pPr>
            <a:r>
              <a:rPr lang="ru-RU" sz="2400" dirty="0" smtClean="0">
                <a:latin typeface="Book Antiqua" pitchFamily="18" charset="0"/>
                <a:ea typeface="+mj-ea"/>
                <a:cs typeface="+mj-cs"/>
              </a:rPr>
              <a:t>Использовать </a:t>
            </a:r>
            <a:r>
              <a:rPr lang="ru-RU" sz="2400" dirty="0">
                <a:latin typeface="Book Antiqua" pitchFamily="18" charset="0"/>
                <a:ea typeface="+mj-ea"/>
                <a:cs typeface="+mj-cs"/>
              </a:rPr>
              <a:t>ресурсов самого себя или </a:t>
            </a:r>
            <a:r>
              <a:rPr lang="ru-RU" sz="2400" dirty="0" smtClean="0">
                <a:latin typeface="Book Antiqua" pitchFamily="18" charset="0"/>
                <a:ea typeface="+mj-ea"/>
                <a:cs typeface="+mj-cs"/>
              </a:rPr>
              <a:t>окружения.</a:t>
            </a:r>
            <a:endParaRPr lang="ru-RU" sz="2400" dirty="0">
              <a:latin typeface="Book Antiqua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7271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Рекомендуемая литература: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lvl="0">
              <a:buClrTx/>
            </a:pPr>
            <a:r>
              <a:rPr lang="ru-RU" sz="4900" dirty="0" err="1">
                <a:latin typeface="Book Antiqua" pitchFamily="18" charset="0"/>
                <a:ea typeface="+mj-ea"/>
                <a:cs typeface="+mj-cs"/>
              </a:rPr>
              <a:t>Альтшуллер</a:t>
            </a:r>
            <a:r>
              <a:rPr lang="ru-RU" sz="4900" dirty="0">
                <a:latin typeface="Book Antiqua" pitchFamily="18" charset="0"/>
                <a:ea typeface="+mj-ea"/>
                <a:cs typeface="+mj-cs"/>
              </a:rPr>
              <a:t> Г.С. Найти идею, - Новосибирск: «Наука», 1986.</a:t>
            </a:r>
          </a:p>
          <a:p>
            <a:pPr lvl="0">
              <a:buClrTx/>
            </a:pPr>
            <a:r>
              <a:rPr lang="ru-RU" sz="4900" dirty="0">
                <a:latin typeface="Book Antiqua" pitchFamily="18" charset="0"/>
                <a:ea typeface="+mj-ea"/>
                <a:cs typeface="+mj-cs"/>
              </a:rPr>
              <a:t>М.: «Просвещение», 1990.</a:t>
            </a:r>
          </a:p>
          <a:p>
            <a:pPr lvl="0">
              <a:buClrTx/>
            </a:pPr>
            <a:r>
              <a:rPr lang="ru-RU" sz="4900" dirty="0" err="1">
                <a:latin typeface="Book Antiqua" pitchFamily="18" charset="0"/>
                <a:ea typeface="+mj-ea"/>
                <a:cs typeface="+mj-cs"/>
              </a:rPr>
              <a:t>Мурашковска</a:t>
            </a:r>
            <a:r>
              <a:rPr lang="ru-RU" sz="4900" dirty="0">
                <a:latin typeface="Book Antiqua" pitchFamily="18" charset="0"/>
                <a:ea typeface="+mj-ea"/>
                <a:cs typeface="+mj-cs"/>
              </a:rPr>
              <a:t> И.Н. Когда я стану волшебником, - Рига, изд-во «Эксперимент», 1994.</a:t>
            </a:r>
          </a:p>
          <a:p>
            <a:pPr lvl="0">
              <a:buClrTx/>
            </a:pPr>
            <a:r>
              <a:rPr lang="ru-RU" sz="4900" dirty="0">
                <a:latin typeface="Book Antiqua" pitchFamily="18" charset="0"/>
                <a:ea typeface="+mj-ea"/>
                <a:cs typeface="+mj-cs"/>
              </a:rPr>
              <a:t>Программа по развитию творческого воображения и обучению диалектическому способу мышления с помощью элементов ТРИЗ /составитель </a:t>
            </a:r>
            <a:r>
              <a:rPr lang="ru-RU" sz="4900" dirty="0" err="1">
                <a:latin typeface="Book Antiqua" pitchFamily="18" charset="0"/>
                <a:ea typeface="+mj-ea"/>
                <a:cs typeface="+mj-cs"/>
              </a:rPr>
              <a:t>Гуткович</a:t>
            </a:r>
            <a:r>
              <a:rPr lang="ru-RU" sz="4900" dirty="0">
                <a:latin typeface="Book Antiqua" pitchFamily="18" charset="0"/>
                <a:ea typeface="+mj-ea"/>
                <a:cs typeface="+mj-cs"/>
              </a:rPr>
              <a:t> И.Я. и др. - Ульяновск, 1994.</a:t>
            </a:r>
          </a:p>
          <a:p>
            <a:pPr lvl="0">
              <a:buClrTx/>
            </a:pPr>
            <a:r>
              <a:rPr lang="ru-RU" sz="4900" dirty="0" err="1">
                <a:latin typeface="Book Antiqua" pitchFamily="18" charset="0"/>
                <a:ea typeface="+mj-ea"/>
                <a:cs typeface="+mj-cs"/>
              </a:rPr>
              <a:t>Сидорчук</a:t>
            </a:r>
            <a:r>
              <a:rPr lang="ru-RU" sz="4900" dirty="0">
                <a:latin typeface="Book Antiqua" pitchFamily="18" charset="0"/>
                <a:ea typeface="+mj-ea"/>
                <a:cs typeface="+mj-cs"/>
              </a:rPr>
              <a:t> Т.А., </a:t>
            </a:r>
            <a:r>
              <a:rPr lang="ru-RU" sz="4900" dirty="0" err="1">
                <a:latin typeface="Book Antiqua" pitchFamily="18" charset="0"/>
                <a:ea typeface="+mj-ea"/>
                <a:cs typeface="+mj-cs"/>
              </a:rPr>
              <a:t>Гуткович</a:t>
            </a:r>
            <a:r>
              <a:rPr lang="ru-RU" sz="4900" dirty="0">
                <a:latin typeface="Book Antiqua" pitchFamily="18" charset="0"/>
                <a:ea typeface="+mj-ea"/>
                <a:cs typeface="+mj-cs"/>
              </a:rPr>
              <a:t> И.Я. Методы развития воображения дошкольников. – Ульяновск, 1997.</a:t>
            </a:r>
          </a:p>
          <a:p>
            <a:pPr lvl="0">
              <a:buClrTx/>
            </a:pPr>
            <a:r>
              <a:rPr lang="ru-RU" sz="4900" dirty="0" err="1">
                <a:latin typeface="Book Antiqua" pitchFamily="18" charset="0"/>
                <a:ea typeface="+mj-ea"/>
                <a:cs typeface="+mj-cs"/>
              </a:rPr>
              <a:t>Сидорчук</a:t>
            </a:r>
            <a:r>
              <a:rPr lang="ru-RU" sz="4900" dirty="0">
                <a:latin typeface="Book Antiqua" pitchFamily="18" charset="0"/>
                <a:ea typeface="+mj-ea"/>
                <a:cs typeface="+mj-cs"/>
              </a:rPr>
              <a:t> Т.А. Технология обучения дошкольников умению решать творческие задачи, Ульяновск, 1996.</a:t>
            </a:r>
          </a:p>
          <a:p>
            <a:pPr lvl="0">
              <a:buClrTx/>
            </a:pPr>
            <a:r>
              <a:rPr lang="ru-RU" sz="4900" dirty="0">
                <a:latin typeface="Book Antiqua" pitchFamily="18" charset="0"/>
                <a:ea typeface="+mj-ea"/>
                <a:cs typeface="+mj-cs"/>
              </a:rPr>
              <a:t>ТРИЗ. Материалы к семинару, - Минск, 1995.</a:t>
            </a:r>
          </a:p>
          <a:p>
            <a:pPr lvl="0">
              <a:buClrTx/>
            </a:pPr>
            <a:r>
              <a:rPr lang="ru-RU" sz="4900" dirty="0">
                <a:latin typeface="Book Antiqua" pitchFamily="18" charset="0"/>
                <a:ea typeface="+mj-ea"/>
                <a:cs typeface="+mj-cs"/>
              </a:rPr>
              <a:t>Хоменко Н.Н. ОТСМ – ТРИЗ: введение в технологию решения проблем. Корея, </a:t>
            </a:r>
            <a:r>
              <a:rPr lang="en-US" sz="4900" dirty="0">
                <a:latin typeface="Book Antiqua" pitchFamily="18" charset="0"/>
                <a:ea typeface="+mj-ea"/>
                <a:cs typeface="+mj-cs"/>
              </a:rPr>
              <a:t>Samsung Electronics</a:t>
            </a:r>
            <a:r>
              <a:rPr lang="ru-RU" sz="4900" dirty="0">
                <a:latin typeface="Book Antiqua" pitchFamily="18" charset="0"/>
                <a:ea typeface="+mj-ea"/>
                <a:cs typeface="+mj-cs"/>
              </a:rPr>
              <a:t>. 2000 (на английском языке</a:t>
            </a:r>
            <a:r>
              <a:rPr lang="ru-RU" sz="4900" dirty="0" smtClean="0">
                <a:latin typeface="Book Antiqua" pitchFamily="18" charset="0"/>
                <a:ea typeface="+mj-ea"/>
                <a:cs typeface="+mj-cs"/>
              </a:rPr>
              <a:t>)</a:t>
            </a:r>
          </a:p>
          <a:p>
            <a:pPr marL="82296" lvl="0" indent="0">
              <a:buClrTx/>
              <a:buNone/>
            </a:pPr>
            <a:endParaRPr lang="ru-RU" sz="4900" dirty="0" smtClean="0">
              <a:latin typeface="Book Antiqua" pitchFamily="18" charset="0"/>
              <a:ea typeface="+mj-ea"/>
              <a:cs typeface="+mj-cs"/>
            </a:endParaRPr>
          </a:p>
          <a:p>
            <a:pPr lvl="0">
              <a:buClrTx/>
            </a:pPr>
            <a:r>
              <a:rPr lang="en-US" sz="4500" dirty="0">
                <a:latin typeface="Book Antiqua" pitchFamily="18" charset="0"/>
                <a:ea typeface="+mj-ea"/>
                <a:cs typeface="+mj-cs"/>
                <a:hlinkClick r:id="rId2"/>
              </a:rPr>
              <a:t>http://</a:t>
            </a:r>
            <a:r>
              <a:rPr lang="en-US" sz="4500" dirty="0" smtClean="0">
                <a:latin typeface="Book Antiqua" pitchFamily="18" charset="0"/>
                <a:ea typeface="+mj-ea"/>
                <a:cs typeface="+mj-cs"/>
                <a:hlinkClick r:id="rId2"/>
              </a:rPr>
              <a:t>www.trizminsk.org/e/260023.htm#01</a:t>
            </a:r>
            <a:r>
              <a:rPr lang="ru-RU" sz="4500" dirty="0" smtClean="0">
                <a:latin typeface="Book Antiqua" pitchFamily="18" charset="0"/>
                <a:ea typeface="+mj-ea"/>
                <a:cs typeface="+mj-cs"/>
              </a:rPr>
              <a:t> Работа с противоречиями</a:t>
            </a:r>
          </a:p>
          <a:p>
            <a:pPr>
              <a:buClrTx/>
            </a:pPr>
            <a:r>
              <a:rPr lang="en-US" sz="4500" dirty="0">
                <a:latin typeface="Book Antiqua" pitchFamily="18" charset="0"/>
                <a:ea typeface="+mj-ea"/>
                <a:cs typeface="+mj-cs"/>
                <a:hlinkClick r:id="rId3"/>
              </a:rPr>
              <a:t>http://</a:t>
            </a:r>
            <a:r>
              <a:rPr lang="en-US" sz="4500" dirty="0" smtClean="0">
                <a:latin typeface="Book Antiqua" pitchFamily="18" charset="0"/>
                <a:ea typeface="+mj-ea"/>
                <a:cs typeface="+mj-cs"/>
                <a:hlinkClick r:id="rId3"/>
              </a:rPr>
              <a:t>www.trizminsk.org/e/260023.htm#022</a:t>
            </a:r>
            <a:r>
              <a:rPr lang="ru-RU" sz="4500" dirty="0" smtClean="0">
                <a:latin typeface="Book Antiqua" pitchFamily="18" charset="0"/>
                <a:ea typeface="+mj-ea"/>
                <a:cs typeface="+mj-cs"/>
              </a:rPr>
              <a:t>  Игры </a:t>
            </a:r>
            <a:r>
              <a:rPr lang="ru-RU" sz="2400" b="1" dirty="0" smtClean="0"/>
              <a:t> </a:t>
            </a:r>
            <a:r>
              <a:rPr lang="ru-RU" sz="4600" dirty="0" smtClean="0">
                <a:latin typeface="Book Antiqua" pitchFamily="18" charset="0"/>
                <a:ea typeface="+mj-ea"/>
                <a:cs typeface="+mj-cs"/>
              </a:rPr>
              <a:t>и творческие задания по обучению детей работе с противоречиями</a:t>
            </a:r>
          </a:p>
          <a:p>
            <a:pPr>
              <a:buClrTx/>
            </a:pPr>
            <a:r>
              <a:rPr lang="en-US" sz="4600" dirty="0">
                <a:latin typeface="Book Antiqua" pitchFamily="18" charset="0"/>
                <a:ea typeface="+mj-ea"/>
                <a:cs typeface="+mj-cs"/>
                <a:hlinkClick r:id="rId4"/>
              </a:rPr>
              <a:t>https://</a:t>
            </a:r>
            <a:r>
              <a:rPr lang="en-US" sz="4600" dirty="0" smtClean="0">
                <a:latin typeface="Book Antiqua" pitchFamily="18" charset="0"/>
                <a:ea typeface="+mj-ea"/>
                <a:cs typeface="+mj-cs"/>
                <a:hlinkClick r:id="rId4"/>
              </a:rPr>
              <a:t>www.altshuller.ru/triz/technique1.asp</a:t>
            </a:r>
            <a:r>
              <a:rPr lang="ru-RU" sz="4600" dirty="0">
                <a:latin typeface="Book Antiqua" pitchFamily="18" charset="0"/>
                <a:ea typeface="+mj-ea"/>
                <a:cs typeface="+mj-cs"/>
              </a:rPr>
              <a:t>  </a:t>
            </a:r>
            <a:r>
              <a:rPr lang="ru-RU" sz="4600" dirty="0" smtClean="0">
                <a:latin typeface="Book Antiqua" pitchFamily="18" charset="0"/>
                <a:ea typeface="+mj-ea"/>
                <a:cs typeface="+mj-cs"/>
              </a:rPr>
              <a:t>Типовые приемы устранения технических противоречий. Г.С. </a:t>
            </a:r>
            <a:r>
              <a:rPr lang="ru-RU" sz="4600" dirty="0" err="1" smtClean="0">
                <a:latin typeface="Book Antiqua" pitchFamily="18" charset="0"/>
                <a:ea typeface="+mj-ea"/>
                <a:cs typeface="+mj-cs"/>
              </a:rPr>
              <a:t>Альтшуллер</a:t>
            </a:r>
            <a:endParaRPr lang="ru-RU" sz="4600" dirty="0" smtClean="0">
              <a:latin typeface="Book Antiqua" pitchFamily="18" charset="0"/>
              <a:ea typeface="+mj-ea"/>
              <a:cs typeface="+mj-cs"/>
            </a:endParaRPr>
          </a:p>
          <a:p>
            <a:pPr lvl="0">
              <a:buClrTx/>
            </a:pPr>
            <a:endParaRPr lang="ru-RU" sz="4600" dirty="0">
              <a:latin typeface="Book Antiqua" pitchFamily="18" charset="0"/>
              <a:ea typeface="+mj-ea"/>
              <a:cs typeface="+mj-cs"/>
            </a:endParaRPr>
          </a:p>
          <a:p>
            <a:pPr marL="82296" indent="0">
              <a:buClr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455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Что такое современное образование?</a:t>
            </a:r>
          </a:p>
        </p:txBody>
      </p:sp>
      <p:pic>
        <p:nvPicPr>
          <p:cNvPr id="5" name="Объект 4" descr="https://xn--e1abcgakjmf3afc5c8g.xn--p1ai/upload/main/462/462ec8e66298a4243d05e4bb81b5d1a9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00808"/>
            <a:ext cx="7374193" cy="480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6157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67744" y="1844824"/>
            <a:ext cx="6876256" cy="228600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Book Antiqua" pitchFamily="18" charset="0"/>
              </a:rPr>
              <a:t>Установление </a:t>
            </a:r>
            <a:r>
              <a:rPr lang="ru-RU" sz="3200" dirty="0" smtClean="0">
                <a:solidFill>
                  <a:schemeClr val="tx2"/>
                </a:solidFill>
                <a:latin typeface="Book Antiqua" pitchFamily="18" charset="0"/>
              </a:rPr>
              <a:t/>
            </a:r>
            <a:br>
              <a:rPr lang="ru-RU" sz="3200" dirty="0" smtClean="0">
                <a:solidFill>
                  <a:schemeClr val="tx2"/>
                </a:solidFill>
                <a:latin typeface="Book Antiqua" pitchFamily="18" charset="0"/>
              </a:rPr>
            </a:br>
            <a:r>
              <a:rPr lang="ru-RU" sz="3200" dirty="0" smtClean="0">
                <a:solidFill>
                  <a:schemeClr val="tx2"/>
                </a:solidFill>
                <a:latin typeface="Book Antiqua" pitchFamily="18" charset="0"/>
              </a:rPr>
              <a:t>причинно-следственных </a:t>
            </a:r>
            <a:r>
              <a:rPr lang="ru-RU" sz="3200" dirty="0">
                <a:solidFill>
                  <a:schemeClr val="tx2"/>
                </a:solidFill>
                <a:latin typeface="Book Antiqua" pitchFamily="18" charset="0"/>
              </a:rPr>
              <a:t>связей.</a:t>
            </a:r>
          </a:p>
        </p:txBody>
      </p:sp>
    </p:spTree>
    <p:extLst>
      <p:ext uri="{BB962C8B-B14F-4D97-AF65-F5344CB8AC3E}">
        <p14:creationId xmlns:p14="http://schemas.microsoft.com/office/powerpoint/2010/main" val="335809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Grp="1"/>
          </p:cNvSpPr>
          <p:nvPr>
            <p:ph idx="1"/>
          </p:nvPr>
        </p:nvSpPr>
        <p:spPr>
          <a:xfrm>
            <a:off x="1259632" y="836712"/>
            <a:ext cx="7498080" cy="4800600"/>
          </a:xfrm>
        </p:spPr>
        <p:txBody>
          <a:bodyPr>
            <a:normAutofit fontScale="92500" lnSpcReduction="20000"/>
          </a:bodyPr>
          <a:lstStyle/>
          <a:p>
            <a:pPr algn="ctr" eaLnBrk="1" hangingPunct="1">
              <a:buFont typeface="Wingdings 2" pitchFamily="18" charset="2"/>
              <a:buNone/>
            </a:pPr>
            <a:r>
              <a:rPr lang="ru-RU" altLang="ru-RU" b="1" dirty="0" smtClean="0">
                <a:latin typeface="Times New Roman" pitchFamily="18" charset="0"/>
              </a:rPr>
              <a:t>Познавательный процесс человека включает в себя установление </a:t>
            </a:r>
            <a:r>
              <a:rPr lang="ru-RU" altLang="ru-RU" b="1" dirty="0" err="1" smtClean="0">
                <a:latin typeface="Times New Roman" pitchFamily="18" charset="0"/>
              </a:rPr>
              <a:t>причинно</a:t>
            </a:r>
            <a:r>
              <a:rPr lang="ru-RU" altLang="ru-RU" b="1" dirty="0" smtClean="0">
                <a:latin typeface="Times New Roman" pitchFamily="18" charset="0"/>
              </a:rPr>
              <a:t> – следственных связей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altLang="ru-RU" b="1" dirty="0" smtClean="0">
                <a:latin typeface="Times New Roman" pitchFamily="18" charset="0"/>
              </a:rPr>
              <a:t>при взаимодействии объектов или процессов.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altLang="ru-RU" b="1" dirty="0" smtClean="0">
                <a:latin typeface="Times New Roman" pitchFamily="18" charset="0"/>
              </a:rPr>
              <a:t>Формирование мыслительных операций причинно-следственного характера необходимо начинать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altLang="ru-RU" b="1" dirty="0" smtClean="0">
                <a:latin typeface="Times New Roman" pitchFamily="18" charset="0"/>
              </a:rPr>
              <a:t>с 2-2,5 лет.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altLang="ru-RU" b="1" dirty="0" smtClean="0">
                <a:latin typeface="Times New Roman" pitchFamily="18" charset="0"/>
              </a:rPr>
              <a:t>Процесс этот сложный и требует системной работы.</a:t>
            </a:r>
            <a:endParaRPr lang="ru-RU" altLang="ru-RU" b="1" dirty="0" smtClean="0">
              <a:solidFill>
                <a:schemeClr val="accent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29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/>
          </p:cNvSpPr>
          <p:nvPr>
            <p:ph idx="1"/>
          </p:nvPr>
        </p:nvSpPr>
        <p:spPr>
          <a:xfrm>
            <a:off x="1258888" y="836613"/>
            <a:ext cx="7499350" cy="5400699"/>
          </a:xfrm>
        </p:spPr>
        <p:txBody>
          <a:bodyPr>
            <a:normAutofit lnSpcReduction="10000"/>
          </a:bodyPr>
          <a:lstStyle/>
          <a:p>
            <a:pPr algn="ctr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altLang="ru-RU" sz="2400" b="1" dirty="0" smtClean="0">
                <a:latin typeface="Book Antiqua" pitchFamily="18" charset="0"/>
              </a:rPr>
              <a:t>Алгоритм  по моделированию </a:t>
            </a:r>
          </a:p>
          <a:p>
            <a:pPr algn="ctr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altLang="ru-RU" sz="2400" b="1" dirty="0" smtClean="0">
                <a:latin typeface="Book Antiqua" pitchFamily="18" charset="0"/>
              </a:rPr>
              <a:t>причинно-следственных связей:</a:t>
            </a:r>
            <a:r>
              <a:rPr lang="ru-RU" altLang="ru-RU" sz="2400" dirty="0" smtClean="0">
                <a:latin typeface="Book Antiqua" pitchFamily="18" charset="0"/>
              </a:rPr>
              <a:t> </a:t>
            </a:r>
          </a:p>
          <a:p>
            <a:pPr algn="ctr" eaLnBrk="1" hangingPunct="1">
              <a:lnSpc>
                <a:spcPct val="80000"/>
              </a:lnSpc>
              <a:buFont typeface="Wingdings 2" pitchFamily="18" charset="2"/>
              <a:buNone/>
            </a:pPr>
            <a:endParaRPr lang="ru-RU" altLang="ru-RU" sz="2400" dirty="0" smtClean="0">
              <a:latin typeface="Book Antiqua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2400" dirty="0" smtClean="0">
                <a:latin typeface="Book Antiqua" pitchFamily="18" charset="0"/>
              </a:rPr>
              <a:t>Из системы выделяем объект (картинка);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dirty="0" smtClean="0">
                <a:latin typeface="Book Antiqua" pitchFamily="18" charset="0"/>
              </a:rPr>
              <a:t>У объекта выделяем признак (схема);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dirty="0" smtClean="0">
                <a:latin typeface="Book Antiqua" pitchFamily="18" charset="0"/>
              </a:rPr>
              <a:t>Обсуждаем, как данный признак влияет на окружающие объекты и их признаки.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dirty="0" smtClean="0">
                <a:latin typeface="Book Antiqua" pitchFamily="18" charset="0"/>
              </a:rPr>
              <a:t>Все фиксируем в виде схем, карточек.</a:t>
            </a:r>
          </a:p>
          <a:p>
            <a:pPr eaLnBrk="1" hangingPunct="1">
              <a:lnSpc>
                <a:spcPct val="80000"/>
              </a:lnSpc>
            </a:pPr>
            <a:endParaRPr lang="ru-RU" altLang="ru-RU" sz="2400" dirty="0" smtClean="0">
              <a:latin typeface="Book Antiqua" pitchFamily="18" charset="0"/>
            </a:endParaRPr>
          </a:p>
          <a:p>
            <a:pPr algn="ctr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altLang="ru-RU" sz="3400" b="1" dirty="0" smtClean="0">
                <a:latin typeface="Book Antiqua" pitchFamily="18" charset="0"/>
              </a:rPr>
              <a:t>О 1 П 1</a:t>
            </a:r>
            <a:r>
              <a:rPr lang="ru-RU" altLang="ru-RU" sz="3600" b="1" dirty="0" smtClean="0">
                <a:latin typeface="Book Antiqua" pitchFamily="18" charset="0"/>
              </a:rPr>
              <a:t>                       </a:t>
            </a:r>
            <a:r>
              <a:rPr lang="ru-RU" altLang="ru-RU" sz="3400" b="1" dirty="0" smtClean="0">
                <a:latin typeface="Book Antiqua" pitchFamily="18" charset="0"/>
              </a:rPr>
              <a:t>О 2  П 2</a:t>
            </a:r>
          </a:p>
          <a:p>
            <a:pPr algn="ctr">
              <a:lnSpc>
                <a:spcPct val="80000"/>
              </a:lnSpc>
              <a:buNone/>
            </a:pPr>
            <a:r>
              <a:rPr lang="ru-RU" altLang="ru-RU" sz="2400" b="1" dirty="0" smtClean="0">
                <a:latin typeface="Book Antiqua" pitchFamily="18" charset="0"/>
              </a:rPr>
              <a:t>(поэтому</a:t>
            </a:r>
            <a:r>
              <a:rPr lang="ru-RU" altLang="ru-RU" sz="2400" b="1" dirty="0">
                <a:latin typeface="Book Antiqua" pitchFamily="18" charset="0"/>
              </a:rPr>
              <a:t>, следовательно, из-за </a:t>
            </a:r>
            <a:r>
              <a:rPr lang="ru-RU" altLang="ru-RU" sz="2400" b="1" dirty="0" smtClean="0">
                <a:latin typeface="Book Antiqua" pitchFamily="18" charset="0"/>
              </a:rPr>
              <a:t>этого)</a:t>
            </a:r>
          </a:p>
          <a:p>
            <a:pPr algn="ctr">
              <a:lnSpc>
                <a:spcPct val="80000"/>
              </a:lnSpc>
              <a:buNone/>
            </a:pPr>
            <a:endParaRPr lang="ru-RU" altLang="ru-RU" sz="2400" b="1" dirty="0" smtClean="0">
              <a:latin typeface="Book Antiqua" pitchFamily="18" charset="0"/>
            </a:endParaRPr>
          </a:p>
          <a:p>
            <a:pPr algn="ctr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altLang="ru-RU" sz="3400" b="1" dirty="0" smtClean="0">
                <a:latin typeface="Book Antiqua" pitchFamily="18" charset="0"/>
              </a:rPr>
              <a:t>О 2  П 2</a:t>
            </a:r>
            <a:r>
              <a:rPr lang="ru-RU" altLang="ru-RU" sz="3600" b="1" dirty="0" smtClean="0">
                <a:latin typeface="Book Antiqua" pitchFamily="18" charset="0"/>
              </a:rPr>
              <a:t>                       </a:t>
            </a:r>
            <a:r>
              <a:rPr lang="ru-RU" altLang="ru-RU" sz="3400" b="1" dirty="0" smtClean="0">
                <a:latin typeface="Book Antiqua" pitchFamily="18" charset="0"/>
              </a:rPr>
              <a:t>О 1 П 1</a:t>
            </a:r>
          </a:p>
          <a:p>
            <a:pPr algn="ctr">
              <a:lnSpc>
                <a:spcPct val="80000"/>
              </a:lnSpc>
              <a:buNone/>
            </a:pPr>
            <a:r>
              <a:rPr lang="ru-RU" altLang="ru-RU" sz="3600" b="1" dirty="0" smtClean="0">
                <a:latin typeface="Book Antiqua" pitchFamily="18" charset="0"/>
              </a:rPr>
              <a:t> </a:t>
            </a:r>
            <a:r>
              <a:rPr lang="ru-RU" altLang="ru-RU" sz="2400" b="1" dirty="0">
                <a:latin typeface="Book Antiqua" pitchFamily="18" charset="0"/>
              </a:rPr>
              <a:t>(потому что, из-за того что, так как, оттого </a:t>
            </a:r>
            <a:r>
              <a:rPr lang="ru-RU" altLang="ru-RU" sz="2400" b="1" dirty="0" smtClean="0">
                <a:latin typeface="Book Antiqua" pitchFamily="18" charset="0"/>
              </a:rPr>
              <a:t>что)</a:t>
            </a:r>
          </a:p>
        </p:txBody>
      </p:sp>
      <p:sp>
        <p:nvSpPr>
          <p:cNvPr id="2" name="Стрелка вправо 1"/>
          <p:cNvSpPr/>
          <p:nvPr/>
        </p:nvSpPr>
        <p:spPr>
          <a:xfrm>
            <a:off x="4085868" y="3861048"/>
            <a:ext cx="1800200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Стрелка влево 3"/>
          <p:cNvSpPr/>
          <p:nvPr/>
        </p:nvSpPr>
        <p:spPr>
          <a:xfrm>
            <a:off x="4170507" y="5013176"/>
            <a:ext cx="1728192" cy="7200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9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85366"/>
            <a:ext cx="7498080" cy="5915744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  <a:buNone/>
            </a:pPr>
            <a:r>
              <a:rPr lang="en-US" altLang="ru-RU" sz="2400" b="1" dirty="0">
                <a:latin typeface="Book Antiqua" pitchFamily="18" charset="0"/>
              </a:rPr>
              <a:t>I</a:t>
            </a:r>
            <a:r>
              <a:rPr lang="ru-RU" altLang="ru-RU" sz="2400" b="1" dirty="0">
                <a:latin typeface="Book Antiqua" pitchFamily="18" charset="0"/>
              </a:rPr>
              <a:t> Этап.</a:t>
            </a:r>
            <a:br>
              <a:rPr lang="ru-RU" altLang="ru-RU" sz="2400" b="1" dirty="0">
                <a:latin typeface="Book Antiqua" pitchFamily="18" charset="0"/>
              </a:rPr>
            </a:br>
            <a:r>
              <a:rPr lang="ru-RU" altLang="ru-RU" sz="2400" b="1" dirty="0">
                <a:latin typeface="Book Antiqua" pitchFamily="18" charset="0"/>
              </a:rPr>
              <a:t>Открытые причинно-следственные </a:t>
            </a:r>
            <a:r>
              <a:rPr lang="ru-RU" altLang="ru-RU" sz="2400" b="1" dirty="0" smtClean="0">
                <a:latin typeface="Book Antiqua" pitchFamily="18" charset="0"/>
              </a:rPr>
              <a:t>связи</a:t>
            </a:r>
          </a:p>
          <a:p>
            <a:pPr algn="ctr">
              <a:lnSpc>
                <a:spcPct val="80000"/>
              </a:lnSpc>
              <a:buNone/>
            </a:pPr>
            <a:endParaRPr lang="ru-RU" altLang="ru-RU" sz="2400" b="1" dirty="0">
              <a:latin typeface="Book Antiqua" pitchFamily="18" charset="0"/>
            </a:endParaRPr>
          </a:p>
          <a:p>
            <a:pPr algn="ctr">
              <a:lnSpc>
                <a:spcPct val="80000"/>
              </a:lnSpc>
              <a:buNone/>
            </a:pPr>
            <a:endParaRPr lang="ru-RU" altLang="ru-RU" sz="2400" b="1" dirty="0" smtClean="0">
              <a:latin typeface="Book Antiqua" pitchFamily="18" charset="0"/>
            </a:endParaRPr>
          </a:p>
          <a:p>
            <a:pPr algn="ctr">
              <a:lnSpc>
                <a:spcPct val="80000"/>
              </a:lnSpc>
              <a:buNone/>
            </a:pPr>
            <a:endParaRPr lang="ru-RU" altLang="ru-RU" sz="2400" b="1" dirty="0" smtClean="0">
              <a:latin typeface="Book Antiqua" pitchFamily="18" charset="0"/>
            </a:endParaRPr>
          </a:p>
          <a:p>
            <a:pPr algn="ctr">
              <a:lnSpc>
                <a:spcPct val="80000"/>
              </a:lnSpc>
              <a:buNone/>
            </a:pPr>
            <a:r>
              <a:rPr lang="en-US" altLang="ru-RU" sz="2400" b="1" dirty="0" smtClean="0">
                <a:latin typeface="Book Antiqua" pitchFamily="18" charset="0"/>
              </a:rPr>
              <a:t>II</a:t>
            </a:r>
            <a:r>
              <a:rPr lang="ru-RU" altLang="ru-RU" sz="2400" b="1" dirty="0" smtClean="0">
                <a:latin typeface="Book Antiqua" pitchFamily="18" charset="0"/>
              </a:rPr>
              <a:t> </a:t>
            </a:r>
            <a:r>
              <a:rPr lang="ru-RU" altLang="ru-RU" sz="2400" b="1" dirty="0">
                <a:latin typeface="Book Antiqua" pitchFamily="18" charset="0"/>
              </a:rPr>
              <a:t>Этап.</a:t>
            </a:r>
            <a:br>
              <a:rPr lang="ru-RU" altLang="ru-RU" sz="2400" b="1" dirty="0">
                <a:latin typeface="Book Antiqua" pitchFamily="18" charset="0"/>
              </a:rPr>
            </a:br>
            <a:r>
              <a:rPr lang="ru-RU" altLang="ru-RU" sz="2400" b="1" dirty="0">
                <a:latin typeface="Book Antiqua" pitchFamily="18" charset="0"/>
              </a:rPr>
              <a:t>Многообразие причин и следствий</a:t>
            </a:r>
            <a:endParaRPr lang="ru-RU" sz="2400" b="1" dirty="0">
              <a:latin typeface="Book Antiqua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661" y="836712"/>
            <a:ext cx="1296144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840" y="836712"/>
            <a:ext cx="1598651" cy="1172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трелка вправо 3"/>
          <p:cNvSpPr/>
          <p:nvPr/>
        </p:nvSpPr>
        <p:spPr>
          <a:xfrm>
            <a:off x="4151202" y="1288976"/>
            <a:ext cx="1656184" cy="1339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Содержимое 3"/>
          <p:cNvSpPr txBox="1">
            <a:spLocks/>
          </p:cNvSpPr>
          <p:nvPr/>
        </p:nvSpPr>
        <p:spPr>
          <a:xfrm>
            <a:off x="1154093" y="3143238"/>
            <a:ext cx="8572560" cy="1714512"/>
          </a:xfrm>
          <a:prstGeom prst="rect">
            <a:avLst/>
          </a:prstGeom>
          <a:ln>
            <a:miter lim="800000"/>
            <a:headEnd/>
            <a:tailEnd/>
          </a:ln>
          <a:extLst/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indent="-256032">
              <a:buClr>
                <a:srgbClr val="3891A7"/>
              </a:buClr>
              <a:buFont typeface="Wingdings 3"/>
              <a:buNone/>
              <a:defRPr/>
            </a:pPr>
            <a:endParaRPr lang="ru-RU" sz="1800" dirty="0">
              <a:solidFill>
                <a:prstClr val="black"/>
              </a:solidFill>
            </a:endParaRPr>
          </a:p>
        </p:txBody>
      </p:sp>
      <p:sp>
        <p:nvSpPr>
          <p:cNvPr id="8" name="Содержимое 4"/>
          <p:cNvSpPr txBox="1">
            <a:spLocks/>
          </p:cNvSpPr>
          <p:nvPr/>
        </p:nvSpPr>
        <p:spPr>
          <a:xfrm>
            <a:off x="6242865" y="3653759"/>
            <a:ext cx="420796" cy="346735"/>
          </a:xfrm>
          <a:prstGeom prst="rect">
            <a:avLst/>
          </a:prstGeom>
        </p:spPr>
        <p:txBody>
          <a:bodyPr/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3891A7"/>
              </a:buClr>
              <a:buFont typeface="Wingdings 3" pitchFamily="18" charset="2"/>
              <a:buNone/>
            </a:pPr>
            <a:r>
              <a:rPr lang="ru-RU" altLang="ru-RU" sz="1600" b="1" dirty="0" smtClean="0">
                <a:solidFill>
                  <a:srgbClr val="002060"/>
                </a:solidFill>
                <a:latin typeface="Calibri" pitchFamily="34" charset="0"/>
              </a:rPr>
              <a:t>С</a:t>
            </a:r>
          </a:p>
        </p:txBody>
      </p:sp>
      <p:sp>
        <p:nvSpPr>
          <p:cNvPr id="9" name="Стрелка вправо 8"/>
          <p:cNvSpPr/>
          <p:nvPr/>
        </p:nvSpPr>
        <p:spPr>
          <a:xfrm rot="21341286">
            <a:off x="2022158" y="3154656"/>
            <a:ext cx="4149725" cy="53975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Стрелка вправо 9"/>
          <p:cNvSpPr/>
          <p:nvPr/>
        </p:nvSpPr>
        <p:spPr>
          <a:xfrm flipV="1">
            <a:off x="2046682" y="3357918"/>
            <a:ext cx="4143375" cy="142875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 rot="182308">
            <a:off x="2075544" y="3643991"/>
            <a:ext cx="4151312" cy="66675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33019" y="3292099"/>
            <a:ext cx="28565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dirty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Arial" charset="0"/>
              </a:rPr>
              <a:t>с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225706" y="2854860"/>
            <a:ext cx="285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dirty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Arial" charset="0"/>
              </a:rPr>
              <a:t>с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449822" y="4932998"/>
            <a:ext cx="309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dirty="0" err="1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Arial" charset="0"/>
              </a:rPr>
              <a:t>п</a:t>
            </a:r>
            <a:endParaRPr lang="ru-RU" b="1" dirty="0">
              <a:ln w="12700">
                <a:solidFill>
                  <a:srgbClr val="4F271C">
                    <a:satMod val="155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 rot="11161164">
            <a:off x="3818691" y="4263237"/>
            <a:ext cx="4149725" cy="53975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Стрелка вправо 15"/>
          <p:cNvSpPr/>
          <p:nvPr/>
        </p:nvSpPr>
        <p:spPr>
          <a:xfrm rot="10800000" flipV="1">
            <a:off x="3821865" y="4486945"/>
            <a:ext cx="4143375" cy="142875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10432381">
            <a:off x="3813565" y="4818065"/>
            <a:ext cx="4151313" cy="66675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436363" y="4412049"/>
            <a:ext cx="309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dirty="0" err="1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Arial" charset="0"/>
              </a:rPr>
              <a:t>п</a:t>
            </a:r>
            <a:endParaRPr lang="ru-RU" b="1" dirty="0">
              <a:ln w="12700">
                <a:solidFill>
                  <a:srgbClr val="4F271C">
                    <a:satMod val="155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387482" y="3815828"/>
            <a:ext cx="4343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err="1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Arial" charset="0"/>
              </a:rPr>
              <a:t>п</a:t>
            </a:r>
            <a:endParaRPr lang="ru-RU" b="1" dirty="0">
              <a:ln w="12700">
                <a:solidFill>
                  <a:srgbClr val="4F271C">
                    <a:satMod val="155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20" name="Стрелка вправо 19"/>
          <p:cNvSpPr/>
          <p:nvPr/>
        </p:nvSpPr>
        <p:spPr>
          <a:xfrm rot="21341286">
            <a:off x="3223412" y="5311734"/>
            <a:ext cx="2584328" cy="87872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Стрелка вправо 20"/>
          <p:cNvSpPr/>
          <p:nvPr/>
        </p:nvSpPr>
        <p:spPr>
          <a:xfrm flipV="1">
            <a:off x="3223765" y="5510077"/>
            <a:ext cx="2580203" cy="71438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Стрелка вправо 21"/>
          <p:cNvSpPr/>
          <p:nvPr/>
        </p:nvSpPr>
        <p:spPr>
          <a:xfrm rot="182308" flipV="1">
            <a:off x="3225770" y="5709001"/>
            <a:ext cx="2583909" cy="45719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1174189" y="5316317"/>
            <a:ext cx="1905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002060"/>
                </a:solidFill>
                <a:latin typeface="Book Antiqua" pitchFamily="18" charset="0"/>
              </a:rPr>
              <a:t>Прошел дождь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5928227" y="4996657"/>
            <a:ext cx="27670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002060"/>
                </a:solidFill>
                <a:latin typeface="Book Antiqua" pitchFamily="18" charset="0"/>
              </a:rPr>
              <a:t>поэтому трава мокрая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647370" y="3292099"/>
            <a:ext cx="309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dirty="0" err="1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Arial" charset="0"/>
              </a:rPr>
              <a:t>п</a:t>
            </a:r>
            <a:endParaRPr lang="ru-RU" b="1" dirty="0">
              <a:ln w="12700">
                <a:solidFill>
                  <a:srgbClr val="4F271C">
                    <a:satMod val="155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rial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806" y="5302330"/>
            <a:ext cx="3157537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905541" y="5686205"/>
            <a:ext cx="3286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Book Antiqua" pitchFamily="18" charset="0"/>
                <a:cs typeface="Arial" pitchFamily="34" charset="0"/>
              </a:rPr>
              <a:t>поэтому пахнет свежестью</a:t>
            </a:r>
          </a:p>
        </p:txBody>
      </p:sp>
    </p:spTree>
    <p:extLst>
      <p:ext uri="{BB962C8B-B14F-4D97-AF65-F5344CB8AC3E}">
        <p14:creationId xmlns:p14="http://schemas.microsoft.com/office/powerpoint/2010/main" val="31477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85366"/>
            <a:ext cx="7498080" cy="5915744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  <a:buNone/>
            </a:pPr>
            <a:r>
              <a:rPr lang="ru-RU" altLang="ru-RU" sz="2400" b="1" dirty="0">
                <a:latin typeface="Book Antiqua" pitchFamily="18" charset="0"/>
              </a:rPr>
              <a:t>Влияние признаков</a:t>
            </a:r>
          </a:p>
          <a:p>
            <a:pPr algn="ctr">
              <a:lnSpc>
                <a:spcPct val="80000"/>
              </a:lnSpc>
              <a:buNone/>
            </a:pPr>
            <a:endParaRPr lang="ru-RU" altLang="ru-RU" sz="2400" b="1" dirty="0" smtClean="0">
              <a:latin typeface="Book Antiqua" pitchFamily="18" charset="0"/>
            </a:endParaRPr>
          </a:p>
          <a:p>
            <a:pPr algn="ctr">
              <a:lnSpc>
                <a:spcPct val="80000"/>
              </a:lnSpc>
              <a:buNone/>
            </a:pPr>
            <a:endParaRPr lang="ru-RU" altLang="ru-RU" sz="2400" b="1" dirty="0" smtClean="0">
              <a:latin typeface="Book Antiqua" pitchFamily="18" charset="0"/>
            </a:endParaRPr>
          </a:p>
        </p:txBody>
      </p:sp>
      <p:sp>
        <p:nvSpPr>
          <p:cNvPr id="7" name="Содержимое 3"/>
          <p:cNvSpPr txBox="1">
            <a:spLocks/>
          </p:cNvSpPr>
          <p:nvPr/>
        </p:nvSpPr>
        <p:spPr>
          <a:xfrm>
            <a:off x="1154093" y="3143238"/>
            <a:ext cx="8572560" cy="1714512"/>
          </a:xfrm>
          <a:prstGeom prst="rect">
            <a:avLst/>
          </a:prstGeom>
          <a:ln>
            <a:miter lim="800000"/>
            <a:headEnd/>
            <a:tailEnd/>
          </a:ln>
          <a:extLst/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indent="-256032">
              <a:buClr>
                <a:srgbClr val="3891A7"/>
              </a:buClr>
              <a:buFont typeface="Wingdings 3"/>
              <a:buNone/>
              <a:defRPr/>
            </a:pPr>
            <a:endParaRPr lang="ru-RU" sz="1800" dirty="0">
              <a:solidFill>
                <a:prstClr val="black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154" y="764703"/>
            <a:ext cx="8033334" cy="5040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849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85366"/>
            <a:ext cx="7498080" cy="5915744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  <a:buNone/>
            </a:pPr>
            <a:r>
              <a:rPr lang="en-US" altLang="ru-RU" sz="2400" b="1" dirty="0" smtClean="0">
                <a:latin typeface="Book Antiqua" pitchFamily="18" charset="0"/>
              </a:rPr>
              <a:t>III</a:t>
            </a:r>
            <a:r>
              <a:rPr lang="ru-RU" altLang="ru-RU" sz="2400" b="1" dirty="0" smtClean="0">
                <a:latin typeface="Book Antiqua" pitchFamily="18" charset="0"/>
              </a:rPr>
              <a:t> </a:t>
            </a:r>
            <a:r>
              <a:rPr lang="ru-RU" altLang="ru-RU" sz="2400" b="1" dirty="0">
                <a:latin typeface="Book Antiqua" pitchFamily="18" charset="0"/>
              </a:rPr>
              <a:t>Этап.</a:t>
            </a:r>
            <a:br>
              <a:rPr lang="ru-RU" altLang="ru-RU" sz="2400" b="1" dirty="0">
                <a:latin typeface="Book Antiqua" pitchFamily="18" charset="0"/>
              </a:rPr>
            </a:br>
            <a:endParaRPr lang="ru-RU" sz="2400" b="1" dirty="0">
              <a:latin typeface="Book Antiqua" pitchFamily="18" charset="0"/>
            </a:endParaRPr>
          </a:p>
        </p:txBody>
      </p:sp>
      <p:sp>
        <p:nvSpPr>
          <p:cNvPr id="7" name="Содержимое 3"/>
          <p:cNvSpPr txBox="1">
            <a:spLocks/>
          </p:cNvSpPr>
          <p:nvPr/>
        </p:nvSpPr>
        <p:spPr>
          <a:xfrm>
            <a:off x="1154093" y="3143238"/>
            <a:ext cx="8572560" cy="1714512"/>
          </a:xfrm>
          <a:prstGeom prst="rect">
            <a:avLst/>
          </a:prstGeom>
          <a:ln>
            <a:miter lim="800000"/>
            <a:headEnd/>
            <a:tailEnd/>
          </a:ln>
          <a:extLst/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indent="-256032">
              <a:buClr>
                <a:srgbClr val="3891A7"/>
              </a:buClr>
              <a:buFont typeface="Wingdings 3"/>
              <a:buNone/>
              <a:defRPr/>
            </a:pPr>
            <a:endParaRPr lang="ru-RU" sz="1800" dirty="0">
              <a:solidFill>
                <a:prstClr val="black"/>
              </a:solidFill>
            </a:endParaRPr>
          </a:p>
        </p:txBody>
      </p:sp>
      <p:pic>
        <p:nvPicPr>
          <p:cNvPr id="28" name="Содержимое 5" descr="http://www.fashionnetasia.com/files/News/Domino%20Theory.jp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7664" y="988450"/>
            <a:ext cx="5832648" cy="194648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54093" y="533046"/>
            <a:ext cx="75223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prstClr val="black"/>
                </a:solidFill>
                <a:latin typeface="Book Antiqua" panose="02040602050305030304" pitchFamily="18" charset="0"/>
              </a:rPr>
              <a:t>П1 – С1П2 – С2П3 – С3П4 -…- С</a:t>
            </a:r>
            <a:r>
              <a:rPr lang="en-US" sz="2800" dirty="0">
                <a:solidFill>
                  <a:prstClr val="black"/>
                </a:solidFill>
                <a:latin typeface="Book Antiqua" panose="02040602050305030304" pitchFamily="18" charset="0"/>
              </a:rPr>
              <a:t>N</a:t>
            </a:r>
            <a:r>
              <a:rPr lang="ru-RU" sz="2800" dirty="0">
                <a:solidFill>
                  <a:prstClr val="black"/>
                </a:solidFill>
                <a:latin typeface="Book Antiqua" panose="02040602050305030304" pitchFamily="18" charset="0"/>
              </a:rPr>
              <a:t>П</a:t>
            </a:r>
            <a:r>
              <a:rPr lang="en-US" sz="2800" dirty="0">
                <a:solidFill>
                  <a:prstClr val="black"/>
                </a:solidFill>
                <a:latin typeface="Book Antiqua" panose="02040602050305030304" pitchFamily="18" charset="0"/>
              </a:rPr>
              <a:t>N</a:t>
            </a:r>
            <a:r>
              <a:rPr lang="ru-RU" sz="2800" dirty="0">
                <a:solidFill>
                  <a:prstClr val="black"/>
                </a:solidFill>
                <a:latin typeface="Book Antiqua" panose="02040602050305030304" pitchFamily="18" charset="0"/>
              </a:rPr>
              <a:t/>
            </a:r>
            <a:br>
              <a:rPr lang="ru-RU" sz="2800" dirty="0">
                <a:solidFill>
                  <a:prstClr val="black"/>
                </a:solidFill>
                <a:latin typeface="Book Antiqua" panose="02040602050305030304" pitchFamily="18" charset="0"/>
              </a:rPr>
            </a:br>
            <a:endParaRPr lang="ru-RU" sz="2800" dirty="0">
              <a:solidFill>
                <a:prstClr val="black"/>
              </a:solidFill>
              <a:latin typeface="Book Antiqua" panose="0204060205030503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135570"/>
            <a:ext cx="7443936" cy="3443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498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929" y="61696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Book Antiqua" pitchFamily="18" charset="0"/>
                <a:ea typeface="+mn-ea"/>
                <a:cs typeface="+mn-cs"/>
              </a:rPr>
              <a:t>IV Этап.</a:t>
            </a:r>
            <a:br>
              <a:rPr lang="ru-RU" sz="2400" b="1" dirty="0">
                <a:solidFill>
                  <a:schemeClr val="tx1"/>
                </a:solidFill>
                <a:latin typeface="Book Antiqua" pitchFamily="18" charset="0"/>
                <a:ea typeface="+mn-ea"/>
                <a:cs typeface="+mn-cs"/>
              </a:rPr>
            </a:br>
            <a:r>
              <a:rPr lang="ru-RU" sz="2400" b="1" dirty="0">
                <a:solidFill>
                  <a:schemeClr val="tx1"/>
                </a:solidFill>
                <a:latin typeface="Book Antiqua" pitchFamily="18" charset="0"/>
                <a:ea typeface="+mn-ea"/>
                <a:cs typeface="+mn-cs"/>
              </a:rPr>
              <a:t>Принцип обратной связи</a:t>
            </a:r>
          </a:p>
        </p:txBody>
      </p:sp>
      <p:pic>
        <p:nvPicPr>
          <p:cNvPr id="5" name="Содержимое 10" descr="img-58250-7f5144f96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23899" y="2407328"/>
            <a:ext cx="2067114" cy="1653944"/>
          </a:xfrm>
          <a:prstGeom prst="rect">
            <a:avLst/>
          </a:prstGeom>
        </p:spPr>
      </p:pic>
      <p:pic>
        <p:nvPicPr>
          <p:cNvPr id="6" name="Рисунок 5" descr="kofemolk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427" y="2407328"/>
            <a:ext cx="1834103" cy="1740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115616" y="2045857"/>
            <a:ext cx="335081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prstClr val="black"/>
                </a:solidFill>
                <a:latin typeface="Book Antiqua" pitchFamily="18" charset="0"/>
              </a:rPr>
              <a:t>(признак -действие)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938666" y="1162528"/>
            <a:ext cx="138691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prstClr val="black"/>
                </a:solidFill>
                <a:latin typeface="Book Antiqua" pitchFamily="18" charset="0"/>
              </a:rPr>
              <a:t>поэтому</a:t>
            </a:r>
          </a:p>
        </p:txBody>
      </p:sp>
      <p:sp>
        <p:nvSpPr>
          <p:cNvPr id="9" name="Выгнутая вверх стрелка 8"/>
          <p:cNvSpPr/>
          <p:nvPr/>
        </p:nvSpPr>
        <p:spPr>
          <a:xfrm>
            <a:off x="2328902" y="1624193"/>
            <a:ext cx="4429125" cy="32146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 flipH="1" flipV="1">
            <a:off x="2488024" y="4549395"/>
            <a:ext cx="4643438" cy="32146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204416" y="4248465"/>
            <a:ext cx="29161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prstClr val="black"/>
                </a:solidFill>
                <a:latin typeface="Book Antiqua" pitchFamily="18" charset="0"/>
              </a:rPr>
              <a:t>(признак - рельеф)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325584" y="1945663"/>
            <a:ext cx="28648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prstClr val="black"/>
                </a:solidFill>
                <a:latin typeface="Book Antiqua" pitchFamily="18" charset="0"/>
              </a:rPr>
              <a:t>(признак - размер)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115616" y="5380038"/>
            <a:ext cx="8028384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ru-RU" altLang="ru-RU" sz="2000" b="1" dirty="0">
                <a:solidFill>
                  <a:prstClr val="black"/>
                </a:solidFill>
                <a:latin typeface="Book Antiqua" pitchFamily="18" charset="0"/>
              </a:rPr>
              <a:t>Детали кофемолки вращаются (действие), поэтому зерна кофе измельчаются (размер.)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ru-RU" altLang="ru-RU" sz="2000" b="1" dirty="0">
                <a:solidFill>
                  <a:prstClr val="black"/>
                </a:solidFill>
                <a:latin typeface="Book Antiqua" pitchFamily="18" charset="0"/>
              </a:rPr>
              <a:t> Зерна кофе стали меньше (размер), поэтому они засоряют кофемолку и ее детали портятся, затупляются (рельеф). 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104076" y="4889334"/>
            <a:ext cx="18101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prstClr val="black"/>
                </a:solidFill>
                <a:latin typeface="Book Antiqua" pitchFamily="18" charset="0"/>
              </a:rPr>
              <a:t>п</a:t>
            </a:r>
            <a:r>
              <a:rPr lang="ru-RU" altLang="ru-RU" sz="2400" dirty="0" smtClean="0">
                <a:solidFill>
                  <a:prstClr val="black"/>
                </a:solidFill>
                <a:latin typeface="Book Antiqua" pitchFamily="18" charset="0"/>
              </a:rPr>
              <a:t>отому что</a:t>
            </a:r>
            <a:endParaRPr lang="ru-RU" altLang="ru-RU" sz="2400" dirty="0">
              <a:solidFill>
                <a:prstClr val="black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76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1"/>
          <p:cNvSpPr txBox="1">
            <a:spLocks/>
          </p:cNvSpPr>
          <p:nvPr/>
        </p:nvSpPr>
        <p:spPr>
          <a:xfrm>
            <a:off x="1043607" y="1052736"/>
            <a:ext cx="8247557" cy="452596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indent="-256032">
              <a:buClr>
                <a:srgbClr val="3891A7"/>
              </a:buClr>
              <a:buFont typeface="Wingdings 3"/>
              <a:buChar char=""/>
              <a:defRPr/>
            </a:pPr>
            <a:r>
              <a:rPr lang="ru-RU" dirty="0" smtClean="0">
                <a:solidFill>
                  <a:srgbClr val="003366"/>
                </a:solidFill>
                <a:latin typeface="Book Antiqua" pitchFamily="18" charset="0"/>
              </a:rPr>
              <a:t>Развитие логического мышления.</a:t>
            </a:r>
          </a:p>
          <a:p>
            <a:pPr indent="-256032">
              <a:buClr>
                <a:srgbClr val="3891A7"/>
              </a:buClr>
              <a:buFont typeface="Wingdings 3"/>
              <a:buChar char=""/>
              <a:defRPr/>
            </a:pPr>
            <a:r>
              <a:rPr lang="ru-RU" dirty="0" smtClean="0">
                <a:solidFill>
                  <a:srgbClr val="003366"/>
                </a:solidFill>
                <a:latin typeface="Book Antiqua" pitchFamily="18" charset="0"/>
              </a:rPr>
              <a:t>Формирование целостной картины мира.</a:t>
            </a:r>
          </a:p>
          <a:p>
            <a:pPr indent="-256032">
              <a:buClr>
                <a:srgbClr val="3891A7"/>
              </a:buClr>
              <a:buFont typeface="Wingdings 3"/>
              <a:buChar char=""/>
              <a:defRPr/>
            </a:pPr>
            <a:r>
              <a:rPr lang="ru-RU" dirty="0" smtClean="0">
                <a:solidFill>
                  <a:srgbClr val="003366"/>
                </a:solidFill>
                <a:latin typeface="Book Antiqua" pitchFamily="18" charset="0"/>
              </a:rPr>
              <a:t>Формирование представления о взаимосвязях различных явлений в окружающем мире.</a:t>
            </a:r>
          </a:p>
          <a:p>
            <a:pPr indent="-256032">
              <a:buClr>
                <a:srgbClr val="3891A7"/>
              </a:buClr>
              <a:buFont typeface="Wingdings 3"/>
              <a:buChar char=""/>
              <a:defRPr/>
            </a:pPr>
            <a:r>
              <a:rPr lang="ru-RU" dirty="0" smtClean="0">
                <a:solidFill>
                  <a:srgbClr val="003366"/>
                </a:solidFill>
                <a:latin typeface="Book Antiqua" pitchFamily="18" charset="0"/>
              </a:rPr>
              <a:t>Формирование представления о взаимодействии причин и следствий между собой, их влияние друг на друга.</a:t>
            </a:r>
          </a:p>
          <a:p>
            <a:pPr indent="-256032">
              <a:buClr>
                <a:srgbClr val="3891A7"/>
              </a:buClr>
              <a:buFont typeface="Wingdings 3"/>
              <a:buChar char=""/>
              <a:defRPr/>
            </a:pPr>
            <a:r>
              <a:rPr lang="ru-RU" dirty="0" smtClean="0">
                <a:solidFill>
                  <a:srgbClr val="003366"/>
                </a:solidFill>
                <a:latin typeface="Book Antiqua" pitchFamily="18" charset="0"/>
              </a:rPr>
              <a:t>Развитие умения прогнозировать.</a:t>
            </a:r>
          </a:p>
          <a:p>
            <a:pPr indent="-256032">
              <a:buClr>
                <a:srgbClr val="3891A7"/>
              </a:buClr>
              <a:buFont typeface="Wingdings 3"/>
              <a:buChar char=""/>
              <a:defRPr/>
            </a:pPr>
            <a:r>
              <a:rPr lang="ru-RU" dirty="0" smtClean="0">
                <a:solidFill>
                  <a:srgbClr val="003366"/>
                </a:solidFill>
                <a:latin typeface="Book Antiqua" pitchFamily="18" charset="0"/>
              </a:rPr>
              <a:t>Выражение причинных отношений вербальными средствами.</a:t>
            </a:r>
            <a:endParaRPr lang="ru-RU" dirty="0">
              <a:solidFill>
                <a:srgbClr val="003366"/>
              </a:solidFill>
              <a:latin typeface="Book Antiqua" pitchFamily="18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924985" y="49007"/>
            <a:ext cx="8229600" cy="1143000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altLang="ru-RU" b="1" dirty="0" smtClean="0">
                <a:solidFill>
                  <a:srgbClr val="0070C0"/>
                </a:solidFill>
                <a:latin typeface="Book Antiqua" pitchFamily="18" charset="0"/>
              </a:rPr>
              <a:t>Решение поставленных задач:</a:t>
            </a:r>
          </a:p>
        </p:txBody>
      </p:sp>
    </p:spTree>
    <p:extLst>
      <p:ext uri="{BB962C8B-B14F-4D97-AF65-F5344CB8AC3E}">
        <p14:creationId xmlns:p14="http://schemas.microsoft.com/office/powerpoint/2010/main" val="283461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67744" y="1844824"/>
            <a:ext cx="6876256" cy="228600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Book Antiqua" pitchFamily="18" charset="0"/>
              </a:rPr>
              <a:t>Обучение </a:t>
            </a:r>
            <a:r>
              <a:rPr lang="ru-RU" sz="3200" dirty="0" smtClean="0">
                <a:solidFill>
                  <a:schemeClr val="tx2"/>
                </a:solidFill>
                <a:latin typeface="Book Antiqua" pitchFamily="18" charset="0"/>
              </a:rPr>
              <a:t>детей  </a:t>
            </a:r>
            <a:r>
              <a:rPr lang="ru-RU" sz="3200" dirty="0">
                <a:solidFill>
                  <a:schemeClr val="tx2"/>
                </a:solidFill>
                <a:latin typeface="Book Antiqua" pitchFamily="18" charset="0"/>
              </a:rPr>
              <a:t>типовым приёмам фантазирования.</a:t>
            </a:r>
          </a:p>
        </p:txBody>
      </p:sp>
    </p:spTree>
    <p:extLst>
      <p:ext uri="{BB962C8B-B14F-4D97-AF65-F5344CB8AC3E}">
        <p14:creationId xmlns:p14="http://schemas.microsoft.com/office/powerpoint/2010/main" val="313453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Book Antiqua" pitchFamily="18" charset="0"/>
              </a:rPr>
              <a:t>Приемы типового фантазирования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ClrTx/>
            </a:pPr>
            <a:r>
              <a:rPr lang="ru-RU" sz="2200" dirty="0">
                <a:latin typeface="Book Antiqua" pitchFamily="18" charset="0"/>
                <a:ea typeface="+mj-ea"/>
                <a:cs typeface="+mj-cs"/>
              </a:rPr>
              <a:t>Прием </a:t>
            </a:r>
            <a:r>
              <a:rPr lang="ru-RU" sz="2200" dirty="0" smtClean="0">
                <a:latin typeface="Book Antiqua" pitchFamily="18" charset="0"/>
                <a:ea typeface="+mj-ea"/>
                <a:cs typeface="+mj-cs"/>
              </a:rPr>
              <a:t>«Увеличение – уменьшение».</a:t>
            </a:r>
            <a:endParaRPr lang="ru-RU" sz="2200" dirty="0">
              <a:latin typeface="Book Antiqua" pitchFamily="18" charset="0"/>
              <a:ea typeface="+mj-ea"/>
              <a:cs typeface="+mj-cs"/>
            </a:endParaRPr>
          </a:p>
          <a:p>
            <a:pPr>
              <a:lnSpc>
                <a:spcPct val="150000"/>
              </a:lnSpc>
              <a:buClrTx/>
            </a:pPr>
            <a:r>
              <a:rPr lang="ru-RU" sz="2200" dirty="0">
                <a:latin typeface="Book Antiqua" pitchFamily="18" charset="0"/>
                <a:ea typeface="+mj-ea"/>
                <a:cs typeface="+mj-cs"/>
              </a:rPr>
              <a:t>Прием </a:t>
            </a:r>
            <a:r>
              <a:rPr lang="ru-RU" sz="2200" dirty="0" smtClean="0">
                <a:latin typeface="Book Antiqua" pitchFamily="18" charset="0"/>
                <a:ea typeface="+mj-ea"/>
                <a:cs typeface="+mj-cs"/>
              </a:rPr>
              <a:t>«Деление – объединение». </a:t>
            </a:r>
            <a:endParaRPr lang="ru-RU" sz="2200" dirty="0">
              <a:latin typeface="Book Antiqua" pitchFamily="18" charset="0"/>
              <a:ea typeface="+mj-ea"/>
              <a:cs typeface="+mj-cs"/>
            </a:endParaRPr>
          </a:p>
          <a:p>
            <a:pPr>
              <a:lnSpc>
                <a:spcPct val="150000"/>
              </a:lnSpc>
              <a:buClrTx/>
            </a:pPr>
            <a:r>
              <a:rPr lang="ru-RU" sz="2200" dirty="0">
                <a:latin typeface="Book Antiqua" pitchFamily="18" charset="0"/>
                <a:ea typeface="+mj-ea"/>
                <a:cs typeface="+mj-cs"/>
              </a:rPr>
              <a:t>Прием </a:t>
            </a:r>
            <a:r>
              <a:rPr lang="ru-RU" sz="2200" dirty="0" smtClean="0">
                <a:latin typeface="Book Antiqua" pitchFamily="18" charset="0"/>
                <a:ea typeface="+mj-ea"/>
                <a:cs typeface="+mj-cs"/>
              </a:rPr>
              <a:t>«Преобразование </a:t>
            </a:r>
            <a:r>
              <a:rPr lang="ru-RU" sz="2200" dirty="0">
                <a:latin typeface="Book Antiqua" pitchFamily="18" charset="0"/>
                <a:ea typeface="+mj-ea"/>
                <a:cs typeface="+mj-cs"/>
              </a:rPr>
              <a:t>признаков </a:t>
            </a:r>
            <a:r>
              <a:rPr lang="ru-RU" sz="2200" dirty="0" smtClean="0">
                <a:latin typeface="Book Antiqua" pitchFamily="18" charset="0"/>
                <a:ea typeface="+mj-ea"/>
                <a:cs typeface="+mj-cs"/>
              </a:rPr>
              <a:t>времени».</a:t>
            </a:r>
            <a:endParaRPr lang="ru-RU" sz="2200" dirty="0">
              <a:latin typeface="Book Antiqua" pitchFamily="18" charset="0"/>
              <a:ea typeface="+mj-ea"/>
              <a:cs typeface="+mj-cs"/>
            </a:endParaRPr>
          </a:p>
          <a:p>
            <a:pPr>
              <a:lnSpc>
                <a:spcPct val="150000"/>
              </a:lnSpc>
              <a:buClrTx/>
            </a:pPr>
            <a:r>
              <a:rPr lang="ru-RU" sz="2200" dirty="0">
                <a:latin typeface="Book Antiqua" pitchFamily="18" charset="0"/>
                <a:ea typeface="+mj-ea"/>
                <a:cs typeface="+mj-cs"/>
              </a:rPr>
              <a:t>Прием </a:t>
            </a:r>
            <a:r>
              <a:rPr lang="ru-RU" sz="2200" dirty="0" smtClean="0">
                <a:latin typeface="Book Antiqua" pitchFamily="18" charset="0"/>
                <a:ea typeface="+mj-ea"/>
                <a:cs typeface="+mj-cs"/>
              </a:rPr>
              <a:t>«Оживление – окаменение».</a:t>
            </a:r>
            <a:endParaRPr lang="ru-RU" sz="2200" dirty="0">
              <a:latin typeface="Book Antiqua" pitchFamily="18" charset="0"/>
              <a:ea typeface="+mj-ea"/>
              <a:cs typeface="+mj-cs"/>
            </a:endParaRPr>
          </a:p>
          <a:p>
            <a:pPr>
              <a:lnSpc>
                <a:spcPct val="150000"/>
              </a:lnSpc>
              <a:buClrTx/>
            </a:pPr>
            <a:r>
              <a:rPr lang="ru-RU" sz="2200" dirty="0">
                <a:latin typeface="Book Antiqua" pitchFamily="18" charset="0"/>
                <a:ea typeface="+mj-ea"/>
                <a:cs typeface="+mj-cs"/>
              </a:rPr>
              <a:t>Прием </a:t>
            </a:r>
            <a:r>
              <a:rPr lang="ru-RU" sz="2200" dirty="0" smtClean="0">
                <a:latin typeface="Book Antiqua" pitchFamily="18" charset="0"/>
                <a:ea typeface="+mj-ea"/>
                <a:cs typeface="+mj-cs"/>
              </a:rPr>
              <a:t>«Специализация </a:t>
            </a:r>
            <a:r>
              <a:rPr lang="ru-RU" sz="2200" dirty="0">
                <a:latin typeface="Book Antiqua" pitchFamily="18" charset="0"/>
                <a:ea typeface="+mj-ea"/>
                <a:cs typeface="+mj-cs"/>
              </a:rPr>
              <a:t>– </a:t>
            </a:r>
            <a:r>
              <a:rPr lang="ru-RU" sz="2200" dirty="0" smtClean="0">
                <a:latin typeface="Book Antiqua" pitchFamily="18" charset="0"/>
                <a:ea typeface="+mj-ea"/>
                <a:cs typeface="+mj-cs"/>
              </a:rPr>
              <a:t>универсализация».</a:t>
            </a:r>
            <a:endParaRPr lang="ru-RU" sz="2200" dirty="0">
              <a:latin typeface="Book Antiqua" pitchFamily="18" charset="0"/>
              <a:ea typeface="+mj-ea"/>
              <a:cs typeface="+mj-cs"/>
            </a:endParaRPr>
          </a:p>
          <a:p>
            <a:pPr>
              <a:lnSpc>
                <a:spcPct val="150000"/>
              </a:lnSpc>
              <a:buClrTx/>
            </a:pPr>
            <a:r>
              <a:rPr lang="ru-RU" sz="2200" dirty="0">
                <a:latin typeface="Book Antiqua" pitchFamily="18" charset="0"/>
                <a:ea typeface="+mj-ea"/>
                <a:cs typeface="+mj-cs"/>
              </a:rPr>
              <a:t>Прием </a:t>
            </a:r>
            <a:r>
              <a:rPr lang="ru-RU" sz="2200" dirty="0" smtClean="0">
                <a:latin typeface="Book Antiqua" pitchFamily="18" charset="0"/>
                <a:ea typeface="+mj-ea"/>
                <a:cs typeface="+mj-cs"/>
              </a:rPr>
              <a:t>«Наоборот».</a:t>
            </a:r>
            <a:endParaRPr lang="ru-RU" sz="2200" dirty="0">
              <a:latin typeface="Book Antiqua" pitchFamily="18" charset="0"/>
              <a:ea typeface="+mj-ea"/>
              <a:cs typeface="+mj-cs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407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cap="all" dirty="0">
                <a:latin typeface="Book Antiqua" pitchFamily="18" charset="0"/>
              </a:rPr>
              <a:t>Функциональная </a:t>
            </a:r>
            <a:r>
              <a:rPr lang="ru-RU" sz="4400" b="1" cap="all" dirty="0" smtClean="0">
                <a:latin typeface="Book Antiqua" pitchFamily="18" charset="0"/>
              </a:rPr>
              <a:t/>
            </a:r>
            <a:br>
              <a:rPr lang="ru-RU" sz="4400" b="1" cap="all" dirty="0" smtClean="0">
                <a:latin typeface="Book Antiqua" pitchFamily="18" charset="0"/>
              </a:rPr>
            </a:br>
            <a:r>
              <a:rPr lang="ru-RU" sz="4400" b="1" cap="all" dirty="0" smtClean="0">
                <a:latin typeface="Book Antiqua" pitchFamily="18" charset="0"/>
              </a:rPr>
              <a:t>грамотность</a:t>
            </a:r>
            <a:r>
              <a:rPr lang="ru-RU" sz="4400" b="1" cap="all" dirty="0">
                <a:latin typeface="Book Antiqua" pitchFamily="18" charset="0"/>
              </a:rPr>
              <a:t> 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447800"/>
            <a:ext cx="7818072" cy="4800600"/>
          </a:xfrm>
        </p:spPr>
        <p:txBody>
          <a:bodyPr>
            <a:normAutofit/>
          </a:bodyPr>
          <a:lstStyle/>
          <a:p>
            <a:pPr marL="82296" indent="0" algn="ctr">
              <a:buNone/>
            </a:pPr>
            <a:r>
              <a:rPr lang="ru-RU" sz="2800" b="1" cap="all" dirty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 </a:t>
            </a:r>
            <a:r>
              <a:rPr lang="ru-RU" sz="2800" dirty="0" smtClean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это «способность человека использовать приобретаемые в течение жизни знания для решения широкого диапазона жизненных задач в различных сферах человеческой деятельности, общения и социальных отношений».</a:t>
            </a:r>
            <a:endParaRPr lang="ru-RU" sz="2800" dirty="0">
              <a:solidFill>
                <a:schemeClr val="tx2">
                  <a:satMod val="130000"/>
                </a:schemeClr>
              </a:solidFill>
              <a:latin typeface="Book Antiqua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900384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http://kragor.ru/sites/default/files/19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4419600" cy="320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6" name="Picture 4" descr="http://audioskazki.net/wp-content/gallery/sharl_perro/mal4ik_s_pal4ik/01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304800"/>
            <a:ext cx="4762500" cy="39624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8" name="Picture 6" descr="http://www.youmult.net/_sf/20/202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65488"/>
            <a:ext cx="4800600" cy="359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D:\ТРИЗ\знаки\Презентация1\Слайд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" t="3125" r="67969" b="55208"/>
          <a:stretch>
            <a:fillRect/>
          </a:stretch>
        </p:blipFill>
        <p:spPr bwMode="auto">
          <a:xfrm>
            <a:off x="4419600" y="304800"/>
            <a:ext cx="1566863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D:\ТРИЗ\знаки\Презентация1\Слайд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7468" r="45338" b="50000"/>
          <a:stretch>
            <a:fillRect/>
          </a:stretch>
        </p:blipFill>
        <p:spPr bwMode="auto">
          <a:xfrm>
            <a:off x="304800" y="2209800"/>
            <a:ext cx="1393825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0" y="0"/>
            <a:ext cx="2881313" cy="369888"/>
          </a:xfrm>
          <a:prstGeom prst="rect">
            <a:avLst/>
          </a:prstGeom>
          <a:solidFill>
            <a:srgbClr val="25FF8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 smtClean="0">
                <a:solidFill>
                  <a:srgbClr val="000000"/>
                </a:solidFill>
                <a:latin typeface="Arial" pitchFamily="34" charset="0"/>
              </a:rPr>
              <a:t>Ханс Кристиан Андерсен</a:t>
            </a: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5715000" y="0"/>
            <a:ext cx="2008188" cy="369888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 smtClean="0">
                <a:solidFill>
                  <a:srgbClr val="000000"/>
                </a:solidFill>
                <a:latin typeface="Arial" pitchFamily="34" charset="0"/>
              </a:rPr>
              <a:t>Джонатан Свифт</a:t>
            </a: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3352800" y="3200400"/>
            <a:ext cx="1643063" cy="369888"/>
          </a:xfrm>
          <a:prstGeom prst="rect">
            <a:avLst/>
          </a:prstGeom>
          <a:solidFill>
            <a:srgbClr val="CF573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 dirty="0" smtClean="0">
                <a:solidFill>
                  <a:srgbClr val="000000"/>
                </a:solidFill>
                <a:latin typeface="Arial" pitchFamily="34" charset="0"/>
              </a:rPr>
              <a:t>Шарль Перро</a:t>
            </a:r>
          </a:p>
        </p:txBody>
      </p:sp>
      <p:pic>
        <p:nvPicPr>
          <p:cNvPr id="74760" name="Picture 8" descr="http://online-multy.ru/uploads/posts/2015-03/1427728457_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733800"/>
            <a:ext cx="41910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7204075" y="3810000"/>
            <a:ext cx="1939925" cy="36988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 smtClean="0">
                <a:solidFill>
                  <a:srgbClr val="000000"/>
                </a:solidFill>
                <a:latin typeface="Arial" pitchFamily="34" charset="0"/>
              </a:rPr>
              <a:t>Вильгельм Гауф</a:t>
            </a:r>
          </a:p>
        </p:txBody>
      </p:sp>
    </p:spTree>
    <p:extLst>
      <p:ext uri="{BB962C8B-B14F-4D97-AF65-F5344CB8AC3E}">
        <p14:creationId xmlns:p14="http://schemas.microsoft.com/office/powerpoint/2010/main" val="394946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0" y="5478463"/>
            <a:ext cx="9144000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2800" b="1" smtClean="0">
              <a:solidFill>
                <a:srgbClr val="FF0000"/>
              </a:solidFill>
              <a:latin typeface="Book Antiqua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800" b="1" smtClean="0">
                <a:solidFill>
                  <a:srgbClr val="FF0000"/>
                </a:solidFill>
                <a:latin typeface="Book Antiqua" pitchFamily="18" charset="0"/>
              </a:rPr>
              <a:t>Цель - </a:t>
            </a:r>
            <a:r>
              <a:rPr lang="ru-RU" altLang="ru-RU" sz="2800" b="1" i="1" smtClean="0">
                <a:solidFill>
                  <a:prstClr val="black"/>
                </a:solidFill>
                <a:latin typeface="Book Antiqua" pitchFamily="18" charset="0"/>
              </a:rPr>
              <a:t>Научить ребенка делать фантастические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800" b="1" i="1" smtClean="0">
                <a:solidFill>
                  <a:prstClr val="black"/>
                </a:solidFill>
                <a:latin typeface="Book Antiqua" pitchFamily="18" charset="0"/>
              </a:rPr>
              <a:t>преобразования объекта по какому - либо признаку</a:t>
            </a:r>
            <a:r>
              <a:rPr lang="ru-RU" altLang="ru-RU" sz="1200" i="1" smtClean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.</a:t>
            </a:r>
            <a:r>
              <a:rPr lang="ru-RU" altLang="ru-RU" sz="1200" i="1" smtClean="0">
                <a:solidFill>
                  <a:prstClr val="black"/>
                </a:solidFill>
                <a:latin typeface="Arial" pitchFamily="34" charset="0"/>
                <a:cs typeface="Times New Roman" pitchFamily="18" charset="0"/>
              </a:rPr>
              <a:t> </a:t>
            </a:r>
            <a:endParaRPr lang="ru-RU" altLang="ru-RU" sz="1800" i="1" smtClean="0">
              <a:solidFill>
                <a:prstClr val="black"/>
              </a:solidFill>
              <a:latin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0"/>
          <a:ext cx="9144000" cy="57419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620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+mn-ea"/>
                          <a:cs typeface="Times New Roman" pitchFamily="18" charset="0"/>
                        </a:rPr>
                        <a:t>Приемы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+mn-ea"/>
                          <a:cs typeface="Times New Roman" pitchFamily="18" charset="0"/>
                        </a:rPr>
                        <a:t>(КАК МЕНЯЕМ?)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+mn-ea"/>
                          <a:cs typeface="Times New Roman" pitchFamily="18" charset="0"/>
                        </a:rPr>
                        <a:t>Имена признаков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ea typeface="+mn-ea"/>
                          <a:cs typeface="Times New Roman" pitchFamily="18" charset="0"/>
                        </a:rPr>
                        <a:t>(ЧТО МЕНЯЕМ?)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010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Увеличение – уменьшение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Цвет, размер, части, место, действие, форма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010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Дробление – объединение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Цвет, размер, части, место, действие, форма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010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Наоборот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Цвет, размер, части, место, действие, форма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3106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Смещение во времени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Ускорение, замедление,  машина времени (смещение во времени),  зеркало времени, обратное время, смешанное время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603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Оживление – окаменение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Вещество, существо, части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0058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Простое – сложное  (ограничение –  универсализация)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 Antiqua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itchFamily="18" charset="0"/>
                          <a:cs typeface="Times New Roman" pitchFamily="18" charset="0"/>
                        </a:rPr>
                        <a:t>Питание  Действие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3842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34082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Рекомендуемая литература:</a:t>
            </a:r>
            <a:endParaRPr lang="ru-RU" sz="3200" dirty="0">
              <a:solidFill>
                <a:schemeClr val="tx2"/>
              </a:solidFill>
              <a:latin typeface="Book Antiqua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0" y="908720"/>
            <a:ext cx="8028384" cy="4800600"/>
          </a:xfrm>
        </p:spPr>
        <p:txBody>
          <a:bodyPr/>
          <a:lstStyle/>
          <a:p>
            <a:pPr marL="82296" indent="0">
              <a:buNone/>
            </a:pPr>
            <a:r>
              <a:rPr lang="en-US" sz="1800" dirty="0">
                <a:hlinkClick r:id="rId2"/>
              </a:rPr>
              <a:t>https://</a:t>
            </a:r>
            <a:r>
              <a:rPr lang="en-US" sz="1800" dirty="0" smtClean="0">
                <a:hlinkClick r:id="rId2"/>
              </a:rPr>
              <a:t>trizway.com/art/primary/razvitie-tvorcheskogo-myshleniya.html</a:t>
            </a:r>
            <a:r>
              <a:rPr lang="ru-RU" sz="1800" dirty="0" smtClean="0"/>
              <a:t> </a:t>
            </a:r>
            <a:r>
              <a:rPr lang="ru-RU" dirty="0" smtClean="0"/>
              <a:t>- </a:t>
            </a:r>
            <a:r>
              <a:rPr lang="ru-RU" sz="1800" dirty="0">
                <a:latin typeface="Book Antiqua" panose="02040602050305030304" pitchFamily="18" charset="0"/>
              </a:rPr>
              <a:t>Использование опыта </a:t>
            </a:r>
            <a:r>
              <a:rPr lang="ru-RU" sz="1800" dirty="0" smtClean="0">
                <a:latin typeface="Book Antiqua" panose="02040602050305030304" pitchFamily="18" charset="0"/>
              </a:rPr>
              <a:t>ТРИЗ-педагогики в </a:t>
            </a:r>
            <a:r>
              <a:rPr lang="ru-RU" sz="1800" dirty="0">
                <a:latin typeface="Book Antiqua" panose="02040602050305030304" pitchFamily="18" charset="0"/>
              </a:rPr>
              <a:t>процессе формирования креативности младших школьников</a:t>
            </a:r>
          </a:p>
          <a:p>
            <a:pPr marL="82296" indent="0">
              <a:buNone/>
            </a:pPr>
            <a:r>
              <a:rPr lang="en-US" sz="1600" dirty="0">
                <a:latin typeface="Book Antiqua" pitchFamily="18" charset="0"/>
                <a:ea typeface="+mj-ea"/>
                <a:cs typeface="+mj-cs"/>
                <a:hlinkClick r:id="rId3"/>
              </a:rPr>
              <a:t>http://</a:t>
            </a:r>
            <a:r>
              <a:rPr lang="en-US" sz="1600" dirty="0" smtClean="0">
                <a:latin typeface="Book Antiqua" pitchFamily="18" charset="0"/>
                <a:ea typeface="+mj-ea"/>
                <a:cs typeface="+mj-cs"/>
                <a:hlinkClick r:id="rId3"/>
              </a:rPr>
              <a:t>www.triz.natm.ru/articles/sid003/tk09.htm</a:t>
            </a:r>
            <a:r>
              <a:rPr lang="ru-RU" sz="1600" dirty="0" smtClean="0">
                <a:latin typeface="Book Antiqua" pitchFamily="18" charset="0"/>
                <a:ea typeface="+mj-ea"/>
                <a:cs typeface="+mj-cs"/>
              </a:rPr>
              <a:t> - </a:t>
            </a:r>
            <a:r>
              <a:rPr lang="ru-RU" sz="1800" dirty="0">
                <a:latin typeface="Book Antiqua" panose="02040602050305030304" pitchFamily="18" charset="0"/>
              </a:rPr>
              <a:t>Технология </a:t>
            </a:r>
            <a:r>
              <a:rPr lang="ru-RU" sz="1800" dirty="0" smtClean="0">
                <a:latin typeface="Book Antiqua" panose="02040602050305030304" pitchFamily="18" charset="0"/>
              </a:rPr>
              <a:t>составления </a:t>
            </a:r>
            <a:r>
              <a:rPr lang="ru-RU" sz="1800" dirty="0">
                <a:latin typeface="Book Antiqua" panose="02040602050305030304" pitchFamily="18" charset="0"/>
              </a:rPr>
              <a:t>творческих текстов по картин</a:t>
            </a:r>
          </a:p>
          <a:p>
            <a:pPr marL="82296" indent="0">
              <a:buNone/>
            </a:pPr>
            <a:r>
              <a:rPr lang="ru-RU" sz="1600" dirty="0" smtClean="0">
                <a:latin typeface="Book Antiqua" pitchFamily="18" charset="0"/>
                <a:ea typeface="+mj-ea"/>
                <a:cs typeface="+mj-cs"/>
              </a:rPr>
              <a:t/>
            </a:r>
            <a:br>
              <a:rPr lang="ru-RU" sz="1600" dirty="0" smtClean="0">
                <a:latin typeface="Book Antiqua" pitchFamily="18" charset="0"/>
                <a:ea typeface="+mj-ea"/>
                <a:cs typeface="+mj-cs"/>
              </a:rPr>
            </a:br>
            <a:endParaRPr lang="en-US" sz="1600" dirty="0">
              <a:latin typeface="Book Antiqua" pitchFamily="18" charset="0"/>
              <a:ea typeface="+mj-ea"/>
              <a:cs typeface="+mj-cs"/>
            </a:endParaRPr>
          </a:p>
          <a:p>
            <a:pPr marL="82296" indent="0">
              <a:buNone/>
            </a:pPr>
            <a:endParaRPr lang="ru-RU" dirty="0"/>
          </a:p>
        </p:txBody>
      </p:sp>
      <p:pic>
        <p:nvPicPr>
          <p:cNvPr id="1026" name="Picture 2" descr="Мир фантазии. Программа и методические рекомендации по внеурочной деятельности в начальной школе. Пособие для учителя. 3 класс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3" y="2636912"/>
            <a:ext cx="1080120" cy="153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27784" y="2803241"/>
            <a:ext cx="56886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>
                <a:solidFill>
                  <a:prstClr val="black"/>
                </a:solidFill>
                <a:latin typeface="Book Antiqua" panose="02040602050305030304" pitchFamily="18" charset="0"/>
              </a:rPr>
              <a:t>Мир фантазии. Программа и методические рекомендации по внеурочной деятельности в начальной школе. Пособие для учителя. 3 класс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489" y="4509120"/>
            <a:ext cx="1368151" cy="1885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15373" y="3740107"/>
            <a:ext cx="631197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Book Antiqua" panose="02040602050305030304" pitchFamily="18" charset="0"/>
                <a:hlinkClick r:id="rId6"/>
              </a:rPr>
              <a:t>https://www.litres.ru/a-v-kudryavcev/teoriya-resheniya-izobretatelskih-zadach</a:t>
            </a:r>
            <a:r>
              <a:rPr lang="en-US" dirty="0" smtClean="0">
                <a:solidFill>
                  <a:prstClr val="black"/>
                </a:solidFill>
                <a:latin typeface="Book Antiqua" panose="02040602050305030304" pitchFamily="18" charset="0"/>
                <a:hlinkClick r:id="rId6"/>
              </a:rPr>
              <a:t>/</a:t>
            </a:r>
            <a:r>
              <a:rPr lang="ru-RU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 </a:t>
            </a:r>
          </a:p>
          <a:p>
            <a:r>
              <a:rPr lang="ru-RU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Учебное </a:t>
            </a:r>
            <a:r>
              <a:rPr lang="ru-RU" dirty="0">
                <a:solidFill>
                  <a:prstClr val="black"/>
                </a:solidFill>
                <a:latin typeface="Book Antiqua" panose="02040602050305030304" pitchFamily="18" charset="0"/>
              </a:rPr>
              <a:t>Пособие по ТРИЗ написано группой авторов, имеющих многолетний опыт консультационной деятельности по решению нестандартных задач и преподавательской деятельности в разных аудиториях: бизнесменов, инженеров и преподавателей вузов, учёных, студентов.</a:t>
            </a:r>
          </a:p>
          <a:p>
            <a:r>
              <a:rPr lang="ru-RU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Книга </a:t>
            </a:r>
            <a:r>
              <a:rPr lang="ru-RU" dirty="0">
                <a:solidFill>
                  <a:prstClr val="black"/>
                </a:solidFill>
                <a:latin typeface="Book Antiqua" panose="02040602050305030304" pitchFamily="18" charset="0"/>
              </a:rPr>
              <a:t>написана простым языком, профессионально оформлена, в ней комфортно ориентироваться. Издана в США, Японии, Китае, Малайзии, Эстонии.</a:t>
            </a:r>
          </a:p>
        </p:txBody>
      </p:sp>
    </p:spTree>
    <p:extLst>
      <p:ext uri="{BB962C8B-B14F-4D97-AF65-F5344CB8AC3E}">
        <p14:creationId xmlns:p14="http://schemas.microsoft.com/office/powerpoint/2010/main" val="113643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67744" y="1844824"/>
            <a:ext cx="6876256" cy="228600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Book Antiqua" pitchFamily="18" charset="0"/>
              </a:rPr>
              <a:t>Формирование основ системного мышления на основе </a:t>
            </a:r>
            <a:r>
              <a:rPr lang="ru-RU" sz="3200" dirty="0" smtClean="0">
                <a:solidFill>
                  <a:schemeClr val="tx2"/>
                </a:solidFill>
                <a:latin typeface="Book Antiqua" pitchFamily="18" charset="0"/>
              </a:rPr>
              <a:t/>
            </a:r>
            <a:br>
              <a:rPr lang="ru-RU" sz="3200" dirty="0" smtClean="0">
                <a:solidFill>
                  <a:schemeClr val="tx2"/>
                </a:solidFill>
                <a:latin typeface="Book Antiqua" pitchFamily="18" charset="0"/>
              </a:rPr>
            </a:br>
            <a:r>
              <a:rPr lang="ru-RU" sz="3200" dirty="0" smtClean="0">
                <a:solidFill>
                  <a:schemeClr val="tx2"/>
                </a:solidFill>
                <a:latin typeface="Book Antiqua" pitchFamily="18" charset="0"/>
              </a:rPr>
              <a:t>«</a:t>
            </a:r>
            <a:r>
              <a:rPr lang="ru-RU" sz="3200" dirty="0">
                <a:solidFill>
                  <a:schemeClr val="tx2"/>
                </a:solidFill>
                <a:latin typeface="Book Antiqua" pitchFamily="18" charset="0"/>
              </a:rPr>
              <a:t>Системного оператора»</a:t>
            </a:r>
          </a:p>
        </p:txBody>
      </p:sp>
    </p:spTree>
    <p:extLst>
      <p:ext uri="{BB962C8B-B14F-4D97-AF65-F5344CB8AC3E}">
        <p14:creationId xmlns:p14="http://schemas.microsoft.com/office/powerpoint/2010/main" val="56597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764704"/>
            <a:ext cx="7416824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4F271C"/>
                </a:solidFill>
                <a:latin typeface="Book Antiqua" pitchFamily="18" charset="0"/>
              </a:rPr>
              <a:t>Цель использования </a:t>
            </a:r>
          </a:p>
          <a:p>
            <a:pPr algn="ctr"/>
            <a:r>
              <a:rPr lang="ru-RU" sz="4400" b="1" dirty="0">
                <a:solidFill>
                  <a:srgbClr val="4F271C"/>
                </a:solidFill>
                <a:latin typeface="Book Antiqua" pitchFamily="18" charset="0"/>
              </a:rPr>
              <a:t>Системного оператора -</a:t>
            </a:r>
            <a:r>
              <a:rPr lang="ru-RU" b="1" cap="all" dirty="0" smtClean="0">
                <a:ln w="9000" cmpd="sng">
                  <a:solidFill>
                    <a:srgbClr val="84AA33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4AA33">
                        <a:shade val="20000"/>
                        <a:satMod val="245000"/>
                      </a:srgbClr>
                    </a:gs>
                    <a:gs pos="43000">
                      <a:srgbClr val="84AA33">
                        <a:satMod val="255000"/>
                      </a:srgbClr>
                    </a:gs>
                    <a:gs pos="48000">
                      <a:srgbClr val="84AA33">
                        <a:shade val="85000"/>
                        <a:satMod val="255000"/>
                      </a:srgbClr>
                    </a:gs>
                    <a:gs pos="100000">
                      <a:srgbClr val="84AA33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srgbClr val="4F271C"/>
                </a:solidFill>
                <a:latin typeface="Book Antiqua" pitchFamily="18" charset="0"/>
              </a:rPr>
              <a:t>Формирование у детей основ системного мышления, умения достраивать информацию  и элементарно прогнозировать развитие систем.</a:t>
            </a:r>
          </a:p>
          <a:p>
            <a:pPr algn="ctr"/>
            <a:endParaRPr lang="ru-RU" b="1" cap="all" dirty="0">
              <a:ln w="9000" cmpd="sng">
                <a:solidFill>
                  <a:srgbClr val="84AA33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4AA33">
                      <a:shade val="20000"/>
                      <a:satMod val="245000"/>
                    </a:srgbClr>
                  </a:gs>
                  <a:gs pos="43000">
                    <a:srgbClr val="84AA33">
                      <a:satMod val="255000"/>
                    </a:srgbClr>
                  </a:gs>
                  <a:gs pos="48000">
                    <a:srgbClr val="84AA33">
                      <a:shade val="85000"/>
                      <a:satMod val="255000"/>
                    </a:srgbClr>
                  </a:gs>
                  <a:gs pos="100000">
                    <a:srgbClr val="84AA33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49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75" y="274638"/>
            <a:ext cx="6119813" cy="777875"/>
          </a:xfrm>
        </p:spPr>
        <p:txBody>
          <a:bodyPr/>
          <a:lstStyle/>
          <a:p>
            <a:pPr eaLnBrk="1" hangingPunct="1"/>
            <a:endParaRPr lang="ru-RU" altLang="ru-RU" sz="3600" b="1" i="1" smtClean="0">
              <a:solidFill>
                <a:srgbClr val="003300"/>
              </a:solidFill>
              <a:latin typeface="Book Antiqua" pitchFamily="18" charset="0"/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924425"/>
          </a:xfrm>
        </p:spPr>
        <p:txBody>
          <a:bodyPr/>
          <a:lstStyle/>
          <a:p>
            <a:pPr algn="just" eaLnBrk="1" hangingPunct="1">
              <a:buFontTx/>
              <a:buNone/>
            </a:pPr>
            <a:endParaRPr lang="ru-RU" altLang="ru-RU" smtClean="0">
              <a:latin typeface="Book Antiqua" pitchFamily="18" charset="0"/>
            </a:endParaRPr>
          </a:p>
        </p:txBody>
      </p:sp>
      <p:sp>
        <p:nvSpPr>
          <p:cNvPr id="4098" name="Дата 3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2BF06A-E48F-4392-841B-23E519BC9770}" type="datetime1">
              <a:rPr lang="ru-RU" altLang="ru-RU" smtClean="0">
                <a:solidFill>
                  <a:srgbClr val="000000"/>
                </a:solidFill>
              </a:rPr>
              <a:pPr eaLnBrk="1" hangingPunct="1"/>
              <a:t>08.04.2021</a:t>
            </a:fld>
            <a:endParaRPr lang="ru-RU" altLang="ru-RU" smtClean="0">
              <a:solidFill>
                <a:srgbClr val="000000"/>
              </a:solidFill>
            </a:endParaRPr>
          </a:p>
        </p:txBody>
      </p:sp>
      <p:pic>
        <p:nvPicPr>
          <p:cNvPr id="4101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18613" cy="666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286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404813"/>
            <a:ext cx="7344172" cy="7778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b="1" dirty="0" smtClean="0">
                <a:latin typeface="Book Antiqua" pitchFamily="18" charset="0"/>
              </a:rPr>
              <a:t>Система</a:t>
            </a:r>
            <a:r>
              <a:rPr lang="ru-RU" altLang="ru-RU" dirty="0" smtClean="0">
                <a:latin typeface="Book Antiqua" pitchFamily="18" charset="0"/>
              </a:rPr>
              <a:t> это рассматриваемый объект</a:t>
            </a:r>
            <a:r>
              <a:rPr lang="ru-RU" altLang="ru-RU" b="1" dirty="0" smtClean="0">
                <a:latin typeface="Book Antiqua" pitchFamily="18" charset="0"/>
              </a:rPr>
              <a:t>  </a:t>
            </a:r>
            <a:r>
              <a:rPr lang="ru-RU" altLang="ru-RU" sz="6600" b="1" dirty="0" smtClean="0">
                <a:latin typeface="Book Antiqua" pitchFamily="18" charset="0"/>
              </a:rPr>
              <a:t/>
            </a:r>
            <a:br>
              <a:rPr lang="ru-RU" altLang="ru-RU" sz="6600" b="1" dirty="0" smtClean="0">
                <a:latin typeface="Book Antiqua" pitchFamily="18" charset="0"/>
              </a:rPr>
            </a:br>
            <a:endParaRPr lang="ru-RU" altLang="ru-RU" sz="4000" b="1" i="1" dirty="0" smtClean="0">
              <a:solidFill>
                <a:srgbClr val="003300"/>
              </a:solidFill>
              <a:latin typeface="Book Antiqua" pitchFamily="18" charset="0"/>
            </a:endParaRPr>
          </a:p>
        </p:txBody>
      </p:sp>
      <p:sp>
        <p:nvSpPr>
          <p:cNvPr id="5124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341438"/>
            <a:ext cx="7581280" cy="49244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latin typeface="Book Antiqua" pitchFamily="18" charset="0"/>
              </a:rPr>
              <a:t>Система</a:t>
            </a:r>
            <a:r>
              <a:rPr lang="ru-RU" sz="2000" dirty="0">
                <a:latin typeface="Book Antiqua" pitchFamily="18" charset="0"/>
              </a:rPr>
              <a:t> - это совокупность взаимосвязанных элементов и предметов, обладающая определенными свойствами, не сводящимися к свойствам отдельных элементов. </a:t>
            </a:r>
          </a:p>
          <a:p>
            <a:pPr marL="0" indent="0">
              <a:buNone/>
            </a:pPr>
            <a:r>
              <a:rPr lang="ru-RU" sz="2000" dirty="0">
                <a:latin typeface="Book Antiqua" pitchFamily="18" charset="0"/>
              </a:rPr>
              <a:t>Например, цветы в вазе - это система предметов, собранных в определенном порядке. Восприятие можно представить через три экрана: систему, надсистему, подсистему.</a:t>
            </a:r>
          </a:p>
          <a:p>
            <a:pPr marL="0" indent="360363" algn="just" eaLnBrk="1" hangingPunct="1">
              <a:buFontTx/>
              <a:buNone/>
            </a:pPr>
            <a:r>
              <a:rPr lang="ru-RU" altLang="ru-RU" sz="2000" b="1" i="1" u="sng" dirty="0" smtClean="0">
                <a:latin typeface="Book Antiqua" pitchFamily="18" charset="0"/>
              </a:rPr>
              <a:t>система: </a:t>
            </a:r>
          </a:p>
          <a:p>
            <a:pPr marL="0" indent="360363" algn="just" eaLnBrk="1" hangingPunct="1">
              <a:buFontTx/>
              <a:buNone/>
            </a:pPr>
            <a:r>
              <a:rPr lang="ru-RU" altLang="ru-RU" sz="2000" dirty="0" smtClean="0">
                <a:latin typeface="Book Antiqua" pitchFamily="18" charset="0"/>
              </a:rPr>
              <a:t>обязательно состоит из частей;</a:t>
            </a:r>
          </a:p>
          <a:p>
            <a:pPr marL="0" indent="360363" algn="just" eaLnBrk="1" hangingPunct="1">
              <a:buFontTx/>
              <a:buNone/>
            </a:pPr>
            <a:r>
              <a:rPr lang="ru-RU" altLang="ru-RU" sz="2000" dirty="0" smtClean="0">
                <a:latin typeface="Book Antiqua" pitchFamily="18" charset="0"/>
              </a:rPr>
              <a:t>обязательно само является частью чего-то; </a:t>
            </a:r>
          </a:p>
          <a:p>
            <a:pPr marL="0" indent="360363" algn="just" eaLnBrk="1" hangingPunct="1">
              <a:buFontTx/>
              <a:buNone/>
            </a:pPr>
            <a:r>
              <a:rPr lang="ru-RU" altLang="ru-RU" sz="2000" dirty="0" smtClean="0">
                <a:latin typeface="Book Antiqua" pitchFamily="18" charset="0"/>
              </a:rPr>
              <a:t>обязательно каким-то образом функционирует (имеет свою функцию).</a:t>
            </a:r>
          </a:p>
          <a:p>
            <a:pPr marL="0" indent="360363" algn="just" eaLnBrk="1" hangingPunct="1">
              <a:buFontTx/>
              <a:buNone/>
            </a:pPr>
            <a:r>
              <a:rPr lang="ru-RU" altLang="ru-RU" sz="2000" dirty="0" smtClean="0">
                <a:latin typeface="Book Antiqua" pitchFamily="18" charset="0"/>
              </a:rPr>
              <a:t>При этом у каждой системы существует прошлое и будущее.</a:t>
            </a:r>
          </a:p>
        </p:txBody>
      </p:sp>
      <p:sp>
        <p:nvSpPr>
          <p:cNvPr id="5122" name="Дата 3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5C445BC-F835-492D-9164-0BD0B05D6CB7}" type="datetime1">
              <a:rPr lang="ru-RU" altLang="ru-RU" smtClean="0">
                <a:solidFill>
                  <a:srgbClr val="000000"/>
                </a:solidFill>
              </a:rPr>
              <a:pPr eaLnBrk="1" hangingPunct="1"/>
              <a:t>08.04.2021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92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836712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Book Antiqua" pitchFamily="18" charset="0"/>
              </a:rPr>
              <a:t/>
            </a:r>
            <a:br>
              <a:rPr lang="ru-RU" b="1" dirty="0" smtClean="0">
                <a:latin typeface="Book Antiqua" pitchFamily="18" charset="0"/>
              </a:rPr>
            </a:br>
            <a:r>
              <a:rPr lang="ru-RU" b="1" dirty="0" smtClean="0">
                <a:effectLst/>
                <a:latin typeface="Book Antiqua" pitchFamily="18" charset="0"/>
              </a:rPr>
              <a:t>Девяти </a:t>
            </a:r>
            <a:r>
              <a:rPr lang="ru-RU" b="1" dirty="0">
                <a:effectLst/>
                <a:latin typeface="Book Antiqua" pitchFamily="18" charset="0"/>
              </a:rPr>
              <a:t>экранная схема</a:t>
            </a:r>
            <a:r>
              <a:rPr lang="ru-RU" b="1" dirty="0">
                <a:latin typeface="Book Antiqua" pitchFamily="18" charset="0"/>
              </a:rPr>
              <a:t/>
            </a:r>
            <a:br>
              <a:rPr lang="ru-RU" b="1" dirty="0">
                <a:latin typeface="Book Antiqua" pitchFamily="18" charset="0"/>
              </a:rPr>
            </a:br>
            <a:r>
              <a:rPr lang="ru-RU" sz="3100" dirty="0">
                <a:effectLst/>
                <a:latin typeface="Book Antiqua" pitchFamily="18" charset="0"/>
              </a:rPr>
              <a:t> (минимальный алгоритм</a:t>
            </a:r>
            <a:r>
              <a:rPr lang="ru-RU" sz="3100" dirty="0" smtClean="0">
                <a:effectLst/>
                <a:latin typeface="Book Antiqua" pitchFamily="18" charset="0"/>
              </a:rPr>
              <a:t>)</a:t>
            </a:r>
            <a:r>
              <a:rPr lang="ru-RU" sz="3100" b="1" dirty="0" smtClean="0">
                <a:latin typeface="Book Antiqua" pitchFamily="18" charset="0"/>
              </a:rPr>
              <a:t/>
            </a:r>
            <a:br>
              <a:rPr lang="ru-RU" sz="3100" b="1" dirty="0" smtClean="0">
                <a:latin typeface="Book Antiqua" pitchFamily="18" charset="0"/>
              </a:rPr>
            </a:br>
            <a:r>
              <a:rPr lang="ru-RU" sz="2700" dirty="0">
                <a:effectLst/>
                <a:latin typeface="Book Antiqua" pitchFamily="18" charset="0"/>
              </a:rPr>
              <a:t>Позволяет организовать мышление человека и сформировать отношение к любому объекту как к системе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1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1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2542889"/>
              </p:ext>
            </p:extLst>
          </p:nvPr>
        </p:nvGraphicFramePr>
        <p:xfrm>
          <a:off x="1547663" y="2250600"/>
          <a:ext cx="7056786" cy="456277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3522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522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522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48930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11087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2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СИСТЕМА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объект исследования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Функция  </a:t>
                      </a:r>
                    </a:p>
                    <a:p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36116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954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692696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effectLst/>
                <a:latin typeface="Book Antiqua" pitchFamily="18" charset="0"/>
              </a:rPr>
              <a:t>Система </a:t>
            </a:r>
            <a:r>
              <a:rPr lang="ru-RU" sz="3600" dirty="0">
                <a:effectLst/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>
                <a:effectLst/>
                <a:latin typeface="Book Antiqua" pitchFamily="18" charset="0"/>
              </a:rPr>
              <a:t>это некий объект, который находится в центре рассмотрения в настоящее время</a:t>
            </a:r>
            <a:r>
              <a:rPr lang="ru-RU" sz="2700" dirty="0" smtClean="0">
                <a:effectLst/>
                <a:latin typeface="Book Antiqua" pitchFamily="18" charset="0"/>
              </a:rPr>
              <a:t>.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effectLst/>
                <a:latin typeface="Book Antiqua" pitchFamily="18" charset="0"/>
              </a:rPr>
              <a:t>Функция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effectLst/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effectLst/>
                <a:latin typeface="Book Antiqua" pitchFamily="18" charset="0"/>
              </a:rPr>
              <a:t>ограниченную </a:t>
            </a:r>
            <a:r>
              <a:rPr lang="ru-RU" sz="2700" dirty="0">
                <a:effectLst/>
                <a:latin typeface="Book Antiqua" pitchFamily="18" charset="0"/>
              </a:rPr>
              <a:t>область эффективного использования данного объекта.</a:t>
            </a:r>
            <a:br>
              <a:rPr lang="ru-RU" sz="2700" dirty="0">
                <a:effectLst/>
                <a:latin typeface="Book Antiqua" pitchFamily="18" charset="0"/>
              </a:rPr>
            </a:br>
            <a:endParaRPr lang="ru-RU" sz="2700" dirty="0">
              <a:effectLst/>
              <a:latin typeface="Book Antiqua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35896" y="2348880"/>
            <a:ext cx="2376264" cy="576064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Функция объекта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508104" y="3077344"/>
            <a:ext cx="2376264" cy="576064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Природный мир</a:t>
            </a:r>
            <a:endParaRPr lang="ru-RU" dirty="0">
              <a:solidFill>
                <a:srgbClr val="4F271C">
                  <a:satMod val="130000"/>
                </a:srgbClr>
              </a:solidFill>
              <a:latin typeface="Book Antiqua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14579" y="3077344"/>
            <a:ext cx="2376264" cy="576064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Рукотворный мир</a:t>
            </a:r>
            <a:endParaRPr lang="ru-RU" dirty="0">
              <a:solidFill>
                <a:srgbClr val="4F271C">
                  <a:satMod val="130000"/>
                </a:srgbClr>
              </a:solidFill>
              <a:latin typeface="Book Antiqua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700459" y="3805808"/>
            <a:ext cx="2376264" cy="576064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Неживая природа</a:t>
            </a:r>
            <a:endParaRPr lang="ru-RU" dirty="0">
              <a:solidFill>
                <a:srgbClr val="4F271C">
                  <a:satMod val="130000"/>
                </a:srgbClr>
              </a:solidFill>
              <a:latin typeface="Book Antiqua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060048" y="3805808"/>
            <a:ext cx="2376264" cy="576064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Живая природа</a:t>
            </a:r>
            <a:endParaRPr lang="ru-RU" dirty="0">
              <a:solidFill>
                <a:srgbClr val="4F271C">
                  <a:satMod val="130000"/>
                </a:srgbClr>
              </a:solidFill>
              <a:latin typeface="Book Antiqua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700459" y="4658840"/>
            <a:ext cx="2376264" cy="2082528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Изменяться в сторону дробления до бесконечности; создавать основу для жизни объектов живой природы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060048" y="4658840"/>
            <a:ext cx="2376264" cy="2082528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Поддерживать баланс природного мира: </a:t>
            </a:r>
          </a:p>
          <a:p>
            <a:pPr algn="ctr"/>
            <a:r>
              <a:rPr lang="ru-RU" sz="1500" dirty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размножаться, изменяться во времени, преобразовывать одни формы энергии в другие</a:t>
            </a:r>
          </a:p>
          <a:p>
            <a:pPr algn="ctr"/>
            <a:endParaRPr lang="ru-RU" sz="1400" dirty="0">
              <a:solidFill>
                <a:srgbClr val="4F271C">
                  <a:satMod val="130000"/>
                </a:srgbClr>
              </a:solidFill>
              <a:latin typeface="Book Antiqua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614579" y="4674440"/>
            <a:ext cx="2376264" cy="576064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Изменение</a:t>
            </a:r>
            <a:endParaRPr lang="ru-RU" dirty="0">
              <a:solidFill>
                <a:srgbClr val="4F271C">
                  <a:satMod val="130000"/>
                </a:srgbClr>
              </a:solidFill>
              <a:latin typeface="Book Antiqua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614579" y="3958208"/>
            <a:ext cx="2376264" cy="576064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Сохранение </a:t>
            </a:r>
            <a:endParaRPr lang="ru-RU" dirty="0">
              <a:solidFill>
                <a:srgbClr val="4F271C">
                  <a:satMod val="130000"/>
                </a:srgbClr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755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276445"/>
              </p:ext>
            </p:extLst>
          </p:nvPr>
        </p:nvGraphicFramePr>
        <p:xfrm>
          <a:off x="1475656" y="1628800"/>
          <a:ext cx="7056786" cy="47506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3522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522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522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48930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11087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2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СИСТЕМА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объект исследования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Функция  </a:t>
                      </a:r>
                    </a:p>
                    <a:p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36116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/>
                      <a:r>
                        <a:rPr kumimoji="0"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ПОДСИСТЕМА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Основные части объекта</a:t>
                      </a:r>
                    </a:p>
                    <a:p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55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04664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cap="all" dirty="0">
                <a:latin typeface="Book Antiqua" pitchFamily="18" charset="0"/>
              </a:rPr>
              <a:t>развивающие образовательные технологии, такие как: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196752"/>
            <a:ext cx="7962088" cy="4800600"/>
          </a:xfrm>
        </p:spPr>
        <p:txBody>
          <a:bodyPr>
            <a:normAutofit fontScale="25000" lnSpcReduction="20000"/>
          </a:bodyPr>
          <a:lstStyle/>
          <a:p>
            <a:pPr marL="0" indent="531813" algn="just">
              <a:buFontTx/>
              <a:buChar char="-"/>
            </a:pPr>
            <a:r>
              <a:rPr lang="ru-RU" sz="8000" dirty="0" smtClean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проблемно-диалогическая </a:t>
            </a:r>
            <a:r>
              <a:rPr lang="ru-RU" sz="8000" dirty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технология освоения новых знаний, позволяющая формировать организационные, интеллектуальные и другие умения, в том числе умение самостоятельно осуществлять деятельность учения</a:t>
            </a:r>
            <a:r>
              <a:rPr lang="ru-RU" sz="8000" dirty="0" smtClean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;</a:t>
            </a:r>
          </a:p>
          <a:p>
            <a:pPr marL="0" indent="531813" algn="just">
              <a:buFontTx/>
              <a:buChar char="-"/>
            </a:pPr>
            <a:endParaRPr lang="ru-RU" sz="8000" dirty="0">
              <a:solidFill>
                <a:schemeClr val="tx2">
                  <a:satMod val="130000"/>
                </a:schemeClr>
              </a:solidFill>
              <a:latin typeface="Book Antiqua" pitchFamily="18" charset="0"/>
              <a:ea typeface="+mj-ea"/>
              <a:cs typeface="+mj-cs"/>
            </a:endParaRPr>
          </a:p>
          <a:p>
            <a:pPr marL="0" indent="531813" algn="just">
              <a:buFontTx/>
              <a:buChar char="-"/>
            </a:pPr>
            <a:r>
              <a:rPr lang="ru-RU" sz="8000" dirty="0" smtClean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технология </a:t>
            </a:r>
            <a:r>
              <a:rPr lang="ru-RU" sz="8000" dirty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формирования типа правильной читательской деятельности, создающая условия для развития важнейших коммуникативных умений</a:t>
            </a:r>
            <a:r>
              <a:rPr lang="ru-RU" sz="8000" dirty="0" smtClean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;</a:t>
            </a:r>
          </a:p>
          <a:p>
            <a:pPr marL="0" indent="531813" algn="just">
              <a:buFontTx/>
              <a:buChar char="-"/>
            </a:pPr>
            <a:endParaRPr lang="ru-RU" sz="8000" dirty="0">
              <a:solidFill>
                <a:schemeClr val="tx2">
                  <a:satMod val="130000"/>
                </a:schemeClr>
              </a:solidFill>
              <a:latin typeface="Book Antiqua" pitchFamily="18" charset="0"/>
              <a:ea typeface="+mj-ea"/>
              <a:cs typeface="+mj-cs"/>
            </a:endParaRPr>
          </a:p>
          <a:p>
            <a:pPr marL="0" indent="531813" algn="just">
              <a:buFontTx/>
              <a:buChar char="-"/>
            </a:pPr>
            <a:r>
              <a:rPr lang="ru-RU" sz="8000" dirty="0" smtClean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технология </a:t>
            </a:r>
            <a:r>
              <a:rPr lang="ru-RU" sz="8000" dirty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проектной деятельности, обеспечивающая условия для формирования организационных, интеллектуальных, коммуникативных и оценочных умений (подготовка различных плакатов, памяток, моделей, организация и проведение выставок, викторин, конкурсов, спектаклей, мини- исследований, предусматривающих обязательную презентацию полученных результатов, и др</a:t>
            </a:r>
            <a:r>
              <a:rPr lang="ru-RU" sz="8000" dirty="0" smtClean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.);</a:t>
            </a:r>
          </a:p>
          <a:p>
            <a:pPr marL="0" indent="531813" algn="just">
              <a:buFontTx/>
              <a:buChar char="-"/>
            </a:pPr>
            <a:endParaRPr lang="ru-RU" sz="8000" dirty="0">
              <a:solidFill>
                <a:schemeClr val="tx2">
                  <a:satMod val="130000"/>
                </a:schemeClr>
              </a:solidFill>
              <a:latin typeface="Book Antiqua" pitchFamily="18" charset="0"/>
              <a:ea typeface="+mj-ea"/>
              <a:cs typeface="+mj-cs"/>
            </a:endParaRPr>
          </a:p>
          <a:p>
            <a:pPr marL="0" indent="531813" algn="just">
              <a:buFontTx/>
              <a:buChar char="-"/>
            </a:pPr>
            <a:r>
              <a:rPr lang="ru-RU" sz="8000" dirty="0" smtClean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информационные </a:t>
            </a:r>
            <a:r>
              <a:rPr lang="ru-RU" sz="8000" dirty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и коммуникационные технологии, использование которых позволяет формировать основу таких важнейших интеллектуальных умений, как сравнение и обобщение, анализ и синтез</a:t>
            </a:r>
            <a:r>
              <a:rPr lang="ru-RU" sz="8000" dirty="0" smtClean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;</a:t>
            </a:r>
          </a:p>
          <a:p>
            <a:pPr marL="685800" indent="-685800" algn="just">
              <a:buFontTx/>
              <a:buChar char="-"/>
            </a:pPr>
            <a:endParaRPr lang="ru-RU" sz="4500" dirty="0">
              <a:solidFill>
                <a:schemeClr val="tx2">
                  <a:satMod val="130000"/>
                </a:schemeClr>
              </a:solidFill>
              <a:latin typeface="Book Antiqua" pitchFamily="18" charset="0"/>
              <a:ea typeface="+mj-ea"/>
              <a:cs typeface="+mj-cs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14921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29501" y="836712"/>
            <a:ext cx="6768752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Подсистема </a:t>
            </a:r>
            <a:r>
              <a:rPr lang="ru-RU" sz="2400" dirty="0" smtClean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– это </a:t>
            </a:r>
            <a:r>
              <a:rPr lang="ru-RU" sz="2400" dirty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структурные единицы системы</a:t>
            </a:r>
          </a:p>
          <a:p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dirty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Выделяют минимум частей, без которых система не может </a:t>
            </a:r>
            <a:r>
              <a:rPr lang="ru-RU" sz="2400" dirty="0" smtClean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работать</a:t>
            </a:r>
          </a:p>
          <a:p>
            <a:pPr algn="ctr"/>
            <a:endParaRPr lang="ru-RU" sz="2400" dirty="0">
              <a:solidFill>
                <a:srgbClr val="4F271C">
                  <a:satMod val="130000"/>
                </a:srgbClr>
              </a:solidFill>
              <a:latin typeface="Book Antiqua" pitchFamily="18" charset="0"/>
            </a:endParaRPr>
          </a:p>
          <a:p>
            <a:r>
              <a:rPr lang="ru-RU" sz="2800" b="1" dirty="0" smtClean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Например, </a:t>
            </a:r>
            <a:r>
              <a:rPr lang="ru-RU" sz="2800" b="1" dirty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любой технический объект обладает:</a:t>
            </a:r>
          </a:p>
          <a:p>
            <a:pPr marL="342900" indent="-342900">
              <a:buFont typeface="Book Antiqua" panose="02040602050305030304" pitchFamily="18" charset="0"/>
              <a:buChar char="―"/>
            </a:pPr>
            <a:r>
              <a:rPr lang="ru-RU" sz="2400" dirty="0" smtClean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корпусом;</a:t>
            </a:r>
            <a:endParaRPr lang="ru-RU" sz="2400" dirty="0">
              <a:solidFill>
                <a:srgbClr val="4F271C">
                  <a:satMod val="130000"/>
                </a:srgbClr>
              </a:solidFill>
              <a:latin typeface="Book Antiqua" pitchFamily="18" charset="0"/>
            </a:endParaRPr>
          </a:p>
          <a:p>
            <a:pPr marL="342900" indent="-342900">
              <a:buFont typeface="Book Antiqua" panose="02040602050305030304" pitchFamily="18" charset="0"/>
              <a:buChar char="―"/>
            </a:pPr>
            <a:r>
              <a:rPr lang="ru-RU" sz="2400" dirty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системой </a:t>
            </a:r>
            <a:r>
              <a:rPr lang="ru-RU" sz="2400" dirty="0" smtClean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управления;</a:t>
            </a:r>
            <a:endParaRPr lang="ru-RU" sz="2400" dirty="0">
              <a:solidFill>
                <a:srgbClr val="4F271C">
                  <a:satMod val="130000"/>
                </a:srgbClr>
              </a:solidFill>
              <a:latin typeface="Book Antiqua" pitchFamily="18" charset="0"/>
            </a:endParaRPr>
          </a:p>
          <a:p>
            <a:pPr marL="342900" indent="-342900">
              <a:buFont typeface="Book Antiqua" panose="02040602050305030304" pitchFamily="18" charset="0"/>
              <a:buChar char="―"/>
            </a:pPr>
            <a:r>
              <a:rPr lang="ru-RU" sz="2400" dirty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системой </a:t>
            </a:r>
            <a:r>
              <a:rPr lang="ru-RU" sz="2400" dirty="0" smtClean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питания;</a:t>
            </a:r>
            <a:endParaRPr lang="ru-RU" sz="2400" dirty="0">
              <a:solidFill>
                <a:srgbClr val="4F271C">
                  <a:satMod val="130000"/>
                </a:srgbClr>
              </a:solidFill>
              <a:latin typeface="Book Antiqua" pitchFamily="18" charset="0"/>
            </a:endParaRPr>
          </a:p>
          <a:p>
            <a:pPr marL="342900" indent="-342900">
              <a:buFont typeface="Book Antiqua" panose="02040602050305030304" pitchFamily="18" charset="0"/>
              <a:buChar char="―"/>
            </a:pPr>
            <a:r>
              <a:rPr lang="ru-RU" sz="2400" dirty="0" smtClean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двигателем.</a:t>
            </a:r>
            <a:endParaRPr lang="ru-RU" sz="2400" dirty="0">
              <a:solidFill>
                <a:srgbClr val="4F271C">
                  <a:satMod val="130000"/>
                </a:srgbClr>
              </a:solidFill>
              <a:latin typeface="Book Antiqua" pitchFamily="18" charset="0"/>
            </a:endParaRPr>
          </a:p>
          <a:p>
            <a:pPr algn="ctr"/>
            <a:endParaRPr lang="ru-RU" sz="2400" dirty="0">
              <a:solidFill>
                <a:srgbClr val="4F271C">
                  <a:satMod val="130000"/>
                </a:srgbClr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9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6074855"/>
              </p:ext>
            </p:extLst>
          </p:nvPr>
        </p:nvGraphicFramePr>
        <p:xfrm>
          <a:off x="1403648" y="764704"/>
          <a:ext cx="7056786" cy="54254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3522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522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522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48930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algn="ctr"/>
                      <a:r>
                        <a:rPr kumimoji="0"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НАДСИСТЕМА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kumimoji="0" lang="ru-RU" sz="16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Классификационная группа объекта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kumimoji="0" lang="ru-RU" sz="16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Место выполнения объектом его функции</a:t>
                      </a:r>
                    </a:p>
                    <a:p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11087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2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СИСТЕМА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объект исследования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Функция  </a:t>
                      </a:r>
                    </a:p>
                    <a:p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36116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/>
                      <a:r>
                        <a:rPr kumimoji="0"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ПОДСИСТЕМА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Основные части объекта</a:t>
                      </a:r>
                    </a:p>
                    <a:p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454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75656" y="548680"/>
            <a:ext cx="712879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Надсистема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э</a:t>
            </a:r>
            <a:r>
              <a:rPr lang="ru-RU" sz="2400" dirty="0" smtClean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то </a:t>
            </a:r>
            <a:r>
              <a:rPr lang="ru-RU" sz="2400" dirty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ближайшее окружение объекта, в котором он функционирует.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46391" y="2315728"/>
            <a:ext cx="2664296" cy="2082528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Принадлежность исследуемого объекта к классификационной группе</a:t>
            </a:r>
          </a:p>
          <a:p>
            <a:pPr algn="ctr"/>
            <a:endParaRPr lang="ru-RU" sz="1400" dirty="0">
              <a:solidFill>
                <a:srgbClr val="4F271C">
                  <a:satMod val="130000"/>
                </a:srgbClr>
              </a:solidFill>
              <a:latin typeface="Book Antiqua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92080" y="2468128"/>
            <a:ext cx="2664296" cy="2082528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Место нахождения объекта для выполнения его функции</a:t>
            </a:r>
          </a:p>
          <a:p>
            <a:pPr algn="ctr"/>
            <a:endParaRPr lang="ru-RU" sz="1400" dirty="0">
              <a:solidFill>
                <a:srgbClr val="4F271C">
                  <a:satMod val="130000"/>
                </a:srgbClr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4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9650527"/>
              </p:ext>
            </p:extLst>
          </p:nvPr>
        </p:nvGraphicFramePr>
        <p:xfrm>
          <a:off x="1403648" y="764704"/>
          <a:ext cx="7056786" cy="54254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3522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522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522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48930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algn="ctr"/>
                      <a:r>
                        <a:rPr kumimoji="0"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НАДСИСТЕМА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kumimoji="0" lang="ru-RU" sz="16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Классификационная группа объекта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kumimoji="0" lang="ru-RU" sz="16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Место выполнения объектом его функции</a:t>
                      </a:r>
                    </a:p>
                    <a:p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11087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algn="ctr"/>
                      <a:r>
                        <a:rPr kumimoji="0"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ПРОШЛОЕ СИСТЕМЫ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Функция системы в прошлом  </a:t>
                      </a:r>
                    </a:p>
                    <a:p>
                      <a:endParaRPr kumimoji="0" lang="ru-RU" sz="16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2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СИСТЕМА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объект исследования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Функция  </a:t>
                      </a:r>
                    </a:p>
                    <a:p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36116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/>
                      <a:r>
                        <a:rPr kumimoji="0"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ПОДСИСТЕМА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Основные части объекта</a:t>
                      </a:r>
                    </a:p>
                    <a:p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449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1634532"/>
              </p:ext>
            </p:extLst>
          </p:nvPr>
        </p:nvGraphicFramePr>
        <p:xfrm>
          <a:off x="1524000" y="1397000"/>
          <a:ext cx="7224465" cy="5157172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4081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081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081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042372"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Средняя группа</a:t>
                      </a:r>
                      <a:endParaRPr lang="ru-RU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Старшая группа</a:t>
                      </a:r>
                      <a:endParaRPr lang="ru-RU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Подготовительная </a:t>
                      </a:r>
                    </a:p>
                    <a:p>
                      <a:pPr algn="ctr"/>
                      <a:r>
                        <a:rPr lang="ru-RU" sz="20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 школе группа</a:t>
                      </a:r>
                      <a:endParaRPr lang="ru-RU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218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tx2">
                              <a:satMod val="130000"/>
                            </a:schemeClr>
                          </a:solidFill>
                          <a:latin typeface="Book Antiqua" pitchFamily="18" charset="0"/>
                          <a:ea typeface="+mj-ea"/>
                          <a:cs typeface="+mj-cs"/>
                        </a:rPr>
                        <a:t>Прошлое конкретного объекта в конкретном временном промежутке</a:t>
                      </a:r>
                    </a:p>
                    <a:p>
                      <a:endParaRPr lang="ru-RU" sz="2400" kern="1200" dirty="0">
                        <a:solidFill>
                          <a:schemeClr val="tx2">
                            <a:satMod val="130000"/>
                          </a:schemeClr>
                        </a:solidFill>
                        <a:latin typeface="Book Antiqua" pitchFamily="18" charset="0"/>
                        <a:ea typeface="+mj-ea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tx2">
                              <a:satMod val="130000"/>
                            </a:schemeClr>
                          </a:solidFill>
                          <a:latin typeface="Book Antiqua" pitchFamily="18" charset="0"/>
                          <a:ea typeface="+mj-ea"/>
                          <a:cs typeface="+mj-cs"/>
                        </a:rPr>
                        <a:t>Первое появление данного объекта в историческом прошлом</a:t>
                      </a:r>
                    </a:p>
                    <a:p>
                      <a:endParaRPr lang="ru-RU" sz="2400" kern="1200" dirty="0">
                        <a:solidFill>
                          <a:schemeClr val="tx2">
                            <a:satMod val="130000"/>
                          </a:schemeClr>
                        </a:solidFill>
                        <a:latin typeface="Book Antiqua" pitchFamily="18" charset="0"/>
                        <a:ea typeface="+mj-ea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tx2">
                              <a:satMod val="130000"/>
                            </a:schemeClr>
                          </a:solidFill>
                          <a:latin typeface="Book Antiqua" pitchFamily="18" charset="0"/>
                          <a:ea typeface="+mj-ea"/>
                          <a:cs typeface="+mj-cs"/>
                        </a:rPr>
                        <a:t>Ретроспективный подход к прошлому объекта: что выполняло его функцию до появления объекта, когда появился сам объект</a:t>
                      </a:r>
                    </a:p>
                    <a:p>
                      <a:endParaRPr lang="ru-RU" sz="2400" kern="1200" dirty="0">
                        <a:solidFill>
                          <a:schemeClr val="tx2">
                            <a:satMod val="130000"/>
                          </a:schemeClr>
                        </a:solidFill>
                        <a:latin typeface="Book Antiqua" pitchFamily="18" charset="0"/>
                        <a:ea typeface="+mj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411760" y="346447"/>
            <a:ext cx="5088252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900" b="1" dirty="0" smtClean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Система в прошлом</a:t>
            </a:r>
            <a:endParaRPr lang="ru-RU" sz="3900" b="1" dirty="0">
              <a:solidFill>
                <a:srgbClr val="4F271C">
                  <a:satMod val="130000"/>
                </a:srgbClr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91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0099609"/>
              </p:ext>
            </p:extLst>
          </p:nvPr>
        </p:nvGraphicFramePr>
        <p:xfrm>
          <a:off x="1403648" y="764704"/>
          <a:ext cx="7056786" cy="56083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3522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522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522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48930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algn="ctr"/>
                      <a:r>
                        <a:rPr kumimoji="0"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НАДСИСТЕМА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kumimoji="0" lang="ru-RU" sz="16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Классификационная группа объекта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kumimoji="0" lang="ru-RU" sz="16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Место выполнения объектом его функции</a:t>
                      </a:r>
                    </a:p>
                    <a:p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11087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algn="ctr"/>
                      <a:r>
                        <a:rPr kumimoji="0"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ПРОШЛОЕ СИСТЕМЫ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Функция системы в прошлом  </a:t>
                      </a:r>
                    </a:p>
                    <a:p>
                      <a:endParaRPr kumimoji="0" lang="ru-RU" sz="16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2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СИСТЕМА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объект исследования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Функция  </a:t>
                      </a:r>
                    </a:p>
                    <a:p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  <a:p>
                      <a:pPr algn="ctr"/>
                      <a:r>
                        <a:rPr kumimoji="0"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СИСТЕМА В БУДУЩЕМ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Функция системы в будущем  </a:t>
                      </a:r>
                    </a:p>
                    <a:p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36116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/>
                      <a:r>
                        <a:rPr kumimoji="0"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ПОДСИСТЕМА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Основные части объекта</a:t>
                      </a:r>
                    </a:p>
                    <a:p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538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5572407"/>
              </p:ext>
            </p:extLst>
          </p:nvPr>
        </p:nvGraphicFramePr>
        <p:xfrm>
          <a:off x="1547664" y="1049676"/>
          <a:ext cx="7224465" cy="5522932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4081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081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081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042372"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Средняя группа</a:t>
                      </a:r>
                      <a:endParaRPr lang="ru-RU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Старшая группа</a:t>
                      </a:r>
                      <a:endParaRPr lang="ru-RU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Подготовительная </a:t>
                      </a:r>
                    </a:p>
                    <a:p>
                      <a:pPr algn="ctr"/>
                      <a:r>
                        <a:rPr lang="ru-RU" sz="20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 школе группа</a:t>
                      </a:r>
                      <a:endParaRPr lang="ru-RU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218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kern="1200" dirty="0" smtClean="0">
                          <a:solidFill>
                            <a:schemeClr val="tx2">
                              <a:satMod val="130000"/>
                            </a:schemeClr>
                          </a:solidFill>
                          <a:latin typeface="Book Antiqua" pitchFamily="18" charset="0"/>
                          <a:ea typeface="+mj-ea"/>
                          <a:cs typeface="+mj-cs"/>
                        </a:rPr>
                        <a:t>Будущее конкретного объекта в конкретном временном промежутке: по каким признакам изменится данный объект с течением времени</a:t>
                      </a:r>
                      <a:endParaRPr kumimoji="0" lang="ru-RU" sz="2000" kern="1200" dirty="0">
                        <a:solidFill>
                          <a:schemeClr val="tx2">
                            <a:satMod val="130000"/>
                          </a:schemeClr>
                        </a:solidFill>
                        <a:latin typeface="Book Antiqua" pitchFamily="18" charset="0"/>
                        <a:ea typeface="+mj-ea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400" kern="1200" dirty="0" smtClean="0">
                          <a:solidFill>
                            <a:schemeClr val="tx2">
                              <a:satMod val="130000"/>
                            </a:schemeClr>
                          </a:solidFill>
                          <a:latin typeface="Book Antiqua" pitchFamily="18" charset="0"/>
                          <a:ea typeface="+mj-ea"/>
                          <a:cs typeface="+mj-cs"/>
                        </a:rPr>
                        <a:t>Изменение объекта с течением времени: по каким признакам изменится объект в будущем, что произойдет с его функцией?</a:t>
                      </a:r>
                    </a:p>
                    <a:p>
                      <a:endParaRPr lang="ru-RU" sz="2400" kern="1200" dirty="0">
                        <a:solidFill>
                          <a:schemeClr val="tx2">
                            <a:satMod val="130000"/>
                          </a:schemeClr>
                        </a:solidFill>
                        <a:latin typeface="Book Antiqua" pitchFamily="18" charset="0"/>
                        <a:ea typeface="+mj-ea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kern="1200" dirty="0">
                        <a:solidFill>
                          <a:schemeClr val="tx2">
                            <a:satMod val="130000"/>
                          </a:schemeClr>
                        </a:solidFill>
                        <a:latin typeface="Book Antiqua" pitchFamily="18" charset="0"/>
                        <a:ea typeface="+mj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470270" y="346447"/>
            <a:ext cx="4971234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900" b="1" dirty="0" smtClean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Система в будущем</a:t>
            </a:r>
            <a:endParaRPr lang="ru-RU" sz="3900" b="1" dirty="0">
              <a:solidFill>
                <a:srgbClr val="4F271C">
                  <a:satMod val="130000"/>
                </a:srgbClr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80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260648"/>
            <a:ext cx="74888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Игра «Хорошо - плохо»</a:t>
            </a:r>
          </a:p>
          <a:p>
            <a:pPr algn="just"/>
            <a:r>
              <a:rPr lang="ru-RU" sz="3200" b="1" dirty="0" smtClean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Задачи</a:t>
            </a:r>
            <a:r>
              <a:rPr lang="ru-RU" sz="3200" b="1" dirty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: </a:t>
            </a:r>
            <a:r>
              <a:rPr lang="ru-RU" sz="2000" dirty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формировать у  детей умение выделять в предметах и объектах окружающего мира положительные и отрицательные стороны; показать неотвратимость развития и преобразования системы с течением времени; развивать доказательную речь детей.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1619781"/>
              </p:ext>
            </p:extLst>
          </p:nvPr>
        </p:nvGraphicFramePr>
        <p:xfrm>
          <a:off x="1344584" y="2708920"/>
          <a:ext cx="7296471" cy="3815177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4321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321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3215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26769">
                <a:tc>
                  <a:txBody>
                    <a:bodyPr/>
                    <a:lstStyle/>
                    <a:p>
                      <a:pPr algn="ctr"/>
                      <a:r>
                        <a:rPr lang="ru-RU" sz="2000" i="1" kern="1200" dirty="0" smtClean="0">
                          <a:solidFill>
                            <a:srgbClr val="4F271C">
                              <a:satMod val="130000"/>
                            </a:srgbClr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Объект в прошлом</a:t>
                      </a:r>
                      <a:endParaRPr lang="ru-RU" sz="2000" i="1" kern="1200" dirty="0">
                        <a:solidFill>
                          <a:srgbClr val="4F271C">
                            <a:satMod val="130000"/>
                          </a:srgbClr>
                        </a:solidFill>
                        <a:latin typeface="Book Antiqua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kern="1200" dirty="0" smtClean="0">
                          <a:solidFill>
                            <a:srgbClr val="4F271C">
                              <a:satMod val="130000"/>
                            </a:srgbClr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Объект в настоящем</a:t>
                      </a:r>
                      <a:endParaRPr lang="ru-RU" sz="2000" i="1" kern="1200" dirty="0">
                        <a:solidFill>
                          <a:srgbClr val="4F271C">
                            <a:satMod val="130000"/>
                          </a:srgbClr>
                        </a:solidFill>
                        <a:latin typeface="Book Antiqua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kern="1200" dirty="0" smtClean="0">
                          <a:solidFill>
                            <a:srgbClr val="4F271C">
                              <a:satMod val="130000"/>
                            </a:srgbClr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Объект в будущем</a:t>
                      </a:r>
                      <a:endParaRPr lang="ru-RU" sz="2000" i="1" kern="1200" dirty="0">
                        <a:solidFill>
                          <a:srgbClr val="4F271C">
                            <a:satMod val="130000"/>
                          </a:srgbClr>
                        </a:solidFill>
                        <a:latin typeface="Book Antiqua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53297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rgbClr val="4F271C">
                              <a:satMod val="130000"/>
                            </a:srgbClr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Что ХОРОШЕГО в нем</a:t>
                      </a:r>
                      <a:endParaRPr lang="ru-RU" sz="1800" kern="1200" dirty="0">
                        <a:solidFill>
                          <a:srgbClr val="4F271C">
                            <a:satMod val="130000"/>
                          </a:srgbClr>
                        </a:solidFill>
                        <a:latin typeface="Book Antiqua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rgbClr val="4F271C">
                              <a:satMod val="130000"/>
                            </a:srgbClr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Преобразование отрицательных качеств прошлого в позитивные качества настоящего</a:t>
                      </a:r>
                      <a:endParaRPr lang="ru-RU" sz="1800" kern="1200" dirty="0">
                        <a:solidFill>
                          <a:srgbClr val="4F271C">
                            <a:satMod val="130000"/>
                          </a:srgbClr>
                        </a:solidFill>
                        <a:latin typeface="Book Antiqua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rgbClr val="4F271C">
                              <a:satMod val="130000"/>
                            </a:srgbClr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Преобразование недостатков объекта в его достоинства, изменение либо расширение его функции</a:t>
                      </a:r>
                      <a:endParaRPr lang="ru-RU" sz="1800" kern="1200" dirty="0">
                        <a:solidFill>
                          <a:srgbClr val="4F271C">
                            <a:satMod val="130000"/>
                          </a:srgbClr>
                        </a:solidFill>
                        <a:latin typeface="Book Antiqua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76777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rgbClr val="4F271C">
                              <a:satMod val="130000"/>
                            </a:srgbClr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Чем объект ПЛОХ</a:t>
                      </a:r>
                      <a:endParaRPr kumimoji="0" lang="ru-RU" sz="1800" kern="1200" dirty="0">
                        <a:solidFill>
                          <a:srgbClr val="4F271C">
                            <a:satMod val="130000"/>
                          </a:srgbClr>
                        </a:solidFill>
                        <a:latin typeface="Book Antiqua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rgbClr val="4F271C">
                              <a:satMod val="130000"/>
                            </a:srgbClr>
                          </a:solidFill>
                          <a:latin typeface="Book Antiqua" pitchFamily="18" charset="0"/>
                          <a:ea typeface="+mn-ea"/>
                          <a:cs typeface="+mn-cs"/>
                        </a:rPr>
                        <a:t>  Выявление недостатков современного объекта</a:t>
                      </a:r>
                      <a:endParaRPr kumimoji="0" lang="ru-RU" sz="1800" kern="1200" dirty="0">
                        <a:solidFill>
                          <a:srgbClr val="4F271C">
                            <a:satMod val="130000"/>
                          </a:srgbClr>
                        </a:solidFill>
                        <a:latin typeface="Book Antiqua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kern="1200" dirty="0">
                        <a:solidFill>
                          <a:schemeClr val="tx2">
                            <a:satMod val="130000"/>
                          </a:schemeClr>
                        </a:solidFill>
                        <a:latin typeface="Book Antiqua" pitchFamily="18" charset="0"/>
                        <a:ea typeface="+mj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6" name="Выгнутая вниз стрелка 5"/>
          <p:cNvSpPr/>
          <p:nvPr/>
        </p:nvSpPr>
        <p:spPr>
          <a:xfrm rot="19146781">
            <a:off x="3598792" y="5026106"/>
            <a:ext cx="800294" cy="270257"/>
          </a:xfrm>
          <a:prstGeom prst="curvedUpArrow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945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7712704"/>
              </p:ext>
            </p:extLst>
          </p:nvPr>
        </p:nvGraphicFramePr>
        <p:xfrm>
          <a:off x="1547664" y="1049676"/>
          <a:ext cx="7224465" cy="5522932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4081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081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081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042372"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Средняя группа</a:t>
                      </a:r>
                      <a:endParaRPr lang="ru-RU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Старшая группа</a:t>
                      </a:r>
                      <a:endParaRPr lang="ru-RU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Подготовительная </a:t>
                      </a:r>
                    </a:p>
                    <a:p>
                      <a:pPr algn="ctr"/>
                      <a:r>
                        <a:rPr lang="ru-RU" sz="20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 школе группа</a:t>
                      </a:r>
                      <a:endParaRPr lang="ru-RU" sz="200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218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kern="1200" dirty="0" smtClean="0">
                          <a:solidFill>
                            <a:schemeClr val="tx2">
                              <a:satMod val="130000"/>
                            </a:schemeClr>
                          </a:solidFill>
                          <a:latin typeface="Book Antiqua" pitchFamily="18" charset="0"/>
                          <a:ea typeface="+mj-ea"/>
                          <a:cs typeface="+mj-cs"/>
                        </a:rPr>
                        <a:t>Будущее конкретного объекта в конкретном временном промежутке: по каким признакам изменится данный объект с течением времени</a:t>
                      </a:r>
                      <a:endParaRPr kumimoji="0" lang="ru-RU" sz="2000" kern="1200" dirty="0">
                        <a:solidFill>
                          <a:schemeClr val="tx2">
                            <a:satMod val="130000"/>
                          </a:schemeClr>
                        </a:solidFill>
                        <a:latin typeface="Book Antiqua" pitchFamily="18" charset="0"/>
                        <a:ea typeface="+mj-ea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400" kern="1200" dirty="0" smtClean="0">
                          <a:solidFill>
                            <a:schemeClr val="tx2">
                              <a:satMod val="130000"/>
                            </a:schemeClr>
                          </a:solidFill>
                          <a:latin typeface="Book Antiqua" pitchFamily="18" charset="0"/>
                          <a:ea typeface="+mj-ea"/>
                          <a:cs typeface="+mj-cs"/>
                        </a:rPr>
                        <a:t>Изменение объекта с течением времени: по каким признакам изменится объект в будущем, что произойдет с его функцией?</a:t>
                      </a:r>
                    </a:p>
                    <a:p>
                      <a:endParaRPr lang="ru-RU" sz="2400" kern="1200" dirty="0">
                        <a:solidFill>
                          <a:schemeClr val="tx2">
                            <a:satMod val="130000"/>
                          </a:schemeClr>
                        </a:solidFill>
                        <a:latin typeface="Book Antiqua" pitchFamily="18" charset="0"/>
                        <a:ea typeface="+mj-ea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400" kern="1200" dirty="0" smtClean="0">
                          <a:solidFill>
                            <a:schemeClr val="tx2">
                              <a:satMod val="130000"/>
                            </a:schemeClr>
                          </a:solidFill>
                          <a:latin typeface="Book Antiqua" pitchFamily="18" charset="0"/>
                          <a:ea typeface="+mj-ea"/>
                          <a:cs typeface="+mj-cs"/>
                        </a:rPr>
                        <a:t>Включение элементов ЭВРОРИТМА:</a:t>
                      </a:r>
                    </a:p>
                    <a:p>
                      <a:pPr marL="457200" indent="-457200" algn="ctr">
                        <a:buAutoNum type="arabicParenR"/>
                      </a:pPr>
                      <a:r>
                        <a:rPr kumimoji="0" lang="ru-RU" sz="2400" kern="1200" dirty="0" smtClean="0">
                          <a:solidFill>
                            <a:schemeClr val="tx2">
                              <a:satMod val="130000"/>
                            </a:schemeClr>
                          </a:solidFill>
                          <a:latin typeface="Book Antiqua" pitchFamily="18" charset="0"/>
                          <a:ea typeface="+mj-ea"/>
                          <a:cs typeface="+mj-cs"/>
                        </a:rPr>
                        <a:t>Объект +</a:t>
                      </a:r>
                    </a:p>
                    <a:p>
                      <a:pPr marL="457200" indent="-457200" algn="ctr"/>
                      <a:r>
                        <a:rPr kumimoji="0" lang="ru-RU" sz="2400" kern="1200" dirty="0" smtClean="0">
                          <a:solidFill>
                            <a:schemeClr val="tx2">
                              <a:satMod val="130000"/>
                            </a:schemeClr>
                          </a:solidFill>
                          <a:latin typeface="Book Antiqua" pitchFamily="18" charset="0"/>
                          <a:ea typeface="+mj-ea"/>
                          <a:cs typeface="+mj-cs"/>
                        </a:rPr>
                        <a:t>Функция +</a:t>
                      </a:r>
                    </a:p>
                    <a:p>
                      <a:pPr marL="457200" indent="-457200" algn="ctr"/>
                      <a:endParaRPr kumimoji="0" lang="ru-RU" sz="2400" kern="1200" dirty="0" smtClean="0">
                        <a:solidFill>
                          <a:schemeClr val="tx2">
                            <a:satMod val="130000"/>
                          </a:schemeClr>
                        </a:solidFill>
                        <a:latin typeface="Book Antiqua" pitchFamily="18" charset="0"/>
                        <a:ea typeface="+mj-ea"/>
                        <a:cs typeface="+mj-cs"/>
                      </a:endParaRPr>
                    </a:p>
                    <a:p>
                      <a:pPr marL="457200" indent="-457200" algn="ctr"/>
                      <a:r>
                        <a:rPr kumimoji="0" lang="ru-RU" sz="2400" kern="1200" dirty="0" smtClean="0">
                          <a:solidFill>
                            <a:schemeClr val="tx2">
                              <a:satMod val="130000"/>
                            </a:schemeClr>
                          </a:solidFill>
                          <a:latin typeface="Book Antiqua" pitchFamily="18" charset="0"/>
                          <a:ea typeface="+mj-ea"/>
                          <a:cs typeface="+mj-cs"/>
                        </a:rPr>
                        <a:t>2) Объект –</a:t>
                      </a:r>
                    </a:p>
                    <a:p>
                      <a:pPr marL="457200" indent="-457200" algn="ctr"/>
                      <a:r>
                        <a:rPr kumimoji="0" lang="ru-RU" sz="2400" kern="1200" dirty="0" smtClean="0">
                          <a:solidFill>
                            <a:schemeClr val="tx2">
                              <a:satMod val="130000"/>
                            </a:schemeClr>
                          </a:solidFill>
                          <a:latin typeface="Book Antiqua" pitchFamily="18" charset="0"/>
                          <a:ea typeface="+mj-ea"/>
                          <a:cs typeface="+mj-cs"/>
                        </a:rPr>
                        <a:t>Функция +</a:t>
                      </a:r>
                    </a:p>
                    <a:p>
                      <a:pPr marL="457200" indent="-457200" algn="ctr"/>
                      <a:endParaRPr kumimoji="0" lang="ru-RU" sz="2400" kern="1200" dirty="0" smtClean="0">
                        <a:solidFill>
                          <a:schemeClr val="tx2">
                            <a:satMod val="130000"/>
                          </a:schemeClr>
                        </a:solidFill>
                        <a:latin typeface="Book Antiqua" pitchFamily="18" charset="0"/>
                        <a:ea typeface="+mj-ea"/>
                        <a:cs typeface="+mj-cs"/>
                      </a:endParaRPr>
                    </a:p>
                    <a:p>
                      <a:pPr marL="457200" indent="-457200" algn="ctr"/>
                      <a:r>
                        <a:rPr kumimoji="0" lang="ru-RU" sz="2400" kern="1200" dirty="0" smtClean="0">
                          <a:solidFill>
                            <a:schemeClr val="tx2">
                              <a:satMod val="130000"/>
                            </a:schemeClr>
                          </a:solidFill>
                          <a:latin typeface="Book Antiqua" pitchFamily="18" charset="0"/>
                          <a:ea typeface="+mj-ea"/>
                          <a:cs typeface="+mj-cs"/>
                        </a:rPr>
                        <a:t>3) Объект –</a:t>
                      </a:r>
                    </a:p>
                    <a:p>
                      <a:pPr marL="457200" indent="-457200" algn="ctr"/>
                      <a:r>
                        <a:rPr kumimoji="0" lang="ru-RU" sz="2400" kern="1200" dirty="0" smtClean="0">
                          <a:solidFill>
                            <a:schemeClr val="tx2">
                              <a:satMod val="130000"/>
                            </a:schemeClr>
                          </a:solidFill>
                          <a:latin typeface="Book Antiqua" pitchFamily="18" charset="0"/>
                          <a:ea typeface="+mj-ea"/>
                          <a:cs typeface="+mj-cs"/>
                        </a:rPr>
                        <a:t>Функция -</a:t>
                      </a:r>
                    </a:p>
                    <a:p>
                      <a:endParaRPr lang="ru-RU" sz="2400" kern="1200" dirty="0">
                        <a:solidFill>
                          <a:schemeClr val="tx2">
                            <a:satMod val="130000"/>
                          </a:schemeClr>
                        </a:solidFill>
                        <a:latin typeface="Book Antiqua" pitchFamily="18" charset="0"/>
                        <a:ea typeface="+mj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470270" y="346447"/>
            <a:ext cx="4971234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900" b="1" dirty="0" smtClean="0">
                <a:solidFill>
                  <a:srgbClr val="4F271C">
                    <a:satMod val="130000"/>
                  </a:srgbClr>
                </a:solidFill>
                <a:latin typeface="Book Antiqua" pitchFamily="18" charset="0"/>
              </a:rPr>
              <a:t>Система в будущем</a:t>
            </a:r>
            <a:endParaRPr lang="ru-RU" sz="3900" b="1" dirty="0">
              <a:solidFill>
                <a:srgbClr val="4F271C">
                  <a:satMod val="130000"/>
                </a:srgbClr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58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3229299"/>
              </p:ext>
            </p:extLst>
          </p:nvPr>
        </p:nvGraphicFramePr>
        <p:xfrm>
          <a:off x="1403648" y="764704"/>
          <a:ext cx="7056786" cy="56083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3522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522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522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48930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ПРОШЛОЕ НАДСИСТЕМЫ</a:t>
                      </a:r>
                    </a:p>
                    <a:p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algn="ctr"/>
                      <a:r>
                        <a:rPr kumimoji="0"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НАДСИСТЕМА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kumimoji="0" lang="ru-RU" sz="16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Классификационная группа объекта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kumimoji="0" lang="ru-RU" sz="16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Место выполнения объектом его функции</a:t>
                      </a:r>
                    </a:p>
                    <a:p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БУДУЩЕЕ НАДСИСТЕМЫ</a:t>
                      </a:r>
                    </a:p>
                    <a:p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11087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algn="ctr"/>
                      <a:r>
                        <a:rPr kumimoji="0"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ПРОШЛОЕ СИСТЕМЫ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Функция системы в прошлом  </a:t>
                      </a:r>
                    </a:p>
                    <a:p>
                      <a:endParaRPr kumimoji="0" lang="ru-RU" sz="16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2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СИСТЕМА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объект исследования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Функция  </a:t>
                      </a:r>
                    </a:p>
                    <a:p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  <a:p>
                      <a:pPr algn="ctr"/>
                      <a:r>
                        <a:rPr kumimoji="0"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СИСТЕМА В БУДУЩЕМ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Функция системы в будущем  </a:t>
                      </a:r>
                    </a:p>
                    <a:p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36116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ПРОШЛОЕ ПОДСИСТЕМЫ</a:t>
                      </a:r>
                    </a:p>
                    <a:p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/>
                      <a:r>
                        <a:rPr kumimoji="0"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ПОДСИСТЕМА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Основные части объекта</a:t>
                      </a:r>
                    </a:p>
                    <a:p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БУДУЩЕЕ ПОДСИСТЕМЫ</a:t>
                      </a:r>
                    </a:p>
                    <a:p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507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 algn="ctr">
              <a:buNone/>
            </a:pPr>
            <a:r>
              <a:rPr lang="ru-RU" sz="2800" b="1" cap="all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Book Antiqua" pitchFamily="18" charset="0"/>
                <a:ea typeface="+mj-ea"/>
                <a:cs typeface="+mj-cs"/>
              </a:rPr>
              <a:t>Образовательный </a:t>
            </a:r>
            <a:r>
              <a:rPr lang="ru-RU" sz="2800" b="1" cap="all" dirty="0" err="1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Book Antiqua" pitchFamily="18" charset="0"/>
                <a:ea typeface="+mj-ea"/>
                <a:cs typeface="+mj-cs"/>
              </a:rPr>
              <a:t>квест</a:t>
            </a:r>
            <a:r>
              <a:rPr lang="ru-RU" sz="2800" b="1" cap="all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Book Antiqua" pitchFamily="18" charset="0"/>
                <a:ea typeface="+mj-ea"/>
                <a:cs typeface="+mj-cs"/>
              </a:rPr>
              <a:t> </a:t>
            </a:r>
            <a:r>
              <a:rPr lang="ru-RU" dirty="0"/>
              <a:t>– </a:t>
            </a:r>
            <a:r>
              <a:rPr lang="ru-RU" sz="2800" dirty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это технология, сочетающая идеи проблемного и игрового обучения, где основой является проблемное задание с элементами ролевой игры.</a:t>
            </a:r>
          </a:p>
        </p:txBody>
      </p:sp>
    </p:spTree>
    <p:extLst>
      <p:ext uri="{BB962C8B-B14F-4D97-AF65-F5344CB8AC3E}">
        <p14:creationId xmlns:p14="http://schemas.microsoft.com/office/powerpoint/2010/main" val="404303967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4" y="1196752"/>
            <a:ext cx="698477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мы рассмотрим ЧТО-ТО… 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(объект)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80975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что-то для ЧЕГО-ТО… 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(функция объекта)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80975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что-то из ЧЕГО-ТО … 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(подсистема объекта)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80975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что-то ЧАСТЬ ЧЕГО-ТО… 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(надсистема объекта)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80975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ЧЕМ-ТО раньше БЫЛО это что-то… 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(прошлое объекта)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80975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ЧТО-ТО БУДЕТ с этим что-то… 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(будущее объекта)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80975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ЧТО-ТО ты теперь возьми, на экранах рассмотри!</a:t>
            </a:r>
          </a:p>
          <a:p>
            <a:pPr indent="180975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80975" algn="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Марат </a:t>
            </a:r>
            <a:r>
              <a:rPr lang="ru-RU" sz="1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Гафитулин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indent="180975" algn="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Мастер ТРИЗ, </a:t>
            </a:r>
            <a:r>
              <a:rPr lang="ru-RU" sz="1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канд.пед.наук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82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/>
              <a:t>Рекомендуемая литература: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772816"/>
            <a:ext cx="7498080" cy="48006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n-US" sz="2000" dirty="0" smtClean="0">
                <a:hlinkClick r:id="rId2"/>
              </a:rPr>
              <a:t>https://studopedia.net/4_46094_posledovatelnost-mislitelnih-operatsiy-po-sistemati</a:t>
            </a:r>
            <a:r>
              <a:rPr lang="ru-RU" sz="2000" dirty="0" smtClean="0">
                <a:hlinkClick r:id="rId2"/>
              </a:rPr>
              <a:t>- </a:t>
            </a:r>
            <a:r>
              <a:rPr lang="en-US" sz="2000" dirty="0" smtClean="0">
                <a:hlinkClick r:id="rId2"/>
              </a:rPr>
              <a:t>zatsii.html</a:t>
            </a:r>
            <a:r>
              <a:rPr lang="ru-RU" sz="2000" dirty="0" smtClean="0"/>
              <a:t> - </a:t>
            </a:r>
            <a:r>
              <a:rPr lang="ru-RU" sz="2000" dirty="0">
                <a:latin typeface="Book Antiqua" panose="02040602050305030304" pitchFamily="18" charset="0"/>
              </a:rPr>
              <a:t>Последовательность мыслительных операций по систематизации</a:t>
            </a:r>
          </a:p>
          <a:p>
            <a:pPr marL="82296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423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67744" y="1844824"/>
            <a:ext cx="6876256" cy="2286000"/>
          </a:xfrm>
        </p:spPr>
        <p:txBody>
          <a:bodyPr>
            <a:noAutofit/>
          </a:bodyPr>
          <a:lstStyle/>
          <a:p>
            <a:pPr marL="514350" lvl="0" indent="-514350" algn="ctr"/>
            <a:r>
              <a:rPr lang="ru-RU" sz="2800" dirty="0">
                <a:effectLst/>
                <a:latin typeface="Book Antiqua" pitchFamily="18" charset="0"/>
              </a:rPr>
              <a:t>Формирование предпосылок основ инженерного мышления старших дошкольников на основе LEGO </a:t>
            </a:r>
            <a:r>
              <a:rPr lang="ru-RU" sz="2800" dirty="0" err="1">
                <a:effectLst/>
                <a:latin typeface="Book Antiqua" pitchFamily="18" charset="0"/>
              </a:rPr>
              <a:t>WeDo</a:t>
            </a:r>
            <a:r>
              <a:rPr lang="ru-RU" sz="2800" dirty="0">
                <a:effectLst/>
                <a:latin typeface="Book Antiqua" pitchFamily="18" charset="0"/>
              </a:rPr>
              <a:t> конструктора, в процессе знакомства с </a:t>
            </a:r>
            <a:r>
              <a:rPr lang="ru-RU" sz="2800" dirty="0" err="1">
                <a:effectLst/>
                <a:latin typeface="Book Antiqua" pitchFamily="18" charset="0"/>
              </a:rPr>
              <a:t>Duplo</a:t>
            </a:r>
            <a:r>
              <a:rPr lang="ru-RU" sz="2800" dirty="0">
                <a:effectLst/>
                <a:latin typeface="Book Antiqua" pitchFamily="18" charset="0"/>
              </a:rPr>
              <a:t>, </a:t>
            </a:r>
            <a:r>
              <a:rPr lang="ru-RU" sz="2800" dirty="0" err="1">
                <a:effectLst/>
                <a:latin typeface="Book Antiqua" pitchFamily="18" charset="0"/>
              </a:rPr>
              <a:t>Arhitectoty</a:t>
            </a:r>
            <a:r>
              <a:rPr lang="ru-RU" sz="2800" dirty="0">
                <a:effectLst/>
                <a:latin typeface="Book Antiqua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5250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21313" y="548680"/>
            <a:ext cx="617443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i="1" dirty="0">
                <a:latin typeface="Book Antiqua" panose="02040602050305030304" pitchFamily="18" charset="0"/>
              </a:rPr>
              <a:t>Наблюдается сильнейший дефицит качественных молодых </a:t>
            </a:r>
            <a:r>
              <a:rPr lang="ru-RU" sz="2000" i="1" dirty="0" err="1">
                <a:latin typeface="Book Antiqua" panose="02040602050305030304" pitchFamily="18" charset="0"/>
              </a:rPr>
              <a:t>инженерноконструкторских</a:t>
            </a:r>
            <a:r>
              <a:rPr lang="ru-RU" sz="2000" i="1" dirty="0">
                <a:latin typeface="Book Antiqua" panose="02040602050305030304" pitchFamily="18" charset="0"/>
              </a:rPr>
              <a:t> </a:t>
            </a:r>
            <a:r>
              <a:rPr lang="ru-RU" sz="2000" i="1" dirty="0" smtClean="0">
                <a:latin typeface="Book Antiqua" panose="02040602050305030304" pitchFamily="18" charset="0"/>
              </a:rPr>
              <a:t>кадров;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i="1" dirty="0">
              <a:latin typeface="Book Antiqua" panose="0204060205030503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i="1" dirty="0" smtClean="0">
                <a:latin typeface="Book Antiqua" panose="02040602050305030304" pitchFamily="18" charset="0"/>
              </a:rPr>
              <a:t>У </a:t>
            </a:r>
            <a:r>
              <a:rPr lang="ru-RU" sz="2000" i="1" dirty="0">
                <a:latin typeface="Book Antiqua" panose="02040602050305030304" pitchFamily="18" charset="0"/>
              </a:rPr>
              <a:t>молодых людей при поступлении в вузы отсутствуют навыки практической работы, представления о задачах, решаемых инженерами и конструкторами, результатом чего становится неосознанный выбор специальности, рост числа молодых людей, не работающих по специальности после окончания </a:t>
            </a:r>
            <a:r>
              <a:rPr lang="ru-RU" sz="2000" i="1" dirty="0" smtClean="0">
                <a:latin typeface="Book Antiqua" panose="02040602050305030304" pitchFamily="18" charset="0"/>
              </a:rPr>
              <a:t>вузов;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i="1">
              <a:latin typeface="Book Antiqua" panose="0204060205030503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i="1" smtClean="0">
                <a:latin typeface="Book Antiqua" panose="02040602050305030304" pitchFamily="18" charset="0"/>
              </a:rPr>
              <a:t>Доставшаяся </a:t>
            </a:r>
            <a:r>
              <a:rPr lang="ru-RU" sz="2000" i="1" dirty="0">
                <a:latin typeface="Book Antiqua" panose="02040602050305030304" pitchFamily="18" charset="0"/>
              </a:rPr>
              <a:t>нам по наследству система профориентации (дома детского технического творчества, кружки юных техников и т. До) находится далеко не в лучшем состоянии, оборудование и методическая подготовка персонала часто не соответствуют современным требованиям.</a:t>
            </a:r>
            <a:br>
              <a:rPr lang="ru-RU" sz="2000" i="1" dirty="0">
                <a:latin typeface="Book Antiqua" panose="02040602050305030304" pitchFamily="18" charset="0"/>
              </a:rPr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4236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60648"/>
            <a:ext cx="6400800" cy="2286000"/>
          </a:xfrm>
        </p:spPr>
        <p:txBody>
          <a:bodyPr>
            <a:noAutofit/>
          </a:bodyPr>
          <a:lstStyle/>
          <a:p>
            <a:pPr algn="ctr"/>
            <a:r>
              <a:rPr lang="ru-RU" sz="2400" dirty="0"/>
              <a:t>Инженерное мышление – </a:t>
            </a:r>
            <a:r>
              <a:rPr lang="ru-RU" sz="1800" dirty="0"/>
              <a:t>это специальное, профессиональное мышление, направленное на разработку, создание и эксплуатацию новой высокопроизводительной, надёжной, безопасной и эстетической техники, на разработку и внедрение прогрессивной технологии, на повышение качества продукции и уровня организации производства.</a:t>
            </a:r>
          </a:p>
        </p:txBody>
      </p:sp>
    </p:spTree>
    <p:extLst>
      <p:ext uri="{BB962C8B-B14F-4D97-AF65-F5344CB8AC3E}">
        <p14:creationId xmlns:p14="http://schemas.microsoft.com/office/powerpoint/2010/main" val="317732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rmAutofit/>
          </a:bodyPr>
          <a:lstStyle/>
          <a:p>
            <a:r>
              <a:rPr lang="ru-RU" sz="3200" dirty="0"/>
              <a:t>При обучении детей дошкольного возраста работе с противоречием ставятся </a:t>
            </a:r>
            <a:r>
              <a:rPr lang="ru-RU" sz="3200" dirty="0" smtClean="0"/>
              <a:t>задачи: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>
              <a:buClrTx/>
            </a:pPr>
            <a:r>
              <a:rPr lang="ru-RU" sz="2400" dirty="0">
                <a:latin typeface="Book Antiqua" pitchFamily="18" charset="0"/>
                <a:ea typeface="+mj-ea"/>
                <a:cs typeface="+mj-cs"/>
              </a:rPr>
              <a:t>Формировать чувствительность к проблемной ситуации.</a:t>
            </a:r>
          </a:p>
          <a:p>
            <a:pPr lvl="0">
              <a:buClrTx/>
            </a:pPr>
            <a:r>
              <a:rPr lang="ru-RU" sz="2400" dirty="0">
                <a:latin typeface="Book Antiqua" pitchFamily="18" charset="0"/>
                <a:ea typeface="+mj-ea"/>
                <a:cs typeface="+mj-cs"/>
              </a:rPr>
              <a:t>Учить находить объект, к которому предъявляется претензия.</a:t>
            </a:r>
          </a:p>
          <a:p>
            <a:pPr lvl="0">
              <a:buClrTx/>
            </a:pPr>
            <a:r>
              <a:rPr lang="ru-RU" sz="2400" dirty="0">
                <a:latin typeface="Book Antiqua" pitchFamily="18" charset="0"/>
                <a:ea typeface="+mj-ea"/>
                <a:cs typeface="+mj-cs"/>
              </a:rPr>
              <a:t>Выявлять противоречивые свойства у этого объекта.</a:t>
            </a:r>
          </a:p>
          <a:p>
            <a:pPr lvl="0">
              <a:buClrTx/>
            </a:pPr>
            <a:r>
              <a:rPr lang="ru-RU" sz="2400" dirty="0">
                <a:latin typeface="Book Antiqua" pitchFamily="18" charset="0"/>
                <a:ea typeface="+mj-ea"/>
                <a:cs typeface="+mj-cs"/>
              </a:rPr>
              <a:t>Находить объекты, которые "требуют" наличие этих противоречивых свойств.</a:t>
            </a:r>
          </a:p>
          <a:p>
            <a:pPr lvl="0">
              <a:buClrTx/>
            </a:pPr>
            <a:r>
              <a:rPr lang="ru-RU" sz="2400" dirty="0">
                <a:latin typeface="Book Antiqua" pitchFamily="18" charset="0"/>
                <a:ea typeface="+mj-ea"/>
                <a:cs typeface="+mj-cs"/>
              </a:rPr>
              <a:t>Формулировать противоречие.</a:t>
            </a:r>
          </a:p>
          <a:p>
            <a:pPr lvl="0">
              <a:buClrTx/>
            </a:pPr>
            <a:r>
              <a:rPr lang="ru-RU" sz="2400" dirty="0">
                <a:latin typeface="Book Antiqua" pitchFamily="18" charset="0"/>
                <a:ea typeface="+mj-ea"/>
                <a:cs typeface="+mj-cs"/>
              </a:rPr>
              <a:t>Знать способы разрешения противоречий.</a:t>
            </a:r>
          </a:p>
          <a:p>
            <a:pPr lvl="0">
              <a:buClrTx/>
            </a:pPr>
            <a:r>
              <a:rPr lang="ru-RU" sz="2400" dirty="0">
                <a:latin typeface="Book Antiqua" pitchFamily="18" charset="0"/>
                <a:ea typeface="+mj-ea"/>
                <a:cs typeface="+mj-cs"/>
              </a:rPr>
              <a:t>Применять способы разрешения противоречий в изобретательской задаче.</a:t>
            </a:r>
          </a:p>
          <a:p>
            <a:pPr lvl="0">
              <a:buClrTx/>
            </a:pPr>
            <a:r>
              <a:rPr lang="ru-RU" sz="2400" dirty="0">
                <a:latin typeface="Book Antiqua" pitchFamily="18" charset="0"/>
                <a:ea typeface="+mj-ea"/>
                <a:cs typeface="+mj-cs"/>
              </a:rPr>
              <a:t>Оценивать полученные решения и выбирать лучшее для конкретной ситуации.</a:t>
            </a:r>
          </a:p>
          <a:p>
            <a:pPr lvl="0">
              <a:buClrTx/>
            </a:pPr>
            <a:r>
              <a:rPr lang="ru-RU" sz="2400" dirty="0">
                <a:latin typeface="Book Antiqua" pitchFamily="18" charset="0"/>
                <a:ea typeface="+mj-ea"/>
                <a:cs typeface="+mj-cs"/>
              </a:rPr>
              <a:t>Формировать умение рефлексировать.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466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Book Antiqua" pitchFamily="18" charset="0"/>
              </a:rPr>
              <a:t>Признаки </a:t>
            </a:r>
            <a:r>
              <a:rPr lang="ru-RU" sz="3200" dirty="0" err="1">
                <a:solidFill>
                  <a:schemeClr val="tx2"/>
                </a:solidFill>
                <a:latin typeface="Book Antiqua" pitchFamily="18" charset="0"/>
              </a:rPr>
              <a:t>предынженерного</a:t>
            </a:r>
            <a:r>
              <a:rPr lang="ru-RU" sz="3200" dirty="0">
                <a:solidFill>
                  <a:schemeClr val="tx2"/>
                </a:solidFill>
                <a:latin typeface="Book Antiqua" pitchFamily="18" charset="0"/>
              </a:rPr>
              <a:t> мышления: </a:t>
            </a:r>
            <a:br>
              <a:rPr lang="ru-RU" sz="3200" dirty="0">
                <a:solidFill>
                  <a:schemeClr val="tx2"/>
                </a:solidFill>
                <a:latin typeface="Book Antiqua" pitchFamily="18" charset="0"/>
              </a:rPr>
            </a:br>
            <a:endParaRPr lang="ru-RU" sz="3200" dirty="0">
              <a:solidFill>
                <a:schemeClr val="tx2"/>
              </a:solidFill>
              <a:latin typeface="Book Antiqua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259632" y="1447800"/>
            <a:ext cx="7632848" cy="4800600"/>
          </a:xfrm>
        </p:spPr>
        <p:txBody>
          <a:bodyPr>
            <a:normAutofit fontScale="62500" lnSpcReduction="20000"/>
          </a:bodyPr>
          <a:lstStyle/>
          <a:p>
            <a:pPr marL="0" indent="450850">
              <a:lnSpc>
                <a:spcPct val="120000"/>
              </a:lnSpc>
              <a:buNone/>
            </a:pPr>
            <a:r>
              <a:rPr lang="ru-RU" dirty="0" smtClean="0"/>
              <a:t>-</a:t>
            </a:r>
            <a:r>
              <a:rPr lang="en-US" dirty="0"/>
              <a:t>         </a:t>
            </a:r>
            <a:r>
              <a:rPr lang="ru-RU" dirty="0"/>
              <a:t> </a:t>
            </a:r>
            <a:r>
              <a:rPr lang="ru-RU" sz="3600" dirty="0">
                <a:latin typeface="Book Antiqua" pitchFamily="18" charset="0"/>
                <a:ea typeface="+mj-ea"/>
                <a:cs typeface="+mj-cs"/>
              </a:rPr>
              <a:t>формируется на основе научно-технической деятельности, как мышление по поводу конструирования из </a:t>
            </a:r>
            <a:r>
              <a:rPr lang="ru-RU" sz="3600" dirty="0" err="1">
                <a:latin typeface="Book Antiqua" pitchFamily="18" charset="0"/>
                <a:ea typeface="+mj-ea"/>
                <a:cs typeface="+mj-cs"/>
              </a:rPr>
              <a:t>Лего</a:t>
            </a:r>
            <a:r>
              <a:rPr lang="ru-RU" sz="3600" dirty="0">
                <a:latin typeface="Book Antiqua" pitchFamily="18" charset="0"/>
                <a:ea typeface="+mj-ea"/>
                <a:cs typeface="+mj-cs"/>
              </a:rPr>
              <a:t> и</a:t>
            </a:r>
            <a:r>
              <a:rPr lang="en-US" sz="3600" dirty="0">
                <a:latin typeface="Book Antiqua" pitchFamily="18" charset="0"/>
                <a:ea typeface="+mj-ea"/>
                <a:cs typeface="+mj-cs"/>
              </a:rPr>
              <a:t> </a:t>
            </a:r>
            <a:r>
              <a:rPr lang="ru-RU" sz="3600" dirty="0">
                <a:latin typeface="Book Antiqua" pitchFamily="18" charset="0"/>
                <a:ea typeface="+mj-ea"/>
                <a:cs typeface="+mj-cs"/>
              </a:rPr>
              <a:t>др</a:t>
            </a:r>
            <a:r>
              <a:rPr lang="ru-RU" sz="3600" dirty="0" smtClean="0">
                <a:latin typeface="Book Antiqua" pitchFamily="18" charset="0"/>
                <a:ea typeface="+mj-ea"/>
                <a:cs typeface="+mj-cs"/>
              </a:rPr>
              <a:t>.;</a:t>
            </a:r>
            <a:endParaRPr lang="ru-RU" sz="3600" dirty="0">
              <a:latin typeface="Book Antiqua" pitchFamily="18" charset="0"/>
              <a:ea typeface="+mj-ea"/>
              <a:cs typeface="+mj-cs"/>
            </a:endParaRPr>
          </a:p>
          <a:p>
            <a:pPr marL="0" indent="450850">
              <a:buNone/>
            </a:pPr>
            <a:r>
              <a:rPr lang="ru-RU" sz="3600" dirty="0">
                <a:latin typeface="Book Antiqua" pitchFamily="18" charset="0"/>
                <a:ea typeface="+mj-ea"/>
                <a:cs typeface="+mj-cs"/>
              </a:rPr>
              <a:t> -</a:t>
            </a:r>
            <a:r>
              <a:rPr lang="en-US" sz="3600" dirty="0">
                <a:latin typeface="Book Antiqua" pitchFamily="18" charset="0"/>
                <a:ea typeface="+mj-ea"/>
                <a:cs typeface="+mj-cs"/>
              </a:rPr>
              <a:t>         </a:t>
            </a:r>
            <a:r>
              <a:rPr lang="ru-RU" sz="3600" dirty="0">
                <a:latin typeface="Book Antiqua" pitchFamily="18" charset="0"/>
                <a:ea typeface="+mj-ea"/>
                <a:cs typeface="+mj-cs"/>
              </a:rPr>
              <a:t> рационально, выражается в</a:t>
            </a:r>
            <a:r>
              <a:rPr lang="en-US" sz="3600" dirty="0">
                <a:latin typeface="Book Antiqua" pitchFamily="18" charset="0"/>
                <a:ea typeface="+mj-ea"/>
                <a:cs typeface="+mj-cs"/>
              </a:rPr>
              <a:t> </a:t>
            </a:r>
            <a:r>
              <a:rPr lang="ru-RU" sz="3600" dirty="0">
                <a:latin typeface="Book Antiqua" pitchFamily="18" charset="0"/>
                <a:ea typeface="+mj-ea"/>
                <a:cs typeface="+mj-cs"/>
              </a:rPr>
              <a:t>общедоступной форме как продукт; </a:t>
            </a:r>
          </a:p>
          <a:p>
            <a:pPr marL="0" indent="450850">
              <a:buNone/>
            </a:pPr>
            <a:r>
              <a:rPr lang="ru-RU" sz="3600" dirty="0">
                <a:latin typeface="Book Antiqua" pitchFamily="18" charset="0"/>
                <a:ea typeface="+mj-ea"/>
                <a:cs typeface="+mj-cs"/>
              </a:rPr>
              <a:t>-</a:t>
            </a:r>
            <a:r>
              <a:rPr lang="en-US" sz="3600" dirty="0">
                <a:latin typeface="Book Antiqua" pitchFamily="18" charset="0"/>
                <a:ea typeface="+mj-ea"/>
                <a:cs typeface="+mj-cs"/>
              </a:rPr>
              <a:t>         </a:t>
            </a:r>
            <a:r>
              <a:rPr lang="ru-RU" sz="3600" dirty="0">
                <a:latin typeface="Book Antiqua" pitchFamily="18" charset="0"/>
                <a:ea typeface="+mj-ea"/>
                <a:cs typeface="+mj-cs"/>
              </a:rPr>
              <a:t> не имеет тенденций к</a:t>
            </a:r>
            <a:r>
              <a:rPr lang="en-US" sz="3600" dirty="0">
                <a:latin typeface="Book Antiqua" pitchFamily="18" charset="0"/>
                <a:ea typeface="+mj-ea"/>
                <a:cs typeface="+mj-cs"/>
              </a:rPr>
              <a:t> </a:t>
            </a:r>
            <a:r>
              <a:rPr lang="ru-RU" sz="3600" dirty="0">
                <a:latin typeface="Book Antiqua" pitchFamily="18" charset="0"/>
                <a:ea typeface="+mj-ea"/>
                <a:cs typeface="+mj-cs"/>
              </a:rPr>
              <a:t>формализации и</a:t>
            </a:r>
            <a:r>
              <a:rPr lang="en-US" sz="3600" dirty="0">
                <a:latin typeface="Book Antiqua" pitchFamily="18" charset="0"/>
                <a:ea typeface="+mj-ea"/>
                <a:cs typeface="+mj-cs"/>
              </a:rPr>
              <a:t> </a:t>
            </a:r>
            <a:r>
              <a:rPr lang="ru-RU" sz="3600" dirty="0">
                <a:latin typeface="Book Antiqua" pitchFamily="18" charset="0"/>
                <a:ea typeface="+mj-ea"/>
                <a:cs typeface="+mj-cs"/>
              </a:rPr>
              <a:t>стандартизации, опирается только на экспериментальную и</a:t>
            </a:r>
            <a:r>
              <a:rPr lang="en-US" sz="3600" dirty="0">
                <a:latin typeface="Book Antiqua" pitchFamily="18" charset="0"/>
                <a:ea typeface="+mj-ea"/>
                <a:cs typeface="+mj-cs"/>
              </a:rPr>
              <a:t> </a:t>
            </a:r>
            <a:r>
              <a:rPr lang="ru-RU" sz="3600" dirty="0">
                <a:latin typeface="Book Antiqua" pitchFamily="18" charset="0"/>
                <a:ea typeface="+mj-ea"/>
                <a:cs typeface="+mj-cs"/>
              </a:rPr>
              <a:t>конструкторскую базу;</a:t>
            </a:r>
          </a:p>
          <a:p>
            <a:pPr marL="0" indent="450850">
              <a:buNone/>
            </a:pPr>
            <a:r>
              <a:rPr lang="ru-RU" sz="3600" dirty="0">
                <a:latin typeface="Book Antiqua" pitchFamily="18" charset="0"/>
                <a:ea typeface="+mj-ea"/>
                <a:cs typeface="+mj-cs"/>
              </a:rPr>
              <a:t> -</a:t>
            </a:r>
            <a:r>
              <a:rPr lang="en-US" sz="3600" dirty="0">
                <a:latin typeface="Book Antiqua" pitchFamily="18" charset="0"/>
                <a:ea typeface="+mj-ea"/>
                <a:cs typeface="+mj-cs"/>
              </a:rPr>
              <a:t>         </a:t>
            </a:r>
            <a:r>
              <a:rPr lang="ru-RU" sz="3600" dirty="0">
                <a:latin typeface="Book Antiqua" pitchFamily="18" charset="0"/>
                <a:ea typeface="+mj-ea"/>
                <a:cs typeface="+mj-cs"/>
              </a:rPr>
              <a:t> систематично формируется в</a:t>
            </a:r>
            <a:r>
              <a:rPr lang="en-US" sz="3600" dirty="0">
                <a:latin typeface="Book Antiqua" pitchFamily="18" charset="0"/>
                <a:ea typeface="+mj-ea"/>
                <a:cs typeface="+mj-cs"/>
              </a:rPr>
              <a:t> </a:t>
            </a:r>
            <a:r>
              <a:rPr lang="ru-RU" sz="3600" dirty="0">
                <a:latin typeface="Book Antiqua" pitchFamily="18" charset="0"/>
                <a:ea typeface="+mj-ea"/>
                <a:cs typeface="+mj-cs"/>
              </a:rPr>
              <a:t>процессе научно-технического творчества</a:t>
            </a:r>
            <a:r>
              <a:rPr lang="ru-RU" sz="3600" dirty="0" smtClean="0">
                <a:latin typeface="Book Antiqua" pitchFamily="18" charset="0"/>
                <a:ea typeface="+mj-ea"/>
                <a:cs typeface="+mj-cs"/>
              </a:rPr>
              <a:t>;</a:t>
            </a:r>
          </a:p>
          <a:p>
            <a:pPr marL="0" indent="450850">
              <a:buNone/>
            </a:pPr>
            <a:r>
              <a:rPr lang="ru-RU" sz="3600" dirty="0" smtClean="0">
                <a:latin typeface="Book Antiqua" pitchFamily="18" charset="0"/>
                <a:ea typeface="+mj-ea"/>
                <a:cs typeface="+mj-cs"/>
              </a:rPr>
              <a:t> </a:t>
            </a:r>
            <a:r>
              <a:rPr lang="ru-RU" sz="3600" dirty="0">
                <a:latin typeface="Book Antiqua" pitchFamily="18" charset="0"/>
                <a:ea typeface="+mj-ea"/>
                <a:cs typeface="+mj-cs"/>
              </a:rPr>
              <a:t>-</a:t>
            </a:r>
            <a:r>
              <a:rPr lang="en-US" sz="3600" dirty="0">
                <a:latin typeface="Book Antiqua" pitchFamily="18" charset="0"/>
                <a:ea typeface="+mj-ea"/>
                <a:cs typeface="+mj-cs"/>
              </a:rPr>
              <a:t>         </a:t>
            </a:r>
            <a:r>
              <a:rPr lang="ru-RU" sz="3600" dirty="0">
                <a:latin typeface="Book Antiqua" pitchFamily="18" charset="0"/>
                <a:ea typeface="+mj-ea"/>
                <a:cs typeface="+mj-cs"/>
              </a:rPr>
              <a:t> имеет тенденцию к</a:t>
            </a:r>
            <a:r>
              <a:rPr lang="en-US" sz="3600" dirty="0">
                <a:latin typeface="Book Antiqua" pitchFamily="18" charset="0"/>
                <a:ea typeface="+mj-ea"/>
                <a:cs typeface="+mj-cs"/>
              </a:rPr>
              <a:t> </a:t>
            </a:r>
            <a:r>
              <a:rPr lang="ru-RU" sz="3600" dirty="0">
                <a:latin typeface="Book Antiqua" pitchFamily="18" charset="0"/>
                <a:ea typeface="+mj-ea"/>
                <a:cs typeface="+mj-cs"/>
              </a:rPr>
              <a:t>универсализации и</a:t>
            </a:r>
            <a:r>
              <a:rPr lang="en-US" sz="3600" dirty="0">
                <a:latin typeface="Book Antiqua" pitchFamily="18" charset="0"/>
                <a:ea typeface="+mj-ea"/>
                <a:cs typeface="+mj-cs"/>
              </a:rPr>
              <a:t> </a:t>
            </a:r>
            <a:r>
              <a:rPr lang="ru-RU" sz="3600" dirty="0">
                <a:latin typeface="Book Antiqua" pitchFamily="18" charset="0"/>
                <a:ea typeface="+mj-ea"/>
                <a:cs typeface="+mj-cs"/>
              </a:rPr>
              <a:t>распространению на все сферы человеческой жизни</a:t>
            </a:r>
            <a:br>
              <a:rPr lang="ru-RU" sz="3600" dirty="0">
                <a:latin typeface="Book Antiqua" pitchFamily="18" charset="0"/>
                <a:ea typeface="+mj-ea"/>
                <a:cs typeface="+mj-cs"/>
              </a:rPr>
            </a:br>
            <a:endParaRPr lang="ru-RU" sz="3600" dirty="0">
              <a:latin typeface="Book Antiqua" pitchFamily="18" charset="0"/>
              <a:ea typeface="+mj-ea"/>
              <a:cs typeface="+mj-cs"/>
            </a:endParaRPr>
          </a:p>
          <a:p>
            <a:pPr marL="82296" indent="0">
              <a:buNone/>
            </a:pPr>
            <a:endParaRPr lang="ru-RU" sz="3600" dirty="0">
              <a:latin typeface="Book Antiqua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7124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Book Antiqua" pitchFamily="18" charset="0"/>
              </a:rPr>
              <a:t>Игровой набор «Дары </a:t>
            </a:r>
            <a:r>
              <a:rPr lang="ru-RU" sz="3200" dirty="0" err="1">
                <a:solidFill>
                  <a:schemeClr val="tx2"/>
                </a:solidFill>
                <a:latin typeface="Book Antiqua" pitchFamily="18" charset="0"/>
              </a:rPr>
              <a:t>Фрёбеля</a:t>
            </a:r>
            <a:r>
              <a:rPr lang="ru-RU" sz="3200" dirty="0">
                <a:solidFill>
                  <a:schemeClr val="tx2"/>
                </a:solidFill>
                <a:latin typeface="Book Antiqua" pitchFamily="18" charset="0"/>
              </a:rPr>
              <a:t>»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556792"/>
            <a:ext cx="6982097" cy="4665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043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92" t="16396" r="35746" b="14610"/>
          <a:stretch/>
        </p:blipFill>
        <p:spPr bwMode="auto">
          <a:xfrm>
            <a:off x="971600" y="1160647"/>
            <a:ext cx="3859481" cy="504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636912"/>
            <a:ext cx="4035863" cy="2458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92641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42" t="24812" r="43388" b="12380"/>
          <a:stretch/>
        </p:blipFill>
        <p:spPr bwMode="auto">
          <a:xfrm>
            <a:off x="1115616" y="836712"/>
            <a:ext cx="2517569" cy="2648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55" t="26177" r="25266" b="21063"/>
          <a:stretch/>
        </p:blipFill>
        <p:spPr bwMode="auto">
          <a:xfrm>
            <a:off x="1043608" y="3573016"/>
            <a:ext cx="4506861" cy="310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21125" y="29668"/>
            <a:ext cx="385192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Book Antiqua" pitchFamily="18" charset="0"/>
                <a:ea typeface="+mj-ea"/>
                <a:cs typeface="+mj-cs"/>
              </a:rPr>
              <a:t>Конструирование</a:t>
            </a:r>
          </a:p>
          <a:p>
            <a:r>
              <a:rPr lang="ru-RU" dirty="0" smtClean="0"/>
              <a:t> </a:t>
            </a:r>
            <a:r>
              <a:rPr lang="ru-RU" dirty="0"/>
              <a:t>• </a:t>
            </a:r>
            <a:r>
              <a:rPr lang="ru-RU" sz="2200" dirty="0">
                <a:latin typeface="Book Antiqua" pitchFamily="18" charset="0"/>
                <a:ea typeface="+mj-ea"/>
                <a:cs typeface="+mj-cs"/>
              </a:rPr>
              <a:t>Из природного материала </a:t>
            </a:r>
          </a:p>
          <a:p>
            <a:r>
              <a:rPr lang="ru-RU" sz="2200" dirty="0">
                <a:latin typeface="Book Antiqua" pitchFamily="18" charset="0"/>
                <a:ea typeface="+mj-ea"/>
                <a:cs typeface="+mj-cs"/>
              </a:rPr>
              <a:t>• Из бросового материала </a:t>
            </a:r>
          </a:p>
          <a:p>
            <a:r>
              <a:rPr lang="ru-RU" sz="2200" dirty="0">
                <a:latin typeface="Book Antiqua" pitchFamily="18" charset="0"/>
                <a:ea typeface="+mj-ea"/>
                <a:cs typeface="+mj-cs"/>
              </a:rPr>
              <a:t>• Из проволоки </a:t>
            </a:r>
          </a:p>
          <a:p>
            <a:r>
              <a:rPr lang="ru-RU" sz="2200" dirty="0">
                <a:latin typeface="Book Antiqua" pitchFamily="18" charset="0"/>
                <a:ea typeface="+mj-ea"/>
                <a:cs typeface="+mj-cs"/>
              </a:rPr>
              <a:t>• Из бумаги и картона </a:t>
            </a:r>
          </a:p>
          <a:p>
            <a:r>
              <a:rPr lang="ru-RU" sz="2200" dirty="0">
                <a:latin typeface="Book Antiqua" pitchFamily="18" charset="0"/>
                <a:ea typeface="+mj-ea"/>
                <a:cs typeface="+mj-cs"/>
              </a:rPr>
              <a:t>• Оригами </a:t>
            </a:r>
          </a:p>
          <a:p>
            <a:r>
              <a:rPr lang="ru-RU" sz="2200" dirty="0">
                <a:latin typeface="Book Antiqua" pitchFamily="18" charset="0"/>
                <a:ea typeface="+mj-ea"/>
                <a:cs typeface="+mj-cs"/>
              </a:rPr>
              <a:t>• Объемное бумажно-картонное моделирование </a:t>
            </a:r>
          </a:p>
          <a:p>
            <a:r>
              <a:rPr lang="ru-RU" sz="2200" dirty="0">
                <a:latin typeface="Book Antiqua" pitchFamily="18" charset="0"/>
                <a:ea typeface="+mj-ea"/>
                <a:cs typeface="+mj-cs"/>
              </a:rPr>
              <a:t>• Конструктор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7" t="32143" r="31182" b="23052"/>
          <a:stretch/>
        </p:blipFill>
        <p:spPr bwMode="auto">
          <a:xfrm>
            <a:off x="5743969" y="4460037"/>
            <a:ext cx="3365070" cy="2191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5678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9412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Достоинства </a:t>
            </a:r>
            <a:r>
              <a:rPr lang="ru-RU" dirty="0" err="1"/>
              <a:t>квестов</a:t>
            </a:r>
            <a:r>
              <a:rPr lang="ru-RU" dirty="0"/>
              <a:t> для детей дошкольного возраста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268760"/>
            <a:ext cx="8100392" cy="5410200"/>
          </a:xfrm>
        </p:spPr>
        <p:txBody>
          <a:bodyPr>
            <a:noAutofit/>
          </a:bodyPr>
          <a:lstStyle/>
          <a:p>
            <a:pPr marL="0" indent="450850">
              <a:buNone/>
            </a:pPr>
            <a:r>
              <a:rPr lang="ru-RU" sz="1800" dirty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1.Квест-игра является привлекательной для ребёнка, позволяет активизировать его внимание и развивать познавательный интерес в ходе выполнения заданий.</a:t>
            </a:r>
          </a:p>
          <a:p>
            <a:pPr marL="0" indent="450850">
              <a:buNone/>
            </a:pPr>
            <a:r>
              <a:rPr lang="ru-RU" sz="1800" dirty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2.Формирует у детей ощущение личной заинтересованности при выполнении задания.</a:t>
            </a:r>
          </a:p>
          <a:p>
            <a:pPr marL="0" indent="450850">
              <a:buNone/>
            </a:pPr>
            <a:r>
              <a:rPr lang="ru-RU" sz="1800" dirty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3.Формирует у детей унифицированную базу знаний и представлений, к которой можно обращаться во время работы в группе.</a:t>
            </a:r>
          </a:p>
          <a:p>
            <a:pPr marL="0" indent="450850">
              <a:buNone/>
            </a:pPr>
            <a:r>
              <a:rPr lang="ru-RU" sz="1800" dirty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4.Позволяет воспитателю выделять для ознакомления те объекты, которые он считает наиболее значимыми с точки зрения решения образовательных задач.</a:t>
            </a:r>
          </a:p>
          <a:p>
            <a:pPr marL="0" indent="450850">
              <a:buNone/>
            </a:pPr>
            <a:r>
              <a:rPr lang="ru-RU" sz="1800" dirty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5.В </a:t>
            </a:r>
            <a:r>
              <a:rPr lang="ru-RU" sz="1800" dirty="0" err="1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квестах</a:t>
            </a:r>
            <a:r>
              <a:rPr lang="ru-RU" sz="1800" dirty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 развивается свободное общение со взрослыми и детьми. Дети учатся оценивать свою работу, работу товарища, помогать друг другу.</a:t>
            </a:r>
          </a:p>
          <a:p>
            <a:pPr marL="0" indent="450850">
              <a:buNone/>
            </a:pPr>
            <a:r>
              <a:rPr lang="ru-RU" sz="1800" dirty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6.Квесты помогают реализовать принцип сотрудничества. Способствуют сплочению коллектива детей, воспитанию доброжелательных, дружеских взаимоотношений.</a:t>
            </a:r>
          </a:p>
          <a:p>
            <a:pPr marL="0" indent="450850">
              <a:buNone/>
            </a:pPr>
            <a:r>
              <a:rPr lang="ru-RU" sz="1800" dirty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7.Ребёнку отдаётся ведущая роль, а педагог лишь направляет его деятельность в нужном направление.</a:t>
            </a:r>
          </a:p>
        </p:txBody>
      </p:sp>
    </p:spTree>
    <p:extLst>
      <p:ext uri="{BB962C8B-B14F-4D97-AF65-F5344CB8AC3E}">
        <p14:creationId xmlns:p14="http://schemas.microsoft.com/office/powerpoint/2010/main" val="183149875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132856"/>
            <a:ext cx="7498080" cy="1143000"/>
          </a:xfrm>
        </p:spPr>
        <p:txBody>
          <a:bodyPr>
            <a:noAutofit/>
          </a:bodyPr>
          <a:lstStyle/>
          <a:p>
            <a:r>
              <a:rPr lang="ru-RU" sz="3200" dirty="0">
                <a:latin typeface="Book Antiqua" pitchFamily="18" charset="0"/>
              </a:rPr>
              <a:t>Матрица </a:t>
            </a:r>
            <a:r>
              <a:rPr lang="ru-RU" sz="3200" dirty="0" smtClean="0">
                <a:latin typeface="Book Antiqua" pitchFamily="18" charset="0"/>
              </a:rPr>
              <a:t>—объект</a:t>
            </a:r>
            <a:r>
              <a:rPr lang="ru-RU" sz="3200" dirty="0">
                <a:latin typeface="Book Antiqua" pitchFamily="18" charset="0"/>
              </a:rPr>
              <a:t>, записываемый в виде прямоугольной таблицы элементов кольца или поля, которая представляет собой совокупность строк и столбцов...</a:t>
            </a:r>
          </a:p>
        </p:txBody>
      </p:sp>
    </p:spTree>
    <p:extLst>
      <p:ext uri="{BB962C8B-B14F-4D97-AF65-F5344CB8AC3E}">
        <p14:creationId xmlns:p14="http://schemas.microsoft.com/office/powerpoint/2010/main" val="254914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498080" cy="576064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Book Antiqua" pitchFamily="18" charset="0"/>
              </a:rPr>
              <a:t>Работа с матрицей</a:t>
            </a:r>
          </a:p>
        </p:txBody>
      </p:sp>
      <p:pic>
        <p:nvPicPr>
          <p:cNvPr id="3" name="Объект 20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62" t="24398" r="5961" b="23135"/>
          <a:stretch/>
        </p:blipFill>
        <p:spPr>
          <a:xfrm rot="4328984">
            <a:off x="185988" y="1745266"/>
            <a:ext cx="1187533" cy="878774"/>
          </a:xfrm>
        </p:spPr>
      </p:pic>
      <p:pic>
        <p:nvPicPr>
          <p:cNvPr id="4" name="Объект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9" t="10580" r="4946" b="5430"/>
          <a:stretch/>
        </p:blipFill>
        <p:spPr>
          <a:xfrm rot="5958990">
            <a:off x="4457760" y="1511413"/>
            <a:ext cx="1425042" cy="1270659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" r="11149"/>
          <a:stretch/>
        </p:blipFill>
        <p:spPr bwMode="auto">
          <a:xfrm>
            <a:off x="1497046" y="1196752"/>
            <a:ext cx="2589889" cy="2063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74" t="13462" r="6153" b="23522"/>
          <a:stretch/>
        </p:blipFill>
        <p:spPr bwMode="auto">
          <a:xfrm>
            <a:off x="6012160" y="1988840"/>
            <a:ext cx="3017401" cy="1909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52" y="3501008"/>
            <a:ext cx="5310187" cy="279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20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204864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>
                <a:effectLst/>
                <a:latin typeface="Book Antiqua" pitchFamily="18" charset="0"/>
              </a:rPr>
              <a:t>Организация проектной деятельности с детьми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799035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692697"/>
            <a:ext cx="66247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  <a:defRPr/>
            </a:pPr>
            <a:r>
              <a:rPr lang="ru-RU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Метод проектов –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это форма организации образовательного пространства и метод развития творческого познавательного мышления.</a:t>
            </a:r>
          </a:p>
          <a:p>
            <a:pPr>
              <a:spcBef>
                <a:spcPct val="0"/>
              </a:spcBef>
              <a:defRPr/>
            </a:pPr>
            <a:endParaRPr lang="ru-RU" sz="2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ct val="0"/>
              </a:spcBef>
              <a:defRPr/>
            </a:pPr>
            <a:r>
              <a:rPr lang="ru-RU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Метод проектов –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можно представить как способ организации педагогического процесса  основанный на взаимодействии педагога и воспитанника, способ взаимодействия с окружающей  средой,  поэтапная практическая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деятельность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 достижению  поставленной цели. </a:t>
            </a:r>
          </a:p>
        </p:txBody>
      </p:sp>
    </p:spTree>
    <p:extLst>
      <p:ext uri="{BB962C8B-B14F-4D97-AF65-F5344CB8AC3E}">
        <p14:creationId xmlns:p14="http://schemas.microsoft.com/office/powerpoint/2010/main" val="124366194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1772816"/>
            <a:ext cx="7498080" cy="4800600"/>
          </a:xfrm>
        </p:spPr>
        <p:txBody>
          <a:bodyPr/>
          <a:lstStyle/>
          <a:p>
            <a:pPr marL="82296" indent="0" algn="ctr">
              <a:buNone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Педагог формулирует через наблюдения или решает задачи программы.</a:t>
            </a:r>
          </a:p>
          <a:p>
            <a:pPr algn="ctr">
              <a:buFont typeface="Arial" pitchFamily="34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82296" indent="0" algn="ctr">
              <a:buNone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Ребенок понимает и принимает свою проблему (интерес, мотивация), ставит цель.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Book Antiqua" pitchFamily="18" charset="0"/>
              </a:rPr>
              <a:t> </a:t>
            </a:r>
            <a:br>
              <a:rPr lang="ru-RU" sz="2400" dirty="0" smtClean="0">
                <a:latin typeface="Book Antiqua" pitchFamily="18" charset="0"/>
              </a:rPr>
            </a:br>
            <a:r>
              <a:rPr lang="ru-RU" sz="2400" dirty="0" smtClean="0">
                <a:latin typeface="Book Antiqua" pitchFamily="18" charset="0"/>
              </a:rPr>
              <a:t/>
            </a:r>
            <a:br>
              <a:rPr lang="ru-RU" sz="2400" dirty="0" smtClean="0">
                <a:latin typeface="Book Antiqua" pitchFamily="18" charset="0"/>
              </a:rPr>
            </a:br>
            <a:r>
              <a:rPr lang="en-US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этап </a:t>
            </a:r>
            <a:r>
              <a:rPr lang="ru-RU" sz="3600" dirty="0" smtClean="0">
                <a:solidFill>
                  <a:srgbClr val="3333CC"/>
                </a:solidFill>
              </a:rPr>
              <a:t/>
            </a:r>
            <a:br>
              <a:rPr lang="ru-RU" sz="3600" dirty="0" smtClean="0">
                <a:solidFill>
                  <a:srgbClr val="3333CC"/>
                </a:solidFill>
              </a:rPr>
            </a:b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Постановка проблемы</a:t>
            </a:r>
            <a:r>
              <a:rPr lang="ru-RU" sz="3600" b="1" dirty="0" smtClean="0">
                <a:solidFill>
                  <a:srgbClr val="000000"/>
                </a:solidFill>
              </a:rPr>
              <a:t/>
            </a:r>
            <a:br>
              <a:rPr lang="ru-RU" sz="3600" b="1" dirty="0" smtClean="0">
                <a:solidFill>
                  <a:srgbClr val="00000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/>
            </a:r>
            <a:br>
              <a:rPr lang="ru-RU" b="1" i="1" dirty="0" smtClean="0">
                <a:solidFill>
                  <a:srgbClr val="0070C0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156138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3000" y="285751"/>
            <a:ext cx="7615238" cy="1143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Book Antiqua" pitchFamily="18" charset="0"/>
              </a:rPr>
              <a:t> </a:t>
            </a:r>
            <a:br>
              <a:rPr lang="ru-RU" sz="2400" dirty="0" smtClean="0">
                <a:latin typeface="Book Antiqua" pitchFamily="18" charset="0"/>
              </a:rPr>
            </a:br>
            <a:r>
              <a:rPr lang="ru-RU" sz="2400" dirty="0" smtClean="0">
                <a:latin typeface="Book Antiqua" pitchFamily="18" charset="0"/>
              </a:rPr>
              <a:t/>
            </a:r>
            <a:br>
              <a:rPr lang="ru-RU" sz="2400" dirty="0" smtClean="0">
                <a:latin typeface="Book Antiqua" pitchFamily="18" charset="0"/>
              </a:rPr>
            </a:br>
            <a:r>
              <a:rPr lang="en-US" sz="3600" b="1" i="1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3600" b="1" i="1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этап </a:t>
            </a:r>
            <a:r>
              <a:rPr lang="ru-RU" sz="3600" dirty="0" smtClean="0">
                <a:solidFill>
                  <a:srgbClr val="3333CC"/>
                </a:solidFill>
                <a:effectLst/>
              </a:rPr>
              <a:t/>
            </a:r>
            <a:br>
              <a:rPr lang="ru-RU" sz="3600" dirty="0" smtClean="0">
                <a:solidFill>
                  <a:srgbClr val="3333CC"/>
                </a:solidFill>
                <a:effectLst/>
              </a:rPr>
            </a:br>
            <a:r>
              <a:rPr lang="ru-RU" sz="3600" b="1" i="1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 Сбор копилки или копилок. </a:t>
            </a:r>
            <a:r>
              <a:rPr lang="ru-RU" sz="3600" b="1" dirty="0" smtClean="0">
                <a:solidFill>
                  <a:srgbClr val="000000"/>
                </a:solidFill>
                <a:effectLst/>
              </a:rPr>
              <a:t/>
            </a:r>
            <a:br>
              <a:rPr lang="ru-RU" sz="3600" b="1" dirty="0" smtClean="0">
                <a:solidFill>
                  <a:srgbClr val="000000"/>
                </a:solidFill>
                <a:effectLst/>
              </a:rPr>
            </a:br>
            <a:r>
              <a:rPr lang="ru-RU" b="1" i="1" dirty="0" smtClean="0">
                <a:solidFill>
                  <a:srgbClr val="0070C0"/>
                </a:solidFill>
                <a:effectLst/>
              </a:rPr>
              <a:t/>
            </a:r>
            <a:br>
              <a:rPr lang="ru-RU" b="1" i="1" dirty="0" smtClean="0">
                <a:solidFill>
                  <a:srgbClr val="0070C0"/>
                </a:solidFill>
                <a:effectLst/>
              </a:rPr>
            </a:br>
            <a:endParaRPr lang="ru-RU" dirty="0">
              <a:effectLst/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1143000" y="1524002"/>
            <a:ext cx="7786688" cy="2095500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/>
            </a:pP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/>
            </a:pP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Материальной и (или) информационной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/>
            </a:pPr>
            <a:r>
              <a:rPr lang="en-US" sz="51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обучение детей поиску и сбору информации на определенную тему)</a:t>
            </a:r>
          </a:p>
          <a:p>
            <a:pPr marL="0" indent="0" algn="just" eaLnBrk="1" fontAlgn="auto" hangingPunct="1"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4400" dirty="0" smtClean="0">
              <a:latin typeface="Book Antiqu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85878" y="3619501"/>
            <a:ext cx="7358063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этап </a:t>
            </a:r>
            <a:br>
              <a:rPr lang="ru-RU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Составление картотеки.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4941168"/>
            <a:ext cx="7560840" cy="1372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80000"/>
              </a:lnSpc>
              <a:spcBef>
                <a:spcPct val="20000"/>
              </a:spcBef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Обучение детей классификации информации по разным основаниям</a:t>
            </a:r>
          </a:p>
          <a:p>
            <a:pPr algn="just">
              <a:spcBef>
                <a:spcPct val="0"/>
              </a:spcBef>
              <a:buFont typeface="Arial" pitchFamily="34" charset="0"/>
              <a:buNone/>
              <a:defRPr/>
            </a:pPr>
            <a:endParaRPr lang="ru-RU" sz="3200" dirty="0">
              <a:solidFill>
                <a:prstClr val="black"/>
              </a:solidFill>
              <a:latin typeface="Book Antiqua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52781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3000" y="285753"/>
            <a:ext cx="7615238" cy="857249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Book Antiqua" pitchFamily="18" charset="0"/>
              </a:rPr>
              <a:t> </a:t>
            </a:r>
            <a:br>
              <a:rPr lang="ru-RU" sz="2400" dirty="0" smtClean="0">
                <a:latin typeface="Book Antiqua" pitchFamily="18" charset="0"/>
              </a:rPr>
            </a:br>
            <a:r>
              <a:rPr lang="ru-RU" sz="2400" dirty="0" smtClean="0">
                <a:latin typeface="Book Antiqua" pitchFamily="18" charset="0"/>
              </a:rPr>
              <a:t/>
            </a:r>
            <a:br>
              <a:rPr lang="ru-RU" sz="2400" dirty="0" smtClean="0">
                <a:latin typeface="Book Antiqua" pitchFamily="18" charset="0"/>
              </a:rPr>
            </a:b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143003" y="476253"/>
            <a:ext cx="7758113" cy="857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25000" lnSpcReduction="2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prstClr val="black"/>
                </a:solidFill>
                <a:latin typeface="Book Antiqua" pitchFamily="18" charset="0"/>
                <a:cs typeface="Arial" charset="0"/>
              </a:rPr>
              <a:t> </a:t>
            </a:r>
            <a:br>
              <a:rPr lang="ru-RU" sz="2400" dirty="0">
                <a:solidFill>
                  <a:prstClr val="black"/>
                </a:solidFill>
                <a:latin typeface="Book Antiqua" pitchFamily="18" charset="0"/>
                <a:cs typeface="Arial" charset="0"/>
              </a:rPr>
            </a:br>
            <a:r>
              <a:rPr lang="ru-RU" sz="2400" dirty="0">
                <a:solidFill>
                  <a:prstClr val="black"/>
                </a:solidFill>
                <a:latin typeface="Book Antiqua" pitchFamily="18" charset="0"/>
                <a:cs typeface="Arial" charset="0"/>
              </a:rPr>
              <a:t/>
            </a:r>
            <a:br>
              <a:rPr lang="ru-RU" sz="2400" dirty="0">
                <a:solidFill>
                  <a:prstClr val="black"/>
                </a:solidFill>
                <a:latin typeface="Book Antiqua" pitchFamily="18" charset="0"/>
                <a:cs typeface="Arial" charset="0"/>
              </a:rPr>
            </a:br>
            <a:r>
              <a:rPr lang="en-US" sz="1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IV </a:t>
            </a:r>
            <a:r>
              <a:rPr lang="ru-RU" sz="1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этап </a:t>
            </a:r>
            <a:br>
              <a:rPr lang="ru-RU" sz="1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Составление модели. </a:t>
            </a:r>
            <a:br>
              <a:rPr lang="ru-RU" sz="1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1143000" y="1238251"/>
            <a:ext cx="7786688" cy="1326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/>
            </a:pP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Обучение детей обобщению и выделению основных признаков объектов или </a:t>
            </a: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систем.</a:t>
            </a:r>
            <a:endParaRPr lang="ru-RU" sz="4400" dirty="0">
              <a:solidFill>
                <a:prstClr val="black"/>
              </a:solidFill>
              <a:latin typeface="Book Antiqua" pitchFamily="18" charset="0"/>
              <a:cs typeface="Arial" charset="0"/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sz="3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1143000" y="3238501"/>
            <a:ext cx="7615238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25000" lnSpcReduction="2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prstClr val="black"/>
                </a:solidFill>
                <a:latin typeface="Book Antiqua" pitchFamily="18" charset="0"/>
                <a:cs typeface="Arial" charset="0"/>
              </a:rPr>
              <a:t> </a:t>
            </a:r>
            <a:br>
              <a:rPr lang="ru-RU" sz="2400" dirty="0">
                <a:solidFill>
                  <a:prstClr val="black"/>
                </a:solidFill>
                <a:latin typeface="Book Antiqua" pitchFamily="18" charset="0"/>
                <a:cs typeface="Arial" charset="0"/>
              </a:rPr>
            </a:br>
            <a:r>
              <a:rPr lang="ru-RU" sz="2400" dirty="0">
                <a:solidFill>
                  <a:prstClr val="black"/>
                </a:solidFill>
                <a:latin typeface="Book Antiqua" pitchFamily="18" charset="0"/>
                <a:cs typeface="Arial" charset="0"/>
              </a:rPr>
              <a:t/>
            </a:r>
            <a:br>
              <a:rPr lang="ru-RU" sz="2400" dirty="0">
                <a:solidFill>
                  <a:prstClr val="black"/>
                </a:solidFill>
                <a:latin typeface="Book Antiqua" pitchFamily="18" charset="0"/>
                <a:cs typeface="Arial" charset="0"/>
              </a:rPr>
            </a:br>
            <a:r>
              <a:rPr lang="en-US" sz="1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1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этап </a:t>
            </a:r>
            <a:br>
              <a:rPr lang="ru-RU" sz="1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Создание продукта. </a:t>
            </a:r>
            <a:r>
              <a:rPr lang="ru-RU" sz="3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1143000" y="4286251"/>
            <a:ext cx="7786688" cy="2286000"/>
          </a:xfrm>
        </p:spPr>
        <p:txBody>
          <a:bodyPr rtlCol="0">
            <a:normAutofit fontScale="77500" lnSpcReduction="20000"/>
          </a:bodyPr>
          <a:lstStyle/>
          <a:p>
            <a:pPr marL="0" indent="450850" algn="ctr" eaLnBrk="1" hangingPunct="1">
              <a:buFont typeface="Arial" charset="0"/>
              <a:buNone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/>
            </a:pP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>Научить детей наделять объект новыми признаками.</a:t>
            </a:r>
          </a:p>
          <a:p>
            <a:pPr marL="0" indent="450850" algn="ctr" eaLnBrk="1" hangingPunct="1">
              <a:buFont typeface="Arial" charset="0"/>
              <a:buNone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/>
            </a:pP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>Побуждать использовать созданный продукт в практической деятельности. </a:t>
            </a:r>
          </a:p>
          <a:p>
            <a:pPr marL="0" indent="0" algn="just" eaLnBrk="1" fontAlgn="auto" hangingPunct="1">
              <a:spcBef>
                <a:spcPct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4400" dirty="0" smtClean="0">
              <a:latin typeface="Book Antiqu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271985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143003" y="3524253"/>
            <a:ext cx="7758113" cy="857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25000" lnSpcReduction="2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1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prstClr val="black"/>
                </a:solidFill>
                <a:latin typeface="Book Antiqua" pitchFamily="18" charset="0"/>
                <a:cs typeface="Arial" charset="0"/>
              </a:rPr>
              <a:t> </a:t>
            </a:r>
            <a:br>
              <a:rPr lang="ru-RU" sz="2400" dirty="0">
                <a:solidFill>
                  <a:prstClr val="black"/>
                </a:solidFill>
                <a:latin typeface="Book Antiqua" pitchFamily="18" charset="0"/>
                <a:cs typeface="Arial" charset="0"/>
              </a:rPr>
            </a:br>
            <a:r>
              <a:rPr lang="ru-RU" sz="2400" dirty="0">
                <a:solidFill>
                  <a:prstClr val="black"/>
                </a:solidFill>
                <a:latin typeface="Book Antiqua" pitchFamily="18" charset="0"/>
                <a:cs typeface="Arial" charset="0"/>
              </a:rPr>
              <a:t/>
            </a:r>
            <a:br>
              <a:rPr lang="ru-RU" sz="2400" dirty="0">
                <a:solidFill>
                  <a:prstClr val="black"/>
                </a:solidFill>
                <a:latin typeface="Book Antiqua" pitchFamily="18" charset="0"/>
                <a:cs typeface="Arial" charset="0"/>
              </a:rPr>
            </a:br>
            <a:r>
              <a:rPr lang="ru-RU" sz="11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1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1143000" y="1619252"/>
            <a:ext cx="7786688" cy="2190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450850" eaLnBrk="0" hangingPunct="0"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</a:pPr>
            <a:r>
              <a:rPr lang="ru-RU" alt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Формировать коммуникативные навыки.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>
                <a:srgbClr val="3333CC"/>
              </a:buClr>
            </a:pPr>
            <a:r>
              <a:rPr lang="ru-RU" alt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Учить детей осознавать собственную деятельность.</a:t>
            </a:r>
          </a:p>
        </p:txBody>
      </p:sp>
      <p:sp>
        <p:nvSpPr>
          <p:cNvPr id="6" name="Заголовок 6"/>
          <p:cNvSpPr>
            <a:spLocks noGrp="1"/>
          </p:cNvSpPr>
          <p:nvPr>
            <p:ph type="title"/>
          </p:nvPr>
        </p:nvSpPr>
        <p:spPr>
          <a:xfrm>
            <a:off x="1214438" y="275167"/>
            <a:ext cx="7472362" cy="1143000"/>
          </a:xfrm>
        </p:spPr>
        <p:txBody>
          <a:bodyPr/>
          <a:lstStyle/>
          <a:p>
            <a:pPr algn="ctr" eaLnBrk="1" hangingPunct="1"/>
            <a:r>
              <a:rPr lang="en-US" altLang="ru-RU" sz="3200" b="1" i="1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VI </a:t>
            </a:r>
            <a:r>
              <a:rPr lang="ru-RU" altLang="ru-RU" sz="3200" b="1" i="1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этап </a:t>
            </a:r>
            <a:br>
              <a:rPr lang="ru-RU" altLang="ru-RU" sz="3200" b="1" i="1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b="1" i="1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 Составление модели. </a:t>
            </a:r>
            <a:endParaRPr lang="ru-RU" altLang="ru-RU" sz="3200" dirty="0" smtClean="0">
              <a:effectLst/>
            </a:endParaRPr>
          </a:p>
        </p:txBody>
      </p:sp>
      <p:sp>
        <p:nvSpPr>
          <p:cNvPr id="7" name="Заголовок 6"/>
          <p:cNvSpPr txBox="1">
            <a:spLocks/>
          </p:cNvSpPr>
          <p:nvPr/>
        </p:nvSpPr>
        <p:spPr bwMode="auto">
          <a:xfrm>
            <a:off x="1300162" y="3238501"/>
            <a:ext cx="74723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VII </a:t>
            </a:r>
            <a:r>
              <a:rPr lang="ru-RU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этап </a:t>
            </a:r>
            <a:br>
              <a:rPr lang="ru-RU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Постановка новой цели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32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43608" y="4303455"/>
            <a:ext cx="79928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/>
            </a:pP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Формировать желание самостоятельно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/>
            </a:pP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заниматься интеллектуально – творческой деятельностью. </a:t>
            </a:r>
            <a:endParaRPr lang="ru-RU" sz="3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/>
            </a:pP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Учить 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детей формулировать новое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/>
            </a:pP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целеполагание.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/>
            </a:pP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27678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/>
              <a:t>Рекомендуемая литература: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772816"/>
            <a:ext cx="7498080" cy="480060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n-US" sz="2000" dirty="0" smtClean="0">
                <a:hlinkClick r:id="rId2"/>
              </a:rPr>
              <a:t>https://studopedia.net/4_46094_posledovatelnost-mislitelnih-operatsiy-po-sistemati</a:t>
            </a:r>
            <a:r>
              <a:rPr lang="ru-RU" sz="2000" dirty="0" smtClean="0">
                <a:hlinkClick r:id="rId2"/>
              </a:rPr>
              <a:t>- </a:t>
            </a:r>
            <a:r>
              <a:rPr lang="en-US" sz="2000" dirty="0" smtClean="0">
                <a:hlinkClick r:id="rId2"/>
              </a:rPr>
              <a:t>zatsii.html</a:t>
            </a:r>
            <a:r>
              <a:rPr lang="ru-RU" sz="2000" dirty="0" smtClean="0"/>
              <a:t> - </a:t>
            </a:r>
            <a:r>
              <a:rPr lang="ru-RU" sz="2000" dirty="0">
                <a:latin typeface="Book Antiqua" panose="02040602050305030304" pitchFamily="18" charset="0"/>
              </a:rPr>
              <a:t>Последовательность мыслительных операций по систематизации</a:t>
            </a:r>
          </a:p>
          <a:p>
            <a:pPr marL="82296" indent="0">
              <a:buNone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3429000"/>
            <a:ext cx="69127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3"/>
              </a:rPr>
              <a:t>https://jlproj.org/this_bibl/cases/introd</a:t>
            </a:r>
            <a:r>
              <a:rPr lang="ru-RU" dirty="0" smtClean="0">
                <a:hlinkClick r:id="rId3"/>
              </a:rPr>
              <a:t>/</a:t>
            </a:r>
            <a:r>
              <a:rPr lang="ru-RU" dirty="0" smtClean="0"/>
              <a:t> -   </a:t>
            </a:r>
            <a:r>
              <a:rPr lang="ru-RU" sz="2000" dirty="0">
                <a:latin typeface="Book Antiqua" panose="02040602050305030304" pitchFamily="18" charset="0"/>
              </a:rPr>
              <a:t>Кейсы: изучаем признаки с детьми , мультимедиа лекция о том, как и зачем </a:t>
            </a:r>
            <a:r>
              <a:rPr lang="ru-RU" sz="2000" dirty="0" err="1">
                <a:latin typeface="Book Antiqua" panose="02040602050305030304" pitchFamily="18" charset="0"/>
              </a:rPr>
              <a:t>триз</a:t>
            </a:r>
            <a:r>
              <a:rPr lang="ru-RU" sz="2000" dirty="0">
                <a:latin typeface="Book Antiqua" panose="02040602050305030304" pitchFamily="18" charset="0"/>
              </a:rPr>
              <a:t>-педагог работает с признаками, зачем это нужно и что даёт</a:t>
            </a:r>
          </a:p>
        </p:txBody>
      </p:sp>
    </p:spTree>
    <p:extLst>
      <p:ext uri="{BB962C8B-B14F-4D97-AF65-F5344CB8AC3E}">
        <p14:creationId xmlns:p14="http://schemas.microsoft.com/office/powerpoint/2010/main" val="5863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65965" y="212447"/>
            <a:ext cx="64087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jlproj.org/this_bibl/leaves.pdf</a:t>
            </a:r>
            <a:r>
              <a:rPr lang="ru-RU" dirty="0" smtClean="0"/>
              <a:t> - </a:t>
            </a:r>
            <a:r>
              <a:rPr lang="ru-RU" dirty="0" err="1" smtClean="0"/>
              <a:t>Проблемно­ориентированное</a:t>
            </a:r>
            <a:r>
              <a:rPr lang="ru-RU" dirty="0" smtClean="0"/>
              <a:t> обучение на базе  ОТСМ­ТРИЗ  </a:t>
            </a:r>
            <a:r>
              <a:rPr lang="ru-RU" dirty="0"/>
              <a:t>Система проектных работ для начальной </a:t>
            </a:r>
            <a:r>
              <a:rPr lang="ru-RU" dirty="0" smtClean="0"/>
              <a:t>школы</a:t>
            </a:r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329685" y="3717032"/>
            <a:ext cx="72728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jlproj.org/this_bibl/leaves.pdf</a:t>
            </a:r>
            <a:r>
              <a:rPr lang="ru-RU" dirty="0" smtClean="0"/>
              <a:t> Система</a:t>
            </a:r>
            <a:r>
              <a:rPr lang="ru-RU" dirty="0"/>
              <a:t> проектных работ для начальной школы. Комплексный  проект «Листья</a:t>
            </a:r>
            <a:r>
              <a:rPr lang="ru-RU" dirty="0" smtClean="0"/>
              <a:t>».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65964" y="1731219"/>
            <a:ext cx="76545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otsm-triz.ru/pl/teach/control/lesson/view?id=25387149&amp;editMode=0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Фильм </a:t>
            </a:r>
            <a:r>
              <a:rPr lang="ru-RU" dirty="0" smtClean="0"/>
              <a:t>«Алгоритм изобретения», </a:t>
            </a:r>
            <a:r>
              <a:rPr lang="ru-RU" dirty="0"/>
              <a:t>1974 г.</a:t>
            </a:r>
          </a:p>
          <a:p>
            <a:r>
              <a:rPr lang="ru-RU" dirty="0"/>
              <a:t>Первый фильм о методе </a:t>
            </a:r>
            <a:r>
              <a:rPr lang="ru-RU" dirty="0" err="1"/>
              <a:t>Альтшуллера</a:t>
            </a:r>
            <a:r>
              <a:rPr lang="ru-RU" dirty="0"/>
              <a:t> и о самом авторе</a:t>
            </a:r>
          </a:p>
        </p:txBody>
      </p:sp>
    </p:spTree>
    <p:extLst>
      <p:ext uri="{BB962C8B-B14F-4D97-AF65-F5344CB8AC3E}">
        <p14:creationId xmlns:p14="http://schemas.microsoft.com/office/powerpoint/2010/main" val="211685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Достоинства </a:t>
            </a:r>
            <a:r>
              <a:rPr lang="ru-RU" dirty="0" err="1"/>
              <a:t>квестов</a:t>
            </a:r>
            <a:r>
              <a:rPr lang="ru-RU" dirty="0"/>
              <a:t> для детей дошкольного возраста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447800"/>
            <a:ext cx="8100392" cy="5410200"/>
          </a:xfrm>
        </p:spPr>
        <p:txBody>
          <a:bodyPr>
            <a:normAutofit fontScale="32500" lnSpcReduction="20000"/>
          </a:bodyPr>
          <a:lstStyle/>
          <a:p>
            <a:pPr marL="0" indent="450850">
              <a:buNone/>
            </a:pPr>
            <a:r>
              <a:rPr lang="ru-RU" sz="5500" dirty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8.В ходе реализации </a:t>
            </a:r>
            <a:r>
              <a:rPr lang="ru-RU" sz="5500" dirty="0" err="1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квест</a:t>
            </a:r>
            <a:r>
              <a:rPr lang="ru-RU" sz="5500" dirty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-игры можно естественным образом осуществлять интеграцию образовательных областей, комбинировать разные виды детской деятельности и формы работы с детьми, решать образовательные задачи в совместной деятельности взрослого и детей, самостоятельной деятельности дошкольника, активного взаимодействия с семьями воспитанников.</a:t>
            </a:r>
          </a:p>
          <a:p>
            <a:pPr marL="0" indent="450850">
              <a:buNone/>
            </a:pPr>
            <a:r>
              <a:rPr lang="ru-RU" sz="5500" dirty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9.Создаются комфортные условия обучения, при которых каждый ребёнок чувствует свою успешность, интеллектуальную состоятельность, что делает продуктивным сам процесс обучения.</a:t>
            </a:r>
          </a:p>
          <a:p>
            <a:pPr marL="0" indent="450850">
              <a:buNone/>
            </a:pPr>
            <a:r>
              <a:rPr lang="ru-RU" sz="5500" dirty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10.Возможность введения в игру разнообразных заданий позволяет не только решать бесчисленное множество интеллектуальных и творческих задач, но и превращает каждый </a:t>
            </a:r>
            <a:r>
              <a:rPr lang="ru-RU" sz="5500" dirty="0" err="1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квест</a:t>
            </a:r>
            <a:r>
              <a:rPr lang="ru-RU" sz="5500" dirty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 в уникальный продукт.</a:t>
            </a:r>
          </a:p>
          <a:p>
            <a:pPr marL="0" indent="450850">
              <a:buNone/>
            </a:pPr>
            <a:r>
              <a:rPr lang="ru-RU" sz="5500" dirty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11.Приобретённый в ходе игры поисково-познавательный опыт дети-дошкольники смогут эффективно использовать в процессе обучения в школе.</a:t>
            </a:r>
          </a:p>
          <a:p>
            <a:pPr marL="0" indent="450850">
              <a:buNone/>
            </a:pPr>
            <a:r>
              <a:rPr lang="ru-RU" sz="5500" dirty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12.Возможность интерактивной работы с родителями. Активное вовлечение семей воспитанников в образовательную деятельность ДОО является одним из современных требований.</a:t>
            </a:r>
          </a:p>
          <a:p>
            <a:pPr marL="0" indent="450850">
              <a:buNone/>
            </a:pPr>
            <a:r>
              <a:rPr lang="ru-RU" sz="5500" dirty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13.Проведение </a:t>
            </a:r>
            <a:r>
              <a:rPr lang="ru-RU" sz="5500" dirty="0" err="1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квест</a:t>
            </a:r>
            <a:r>
              <a:rPr lang="ru-RU" sz="5500" dirty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-игр создаёт условия для установления доброжелательных, дружеских взаимоотношений между родителями, детьми и педагогами, а также для обмена опытом воспитания и организации </a:t>
            </a:r>
            <a:r>
              <a:rPr lang="ru-RU" sz="5500" dirty="0" err="1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квестов</a:t>
            </a:r>
            <a:r>
              <a:rPr lang="ru-RU" sz="5500" dirty="0">
                <a:solidFill>
                  <a:schemeClr val="tx2">
                    <a:satMod val="130000"/>
                  </a:schemeClr>
                </a:solidFill>
                <a:latin typeface="Book Antiqua" pitchFamily="18" charset="0"/>
                <a:ea typeface="+mj-ea"/>
                <a:cs typeface="+mj-cs"/>
              </a:rPr>
              <a:t> в семье.</a:t>
            </a:r>
          </a:p>
          <a:p>
            <a:pPr marL="0" indent="450850">
              <a:buNone/>
            </a:pPr>
            <a:endParaRPr lang="ru-RU" sz="4300" dirty="0"/>
          </a:p>
        </p:txBody>
      </p:sp>
    </p:spTree>
    <p:extLst>
      <p:ext uri="{BB962C8B-B14F-4D97-AF65-F5344CB8AC3E}">
        <p14:creationId xmlns:p14="http://schemas.microsoft.com/office/powerpoint/2010/main" val="275558396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59632" y="2358321"/>
            <a:ext cx="7116051" cy="92333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13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403648" y="3140968"/>
            <a:ext cx="7406640" cy="1472184"/>
          </a:xfrm>
        </p:spPr>
        <p:txBody>
          <a:bodyPr>
            <a:noAutofit/>
          </a:bodyPr>
          <a:lstStyle/>
          <a:p>
            <a:pPr algn="ctr"/>
            <a:r>
              <a:rPr lang="ru-RU" sz="4000" b="1" cap="all" dirty="0" err="1">
                <a:latin typeface="Book Antiqua" pitchFamily="18" charset="0"/>
              </a:rPr>
              <a:t>Cмысл</a:t>
            </a:r>
            <a:r>
              <a:rPr lang="ru-RU" sz="4000" b="1" cap="all" dirty="0">
                <a:latin typeface="Book Antiqua" pitchFamily="18" charset="0"/>
              </a:rPr>
              <a:t> функциональной грамотности – привести детей к успеху в жизни</a:t>
            </a:r>
          </a:p>
        </p:txBody>
      </p:sp>
    </p:spTree>
    <p:extLst>
      <p:ext uri="{BB962C8B-B14F-4D97-AF65-F5344CB8AC3E}">
        <p14:creationId xmlns:p14="http://schemas.microsoft.com/office/powerpoint/2010/main" val="6224929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557338"/>
            <a:ext cx="2800350" cy="4171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Прямоугольник 4"/>
          <p:cNvSpPr>
            <a:spLocks noChangeArrowheads="1"/>
          </p:cNvSpPr>
          <p:nvPr/>
        </p:nvSpPr>
        <p:spPr bwMode="auto">
          <a:xfrm>
            <a:off x="3203575" y="1268413"/>
            <a:ext cx="5472113" cy="535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smtClean="0">
                <a:solidFill>
                  <a:srgbClr val="000000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Учебное пособие  создано на основе моделей общей теории сильного мышления (ОТСМ, автор Н. Хоменко), теории решения изобретательских задач (ТРИЗ, автор Г. Альтшуллер) и методов развития творческого воображения (мировой фонд) для решения задач поставленных Федеральным государственным стандартом дошкольного образования. Ключевым показателем эффективности работы по ОТСМ–ТРИЗ является то, что дети к концу дошкольного возраста усваивают СПОСОБЫ творческого мышления, воображения и создания речевых продуктов.  Активные методы формирования этих навыков были адаптированы и прошли многолетнюю успешную апробацию в более чем пятидесяти дошкольных учреждений России и Беларуси. Рекомендуется к использованию педагогами ДОУ</a:t>
            </a:r>
          </a:p>
        </p:txBody>
      </p:sp>
    </p:spTree>
    <p:extLst>
      <p:ext uri="{BB962C8B-B14F-4D97-AF65-F5344CB8AC3E}">
        <p14:creationId xmlns:p14="http://schemas.microsoft.com/office/powerpoint/2010/main" val="16124769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очинение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2.xml><?xml version="1.0" encoding="utf-8"?>
<a:themeOverride xmlns:a="http://schemas.openxmlformats.org/drawingml/2006/main">
  <a:clrScheme name="Солнцестояние">
    <a:dk1>
      <a:sysClr val="windowText" lastClr="000000"/>
    </a:dk1>
    <a:lt1>
      <a:sysClr val="window" lastClr="FFFFFF"/>
    </a:lt1>
    <a:dk2>
      <a:srgbClr val="4F271C"/>
    </a:dk2>
    <a:lt2>
      <a:srgbClr val="E7DEC9"/>
    </a:lt2>
    <a:accent1>
      <a:srgbClr val="3891A7"/>
    </a:accent1>
    <a:accent2>
      <a:srgbClr val="FEB80A"/>
    </a:accent2>
    <a:accent3>
      <a:srgbClr val="C32D2E"/>
    </a:accent3>
    <a:accent4>
      <a:srgbClr val="84AA33"/>
    </a:accent4>
    <a:accent5>
      <a:srgbClr val="964305"/>
    </a:accent5>
    <a:accent6>
      <a:srgbClr val="475A8D"/>
    </a:accent6>
    <a:hlink>
      <a:srgbClr val="8DC765"/>
    </a:hlink>
    <a:folHlink>
      <a:srgbClr val="AA8A14"/>
    </a:folHlink>
  </a:clrScheme>
</a:themeOverride>
</file>

<file path=ppt/theme/themeOverride3.xml><?xml version="1.0" encoding="utf-8"?>
<a:themeOverride xmlns:a="http://schemas.openxmlformats.org/drawingml/2006/main">
  <a:clrScheme name="Солнцестояние">
    <a:dk1>
      <a:sysClr val="windowText" lastClr="000000"/>
    </a:dk1>
    <a:lt1>
      <a:sysClr val="window" lastClr="FFFFFF"/>
    </a:lt1>
    <a:dk2>
      <a:srgbClr val="4F271C"/>
    </a:dk2>
    <a:lt2>
      <a:srgbClr val="E7DEC9"/>
    </a:lt2>
    <a:accent1>
      <a:srgbClr val="3891A7"/>
    </a:accent1>
    <a:accent2>
      <a:srgbClr val="FEB80A"/>
    </a:accent2>
    <a:accent3>
      <a:srgbClr val="C32D2E"/>
    </a:accent3>
    <a:accent4>
      <a:srgbClr val="84AA33"/>
    </a:accent4>
    <a:accent5>
      <a:srgbClr val="964305"/>
    </a:accent5>
    <a:accent6>
      <a:srgbClr val="475A8D"/>
    </a:accent6>
    <a:hlink>
      <a:srgbClr val="8DC765"/>
    </a:hlink>
    <a:folHlink>
      <a:srgbClr val="AA8A14"/>
    </a:folHlink>
  </a:clrScheme>
</a:themeOverride>
</file>

<file path=ppt/theme/themeOverride4.xml><?xml version="1.0" encoding="utf-8"?>
<a:themeOverride xmlns:a="http://schemas.openxmlformats.org/drawingml/2006/main">
  <a:clrScheme name="Солнцестояние">
    <a:dk1>
      <a:sysClr val="windowText" lastClr="000000"/>
    </a:dk1>
    <a:lt1>
      <a:sysClr val="window" lastClr="FFFFFF"/>
    </a:lt1>
    <a:dk2>
      <a:srgbClr val="4F271C"/>
    </a:dk2>
    <a:lt2>
      <a:srgbClr val="E7DEC9"/>
    </a:lt2>
    <a:accent1>
      <a:srgbClr val="3891A7"/>
    </a:accent1>
    <a:accent2>
      <a:srgbClr val="FEB80A"/>
    </a:accent2>
    <a:accent3>
      <a:srgbClr val="C32D2E"/>
    </a:accent3>
    <a:accent4>
      <a:srgbClr val="84AA33"/>
    </a:accent4>
    <a:accent5>
      <a:srgbClr val="964305"/>
    </a:accent5>
    <a:accent6>
      <a:srgbClr val="475A8D"/>
    </a:accent6>
    <a:hlink>
      <a:srgbClr val="8DC765"/>
    </a:hlink>
    <a:folHlink>
      <a:srgbClr val="AA8A14"/>
    </a:folHlink>
  </a:clrScheme>
</a:themeOverride>
</file>

<file path=ppt/theme/themeOverride5.xml><?xml version="1.0" encoding="utf-8"?>
<a:themeOverride xmlns:a="http://schemas.openxmlformats.org/drawingml/2006/main">
  <a:clrScheme name="Солнцестояние">
    <a:dk1>
      <a:sysClr val="windowText" lastClr="000000"/>
    </a:dk1>
    <a:lt1>
      <a:sysClr val="window" lastClr="FFFFFF"/>
    </a:lt1>
    <a:dk2>
      <a:srgbClr val="4F271C"/>
    </a:dk2>
    <a:lt2>
      <a:srgbClr val="E7DEC9"/>
    </a:lt2>
    <a:accent1>
      <a:srgbClr val="3891A7"/>
    </a:accent1>
    <a:accent2>
      <a:srgbClr val="FEB80A"/>
    </a:accent2>
    <a:accent3>
      <a:srgbClr val="C32D2E"/>
    </a:accent3>
    <a:accent4>
      <a:srgbClr val="84AA33"/>
    </a:accent4>
    <a:accent5>
      <a:srgbClr val="964305"/>
    </a:accent5>
    <a:accent6>
      <a:srgbClr val="475A8D"/>
    </a:accent6>
    <a:hlink>
      <a:srgbClr val="8DC765"/>
    </a:hlink>
    <a:folHlink>
      <a:srgbClr val="AA8A1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1541</TotalTime>
  <Words>2858</Words>
  <Application>Microsoft Office PowerPoint</Application>
  <PresentationFormat>Экран (4:3)</PresentationFormat>
  <Paragraphs>454</Paragraphs>
  <Slides>70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70</vt:i4>
      </vt:variant>
    </vt:vector>
  </HeadingPairs>
  <TitlesOfParts>
    <vt:vector size="74" baseType="lpstr">
      <vt:lpstr>Солнцестояние</vt:lpstr>
      <vt:lpstr>Сочинение</vt:lpstr>
      <vt:lpstr>1_Солнцестояние</vt:lpstr>
      <vt:lpstr>Трек</vt:lpstr>
      <vt:lpstr>Преподаватель кафедры ДО, НИПКиПРО Плевако Лариса Александровна</vt:lpstr>
      <vt:lpstr>Что такое современное образование?</vt:lpstr>
      <vt:lpstr>Функциональная  грамотность </vt:lpstr>
      <vt:lpstr>развивающие образовательные технологии, такие как: </vt:lpstr>
      <vt:lpstr>Презентация PowerPoint</vt:lpstr>
      <vt:lpstr>Достоинства квестов для детей дошкольного возраста</vt:lpstr>
      <vt:lpstr>Достоинства квестов для детей дошкольного возраста</vt:lpstr>
      <vt:lpstr>Cмысл функциональной грамотности – привести детей к успеху в жизни</vt:lpstr>
      <vt:lpstr>Презентация PowerPoint</vt:lpstr>
      <vt:lpstr>Формирование мыслительных операций на основе дихотомии.</vt:lpstr>
      <vt:lpstr>Виды пространственной «Да-Нет»:</vt:lpstr>
      <vt:lpstr>Тренинги решают задачи освоения детьми разных видов пространства, которые можно разделить  в зависимости от местонахождения объекта:</vt:lpstr>
      <vt:lpstr>Объемная  игра «Да-Нет»</vt:lpstr>
      <vt:lpstr>Презентация PowerPoint</vt:lpstr>
      <vt:lpstr>Формирование основ диалектического мышления  (работа с противоречиями)</vt:lpstr>
      <vt:lpstr>Развитие   мышления   невозможно  без  формирования  умственных  операций:  </vt:lpstr>
      <vt:lpstr>При обучении детей дошкольного возраста работе с противоречием ставятся задачи:</vt:lpstr>
      <vt:lpstr>Правила работы с проблемами в литературных произведениях: </vt:lpstr>
      <vt:lpstr>Рекомендуемая литература:</vt:lpstr>
      <vt:lpstr>Установление  причинно-следственных связей.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IV Этап. Принцип обратной связи</vt:lpstr>
      <vt:lpstr>Презентация PowerPoint</vt:lpstr>
      <vt:lpstr>Обучение детей  типовым приёмам фантазирования.</vt:lpstr>
      <vt:lpstr>Приемы типового фантазирования</vt:lpstr>
      <vt:lpstr>Презентация PowerPoint</vt:lpstr>
      <vt:lpstr>Презентация PowerPoint</vt:lpstr>
      <vt:lpstr>Рекомендуемая литература:</vt:lpstr>
      <vt:lpstr>Формирование основ системного мышления на основе  «Системного оператора»</vt:lpstr>
      <vt:lpstr>Презентация PowerPoint</vt:lpstr>
      <vt:lpstr>Презентация PowerPoint</vt:lpstr>
      <vt:lpstr>Система это рассматриваемый объект   </vt:lpstr>
      <vt:lpstr> Девяти экранная схема  (минимальный алгоритм) Позволяет организовать мышление человека и сформировать отношение к любому объекту как к системе   </vt:lpstr>
      <vt:lpstr>Система – это некий объект, который находится в центре рассмотрения в настоящее время. Функция – ограниченную область эффективного использования данного объекта.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Рекомендуемая литература:</vt:lpstr>
      <vt:lpstr>Формирование предпосылок основ инженерного мышления старших дошкольников на основе LEGO WeDo конструктора, в процессе знакомства с Duplo, Arhitectoty.</vt:lpstr>
      <vt:lpstr>Презентация PowerPoint</vt:lpstr>
      <vt:lpstr>Инженерное мышление – это специальное, профессиональное мышление, направленное на разработку, создание и эксплуатацию новой высокопроизводительной, надёжной, безопасной и эстетической техники, на разработку и внедрение прогрессивной технологии, на повышение качества продукции и уровня организации производства.</vt:lpstr>
      <vt:lpstr>При обучении детей дошкольного возраста работе с противоречием ставятся задачи:</vt:lpstr>
      <vt:lpstr>Признаки предынженерного мышления:  </vt:lpstr>
      <vt:lpstr>Игровой набор «Дары Фрёбеля»</vt:lpstr>
      <vt:lpstr>Презентация PowerPoint</vt:lpstr>
      <vt:lpstr>Презентация PowerPoint</vt:lpstr>
      <vt:lpstr>Матрица —объект, записываемый в виде прямоугольной таблицы элементов кольца или поля, которая представляет собой совокупность строк и столбцов...</vt:lpstr>
      <vt:lpstr>Работа с матрицей</vt:lpstr>
      <vt:lpstr>Организация проектной деятельности с детьми</vt:lpstr>
      <vt:lpstr>Презентация PowerPoint</vt:lpstr>
      <vt:lpstr>     I этап  Постановка проблемы  </vt:lpstr>
      <vt:lpstr>     II этап   Сбор копилки или копилок.   </vt:lpstr>
      <vt:lpstr>       </vt:lpstr>
      <vt:lpstr>VI этап   Составление модели. </vt:lpstr>
      <vt:lpstr>Рекомендуемая литература: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Oxana Chechulina</cp:lastModifiedBy>
  <cp:revision>99</cp:revision>
  <dcterms:created xsi:type="dcterms:W3CDTF">2019-03-12T14:49:53Z</dcterms:created>
  <dcterms:modified xsi:type="dcterms:W3CDTF">2021-04-08T07:37:40Z</dcterms:modified>
</cp:coreProperties>
</file>