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8.xml"/><Relationship Id="rId7" Type="http://schemas.openxmlformats.org/officeDocument/2006/relationships/slide" Target="slide12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6.xml"/><Relationship Id="rId5" Type="http://schemas.openxmlformats.org/officeDocument/2006/relationships/slide" Target="slide10.xml"/><Relationship Id="rId10" Type="http://schemas.openxmlformats.org/officeDocument/2006/relationships/slide" Target="slide15.xml"/><Relationship Id="rId4" Type="http://schemas.openxmlformats.org/officeDocument/2006/relationships/slide" Target="slide9.xml"/><Relationship Id="rId9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700808"/>
            <a:ext cx="8136904" cy="4032448"/>
          </a:xfrm>
          <a:ln w="28575"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«Семья и педагоги: единство смыслов и ценностей»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Районное методическое объединение старших воспитателей Новосибирского района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«Методическое сопровождение становления у родителей воспитанников позиции осознанного и ответственного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Нормативно-правовая база 300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363272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В каком документе присутствует задача «обеспечение психолого-педагогической поддержки семьи и повышение компетентности родителей (законных представителей) в вопросах воспитания, обучения и развития, охраны и укрепления здоровья детей, обеспечения их безопасности»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Федеральный государственный образовательный стандарт дошкольного образования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Федеральная образовательная  программа дошкольного образования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Конвенция о правах ребенка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668344" y="5805264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Методические аспекты 100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Назовите основную форму совместной работы родителей и ДОО, на которой обсуждаются и принимаются решения по наиболее важным вопросам жизнедеятельности группы и воспитания обучающихся в ДОО и дома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Главным предназначением данной формы работы являются согласование, координация и объединение усилий ДОО и семьи в создании условий для развития личности ребенка.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родительское собрание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мастер-класс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Праздники, развлечения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380312" y="5805264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Методические аспекты 200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Основными направлениями взаимодействия с родителями являются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А)информационно-аналитическое, консультативное, организационно-методическое, совместная деятельность</a:t>
            </a:r>
          </a:p>
          <a:p>
            <a:pPr lvl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диагностико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аналитическое,</a:t>
            </a:r>
            <a:r>
              <a:rPr lang="ru-RU" sz="2800" dirty="0" smtClean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просветительское, консультативное, совместная деятельность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В)консультации, развлечения, праздники, совместные мероприятия, выставки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668344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Методические аспекты 300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133056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нетрадиционным формам работы с родителями относятся 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А)родительские собрания, консультации, родительские клубы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мастер-класс, семейный клуб, вечер вопросов и ответов, деловая игра</a:t>
            </a:r>
          </a:p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информационные стенды, буклеты, памятки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8501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Осознанное и ответственное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100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Осознанное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это…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kern="0" dirty="0" smtClean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подход, в котором родители сознательно присутствуют и в полной мере ощущают каждый момент, проводимый вместе с детьми. Это активное присутствие и участие в жизни ребенка без суда и навязывания собственных ожиданий. Это намеренное включение в пространство ребенка, в его мысли, переживания и эмоции.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подход, когда родители активно участвуют в жизни ребенка, создают условия для развития ребенка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подход, когда родители любят и защищают ребенка, всесторонне развивают ребенка.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Осознанное и ответственное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200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Ответственное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это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способность родителей поддерживать ребенка материально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ответственное отношение к планированию ребенка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dirty="0" smtClean="0"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 социальный феномен, характеризующий качества родителей, проявляющиеся в отношениях и взаимодействиях родителей и ребенка (забота, уважение, поддержка, сочувствие, сопереживание), осознанное влияние родителей на процесс сохранения жизни и здоровья ребенка.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850106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Осознанное и ответственное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родительство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300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726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 работы по формированию ответственного и осознанного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включает: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Субъектное общение и адекватное удовлетворение возрастных и общих потребностей ребенка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Воспитание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Социализация ребенка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Самостоятельность ребенка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Решение задач развития и психогигиены самого родителя</a:t>
            </a:r>
          </a:p>
          <a:p>
            <a:pPr marL="514350" indent="-514350">
              <a:buAutoNum type="arabicPeriod"/>
            </a:pPr>
            <a:r>
              <a:rPr lang="ru-RU" kern="0" dirty="0" smtClean="0">
                <a:solidFill>
                  <a:srgbClr val="C0000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Совместная деятельность с ребенком</a:t>
            </a:r>
          </a:p>
          <a:p>
            <a:pPr marL="514350" indent="-514350">
              <a:buNone/>
            </a:pPr>
            <a:r>
              <a:rPr lang="ru-RU" b="1" kern="0" dirty="0" smtClean="0">
                <a:solidFill>
                  <a:srgbClr val="0070C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А) 1, 2, 3, 5</a:t>
            </a:r>
          </a:p>
          <a:p>
            <a:pPr marL="514350" indent="-514350">
              <a:buNone/>
            </a:pPr>
            <a:r>
              <a:rPr lang="ru-RU" b="1" kern="0" dirty="0" smtClean="0">
                <a:solidFill>
                  <a:srgbClr val="0070C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Б)1, 2, 4, 6</a:t>
            </a:r>
          </a:p>
          <a:p>
            <a:pPr marL="514350" indent="-514350">
              <a:buNone/>
            </a:pPr>
            <a:r>
              <a:rPr lang="ru-RU" b="1" kern="0" dirty="0" smtClean="0">
                <a:solidFill>
                  <a:srgbClr val="0070C0"/>
                </a:solidFill>
                <a:latin typeface="Times New Roman" pitchFamily="18" charset="0"/>
                <a:ea typeface="Cambria Math" panose="02040503050406030204" pitchFamily="18" charset="0"/>
                <a:cs typeface="Times New Roman" pitchFamily="18" charset="0"/>
              </a:rPr>
              <a:t>В) все варианты верны</a:t>
            </a:r>
          </a:p>
          <a:p>
            <a:pPr marL="0" lvl="0" indent="0">
              <a:spcBef>
                <a:spcPts val="0"/>
              </a:spcBef>
              <a:buNone/>
              <a:defRPr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77272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раунд «Педагогическая эрудиция»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75252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1 команда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Какими качествами обладает осознанный родитель?</a:t>
            </a:r>
          </a:p>
          <a:p>
            <a:pPr algn="ctr">
              <a:buNone/>
            </a:pP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2 команда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Какими качествами обладает ответственный родитель?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 для обсуждения 7 минуты. Представление результата работы в команде 2 секунд.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раунд «Дискуссионные качели»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581128"/>
            <a:ext cx="8712968" cy="218884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    За дискуссией следит эксперт, если нарушаются этические нормы, то он вправе остановить игру.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 время данного раунда необходимо дать возможность каждой команде побыть в роли «за» и «против». </a:t>
            </a:r>
          </a:p>
          <a:p>
            <a:pPr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Рекомендовано заранее подготовить небольшие подсказки командам в виде речевых заготовок, высказываний, цитат и т.п.</a:t>
            </a:r>
          </a:p>
          <a:p>
            <a:endParaRPr lang="ru-RU" dirty="0"/>
          </a:p>
        </p:txBody>
      </p:sp>
      <p:pic>
        <p:nvPicPr>
          <p:cNvPr id="4" name="Рисунок 3" descr="istockphoto-615489960-612x61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3" y="1700808"/>
            <a:ext cx="2224838" cy="18722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1760" y="980728"/>
            <a:ext cx="6552728" cy="34163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Эксперт выбирает 1 качество – ассоциацию, предложенную ранее командами. Каждой команде необходимо подготовить 2-3 аргумента «за» и 2-3 аргумента «против»  данного качества. </a:t>
            </a:r>
          </a:p>
          <a:p>
            <a:pPr algn="just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осознанный и ответственный родитель – это родитель, который готов тратить много сил и времени на развитие воспитание детей.</a:t>
            </a:r>
          </a:p>
          <a:p>
            <a:pPr algn="just"/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Если родитель будет тратить много сил и времени на воспитание и развитие ребенка, то ребенок будет талантлив, развит, успешен и т.п.</a:t>
            </a:r>
          </a:p>
          <a:p>
            <a:pPr algn="just"/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Если родители будут много сил и времени тратить на развитие и воспитание ребенка, то может развиться чрезмерная опека над ребенком, не будут учитываться его личные интересы.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u="sng" dirty="0" smtClean="0">
                <a:solidFill>
                  <a:srgbClr val="C00000"/>
                </a:solidFill>
              </a:rPr>
              <a:t>4 раунд «Мозговой штурм»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0367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Команде необходимо предложить одну из форм работы с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родителями, заполнив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предложенную таблицу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(3 минуты обсуждение, 3 минуты представление)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576" y="2492894"/>
          <a:ext cx="7200800" cy="309634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4104456"/>
                <a:gridCol w="3096344"/>
              </a:tblGrid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Название 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Форма организации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Место проведения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Сроки реализации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  <a:tr h="619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Участники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4717" marR="64717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692696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Воспитывает всё: люди, вещи, явления, но прежде всего и дольше всего — люди. Из них на первом месте — родители и педагоги.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А. С. Макаренко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437112"/>
            <a:ext cx="849694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Семья приносит полноту жизни, семья приносит счастье, но каждая семья является прежде всего большим делом, имеющим государственное значение.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 С. Макаренко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132856"/>
            <a:ext cx="849694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Вся тайна семейного воспитания в том и состоит, чтобы дать ребенку возможность самому развертываться, делать все самому; взрослые не должны забегать и ничего не делать для своего личного удобства и удовольствия, а всегда относиться к ребенку с первого дня появления его на свет как к человеку, с полным признанием его личности.</a:t>
            </a:r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П.Ф.Лесгафт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Рефлексия.  </a:t>
            </a:r>
            <a:b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Подведение итогов работы ММО.</a:t>
            </a:r>
            <a:r>
              <a:rPr lang="ru-RU" b="1" u="sng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Решение ММО: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Сделать банк нормативно-правовых документов, которые затрагивают вопросы работы с родителями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качественный анализ ФОП ДО по работе с родителями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ДОО разработать систему работы по формированию позиции осознанного и ответственного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представлением результатов работы на следующем ММО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СПАСИБО ЗА ВНИМАНИЕ!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УДАЧИ И ТВОРЧЕСКИХ УСПЕХОВ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В НОВОМ УЧЕБНОМ ГОДУ!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  <a:ln w="38100">
            <a:solidFill>
              <a:srgbClr val="0070C0"/>
            </a:solidFill>
          </a:ln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Гипер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гипоопека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Переоценка семейных ценностей 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Завышенные требования к ребенку 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Нежелание принимать реальные возможности ребенка и отрицание действительности 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Конфликт интересов поколений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Низкий уровень образования и культурного просвещения родителей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Социально-бытовые, экономические проблемы родителей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Психологическая незрелость родителей</a:t>
            </a:r>
          </a:p>
          <a:p>
            <a:pPr>
              <a:buFont typeface="Wingdings" pitchFamily="2" charset="2"/>
              <a:buChar char="Ø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Сохранение традиций воспитания в истории собственного детства, в том числе, взаимодействие со своими родителями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Проблемы  формирования позиции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осознанного и ответственного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родительства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80044"/>
          </a:xfrm>
        </p:spPr>
        <p:txBody>
          <a:bodyPr>
            <a:sp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 ММО старших воспитателей: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«Методическое сопровождение становления у родителей воспитанников позиции осознанного и ответственного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Методического объединения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повысить уровень профессиональной компетентности старших воспитателей в вопросах организации в ДОО работы по формированию у родителей воспитанников позиции осознанного и ответственного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родительства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 проведения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методический ринг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363272" cy="597666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методического ринга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совершенствование профессиональных компетенций педагогов, выявление общей эрудиции. </a:t>
            </a:r>
          </a:p>
          <a:p>
            <a:pPr algn="ctr">
              <a:buNone/>
            </a:pP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ВАРИАНТЫ ПРОВЕДЕНИЯ МЕТОДИЧЕСКОГО РИНГА</a:t>
            </a:r>
          </a:p>
          <a:p>
            <a:pPr algn="just">
              <a:buNone/>
            </a:pP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вариант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методический ринг как разновидность дискуссии двух противоположных взглядов на один и тот же вопрос. </a:t>
            </a:r>
          </a:p>
          <a:p>
            <a:pPr algn="just">
              <a:buNone/>
            </a:pP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2-ой вариант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методический ринг как мозговой штурм,  представление методических идей, предложенных воспитателями, для решения одной и той же проблемы. </a:t>
            </a:r>
          </a:p>
          <a:p>
            <a:pPr algn="just">
              <a:buNone/>
            </a:pP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3-ий вариант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смешанный, включает элементы дискуссии и представление методических идей.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Распределение ролей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3096344"/>
          </a:xfrm>
        </p:spPr>
        <p:txBody>
          <a:bodyPr>
            <a:normAutofit/>
          </a:bodyPr>
          <a:lstStyle/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Ведущий- руководитель ММО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Эксперт – оценивает выполнение заданий, дополняет ответы команд, следит за регламентом;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Служба помощи – заранее подготавливает разнообразные подсказки участникам (отрывки видео занятий, небольшие доклады, брошюры, буклеты, подборка методической литературы, подборка интернет - ссылок и т.п.);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Участники - все участники ММО делятся на 2-3 команды, это можно сделать заранее или во время  проведения ММО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683568" y="3933056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Правила деловой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игры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«Методический ринг»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39552" y="4581128"/>
            <a:ext cx="8229600" cy="20882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Работать в команде.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Вырабатывать общее решение.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Принимать активное участие в игре.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Соблюдать культуру речи и тактичность.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Придерживаться регламента.</a:t>
            </a:r>
          </a:p>
          <a:p>
            <a:pPr algn="ctr"/>
            <a:endParaRPr lang="ru-RU" sz="20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6876256" y="6021288"/>
            <a:ext cx="1944216" cy="692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C00000"/>
                </a:solidFill>
              </a:rPr>
              <a:t>1 раунд «Разминка»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7667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актуализировать знания педагогов (ФГОС ДО, ФОП ДО, закон «Об образовании в Российской Федерации», другие нормативные документы)  по теме ММО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11560" y="1397001"/>
          <a:ext cx="7776864" cy="46242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44216"/>
                <a:gridCol w="1944216"/>
                <a:gridCol w="1944216"/>
                <a:gridCol w="1944216"/>
              </a:tblGrid>
              <a:tr h="1541429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Нормативно-правовая база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100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300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429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Методические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аспекты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100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300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429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Осознанное и ответственное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b="1" baseline="0" dirty="0" err="1" smtClean="0">
                          <a:solidFill>
                            <a:schemeClr val="tx1"/>
                          </a:solidFill>
                        </a:rPr>
                        <a:t>родительство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100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10" action="ppaction://hlinksldjump"/>
                        </a:rPr>
                        <a:t>200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hlinkClick r:id="rId11" action="ppaction://hlinksldjump"/>
                        </a:rPr>
                        <a:t>300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Нормативно-правовая база 100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6805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Кому принадлежит ведущая роль в  воспитании ребенка-дошкольника?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А) государство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 педагоги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В) родители/законный представитель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24328" y="5733256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Нормативно-правовая база 200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каком документе раскрывается концепция развития института семейного воспитания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Стратегия развития воспитания в Российской Федерации на период до 2025 года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Закон «Об образовании в Российской Федерации»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Федеральная образовательная программа дошкольного образования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flipH="1">
            <a:off x="7596336" y="5805264"/>
            <a:ext cx="1224136" cy="844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833</TotalTime>
  <Words>1248</Words>
  <Application>Microsoft Office PowerPoint</Application>
  <PresentationFormat>Экран (4:3)</PresentationFormat>
  <Paragraphs>165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</vt:lpstr>
      <vt:lpstr>Слайд 2</vt:lpstr>
      <vt:lpstr>Слайд 3</vt:lpstr>
      <vt:lpstr>Слайд 4</vt:lpstr>
      <vt:lpstr>Слайд 5</vt:lpstr>
      <vt:lpstr>Распределение ролей</vt:lpstr>
      <vt:lpstr>Слайд 7</vt:lpstr>
      <vt:lpstr>Нормативно-правовая база 100</vt:lpstr>
      <vt:lpstr>Нормативно-правовая база 200</vt:lpstr>
      <vt:lpstr>Нормативно-правовая база 300</vt:lpstr>
      <vt:lpstr>Методические аспекты 100</vt:lpstr>
      <vt:lpstr>Методические аспекты 200</vt:lpstr>
      <vt:lpstr>Методические аспекты 300</vt:lpstr>
      <vt:lpstr>Осознанное и ответственное родительство 100</vt:lpstr>
      <vt:lpstr>Осознанное и ответственное родительство 200</vt:lpstr>
      <vt:lpstr>Осознанное и ответственное родительство 300</vt:lpstr>
      <vt:lpstr>2 раунд «Педагогическая эрудиция»</vt:lpstr>
      <vt:lpstr>3 раунд «Дискуссионные качели» </vt:lpstr>
      <vt:lpstr>4 раунд «Мозговой штурм» </vt:lpstr>
      <vt:lpstr>Рефлексия.    Подведение итогов работы ММО.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РМО старших воспитателей Новосибирского района </dc:title>
  <dc:creator>Елена Матюхина</dc:creator>
  <cp:lastModifiedBy>eloch</cp:lastModifiedBy>
  <cp:revision>80</cp:revision>
  <dcterms:created xsi:type="dcterms:W3CDTF">2023-11-19T13:40:47Z</dcterms:created>
  <dcterms:modified xsi:type="dcterms:W3CDTF">2024-09-16T05:51:37Z</dcterms:modified>
</cp:coreProperties>
</file>